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2" r:id="rId5"/>
    <p:sldMasterId id="2147483705" r:id="rId6"/>
  </p:sldMasterIdLst>
  <p:notesMasterIdLst>
    <p:notesMasterId r:id="rId23"/>
  </p:notesMasterIdLst>
  <p:sldIdLst>
    <p:sldId id="388" r:id="rId7"/>
    <p:sldId id="330" r:id="rId8"/>
    <p:sldId id="332" r:id="rId9"/>
    <p:sldId id="402" r:id="rId10"/>
    <p:sldId id="410" r:id="rId11"/>
    <p:sldId id="406" r:id="rId12"/>
    <p:sldId id="416" r:id="rId13"/>
    <p:sldId id="417" r:id="rId14"/>
    <p:sldId id="418" r:id="rId15"/>
    <p:sldId id="419" r:id="rId16"/>
    <p:sldId id="398" r:id="rId17"/>
    <p:sldId id="395" r:id="rId18"/>
    <p:sldId id="396" r:id="rId19"/>
    <p:sldId id="415" r:id="rId20"/>
    <p:sldId id="387" r:id="rId21"/>
    <p:sldId id="3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dspink, Laura H." initials="GLH" lastIdx="5" clrIdx="0">
    <p:extLst>
      <p:ext uri="{19B8F6BF-5375-455C-9EA6-DF929625EA0E}">
        <p15:presenceInfo xmlns:p15="http://schemas.microsoft.com/office/powerpoint/2012/main" userId="Goldspink, Laura H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995"/>
    <a:srgbClr val="40C1AB"/>
    <a:srgbClr val="3B96A2"/>
    <a:srgbClr val="378C9E"/>
    <a:srgbClr val="702082"/>
    <a:srgbClr val="FFC000"/>
    <a:srgbClr val="FF6600"/>
    <a:srgbClr val="FF0000"/>
    <a:srgbClr val="92D05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B4013-FB36-4E8C-A07A-96D6F2585412}" v="3" dt="2020-11-09T10:31:50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6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7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t Luxmoore" userId="f68c9358-ef43-40f4-91af-741e9c85bd2b" providerId="ADAL" clId="{1FEB4013-FB36-4E8C-A07A-96D6F2585412}"/>
    <pc:docChg chg="modSld">
      <pc:chgData name="Vincent Luxmoore" userId="f68c9358-ef43-40f4-91af-741e9c85bd2b" providerId="ADAL" clId="{1FEB4013-FB36-4E8C-A07A-96D6F2585412}" dt="2020-11-09T10:31:50.891" v="2"/>
      <pc:docMkLst>
        <pc:docMk/>
      </pc:docMkLst>
      <pc:sldChg chg="modAnim">
        <pc:chgData name="Vincent Luxmoore" userId="f68c9358-ef43-40f4-91af-741e9c85bd2b" providerId="ADAL" clId="{1FEB4013-FB36-4E8C-A07A-96D6F2585412}" dt="2020-11-09T10:31:34.975" v="0"/>
        <pc:sldMkLst>
          <pc:docMk/>
          <pc:sldMk cId="2644077747" sldId="339"/>
        </pc:sldMkLst>
      </pc:sldChg>
      <pc:sldChg chg="modAnim">
        <pc:chgData name="Vincent Luxmoore" userId="f68c9358-ef43-40f4-91af-741e9c85bd2b" providerId="ADAL" clId="{1FEB4013-FB36-4E8C-A07A-96D6F2585412}" dt="2020-11-09T10:31:40.492" v="1"/>
        <pc:sldMkLst>
          <pc:docMk/>
          <pc:sldMk cId="2062540941" sldId="340"/>
        </pc:sldMkLst>
      </pc:sldChg>
      <pc:sldChg chg="modAnim">
        <pc:chgData name="Vincent Luxmoore" userId="f68c9358-ef43-40f4-91af-741e9c85bd2b" providerId="ADAL" clId="{1FEB4013-FB36-4E8C-A07A-96D6F2585412}" dt="2020-11-09T10:31:50.891" v="2"/>
        <pc:sldMkLst>
          <pc:docMk/>
          <pc:sldMk cId="84471435" sldId="345"/>
        </pc:sldMkLst>
      </pc:sldChg>
    </pc:docChg>
  </pc:docChgLst>
  <pc:docChgLst>
    <pc:chgData name="Lucy James" userId="c8f9f7bd-7abf-47a7-848a-3dcf87473643" providerId="ADAL" clId="{934B84F1-EAD6-4689-B81C-37F5403E7706}"/>
    <pc:docChg chg="custSel addSld delSld modSld sldOrd">
      <pc:chgData name="Lucy James" userId="c8f9f7bd-7abf-47a7-848a-3dcf87473643" providerId="ADAL" clId="{934B84F1-EAD6-4689-B81C-37F5403E7706}" dt="2020-11-09T12:17:04.722" v="258" actId="14100"/>
      <pc:docMkLst>
        <pc:docMk/>
      </pc:docMkLst>
      <pc:sldChg chg="modSp mod">
        <pc:chgData name="Lucy James" userId="c8f9f7bd-7abf-47a7-848a-3dcf87473643" providerId="ADAL" clId="{934B84F1-EAD6-4689-B81C-37F5403E7706}" dt="2020-11-09T12:17:04.722" v="258" actId="14100"/>
        <pc:sldMkLst>
          <pc:docMk/>
          <pc:sldMk cId="3868384627" sldId="295"/>
        </pc:sldMkLst>
        <pc:spChg chg="mod">
          <ac:chgData name="Lucy James" userId="c8f9f7bd-7abf-47a7-848a-3dcf87473643" providerId="ADAL" clId="{934B84F1-EAD6-4689-B81C-37F5403E7706}" dt="2020-11-09T12:17:04.722" v="258" actId="14100"/>
          <ac:spMkLst>
            <pc:docMk/>
            <pc:sldMk cId="3868384627" sldId="295"/>
            <ac:spMk id="4" creationId="{00000000-0000-0000-0000-000000000000}"/>
          </ac:spMkLst>
        </pc:spChg>
      </pc:sldChg>
      <pc:sldChg chg="del">
        <pc:chgData name="Lucy James" userId="c8f9f7bd-7abf-47a7-848a-3dcf87473643" providerId="ADAL" clId="{934B84F1-EAD6-4689-B81C-37F5403E7706}" dt="2020-11-04T09:10:04.316" v="0" actId="47"/>
        <pc:sldMkLst>
          <pc:docMk/>
          <pc:sldMk cId="2588546379" sldId="331"/>
        </pc:sldMkLst>
      </pc:sldChg>
      <pc:sldChg chg="addSp delSp modSp mod">
        <pc:chgData name="Lucy James" userId="c8f9f7bd-7abf-47a7-848a-3dcf87473643" providerId="ADAL" clId="{934B84F1-EAD6-4689-B81C-37F5403E7706}" dt="2020-11-04T09:14:40.121" v="86" actId="1076"/>
        <pc:sldMkLst>
          <pc:docMk/>
          <pc:sldMk cId="2463637722" sldId="337"/>
        </pc:sldMkLst>
        <pc:spChg chg="add mod">
          <ac:chgData name="Lucy James" userId="c8f9f7bd-7abf-47a7-848a-3dcf87473643" providerId="ADAL" clId="{934B84F1-EAD6-4689-B81C-37F5403E7706}" dt="2020-11-04T09:14:40.121" v="86" actId="1076"/>
          <ac:spMkLst>
            <pc:docMk/>
            <pc:sldMk cId="2463637722" sldId="337"/>
            <ac:spMk id="2" creationId="{71BECC10-18CA-492A-A868-327E7C2D2E40}"/>
          </ac:spMkLst>
        </pc:spChg>
        <pc:spChg chg="del">
          <ac:chgData name="Lucy James" userId="c8f9f7bd-7abf-47a7-848a-3dcf87473643" providerId="ADAL" clId="{934B84F1-EAD6-4689-B81C-37F5403E7706}" dt="2020-11-04T09:14:36.750" v="84" actId="478"/>
          <ac:spMkLst>
            <pc:docMk/>
            <pc:sldMk cId="2463637722" sldId="337"/>
            <ac:spMk id="9" creationId="{00000000-0000-0000-0000-000000000000}"/>
          </ac:spMkLst>
        </pc:spChg>
      </pc:sldChg>
      <pc:sldChg chg="del">
        <pc:chgData name="Lucy James" userId="c8f9f7bd-7abf-47a7-848a-3dcf87473643" providerId="ADAL" clId="{934B84F1-EAD6-4689-B81C-37F5403E7706}" dt="2020-11-04T09:20:17.125" v="241" actId="47"/>
        <pc:sldMkLst>
          <pc:docMk/>
          <pc:sldMk cId="3560102708" sldId="341"/>
        </pc:sldMkLst>
      </pc:sldChg>
      <pc:sldChg chg="ord">
        <pc:chgData name="Lucy James" userId="c8f9f7bd-7abf-47a7-848a-3dcf87473643" providerId="ADAL" clId="{934B84F1-EAD6-4689-B81C-37F5403E7706}" dt="2020-11-04T09:15:28.401" v="88"/>
        <pc:sldMkLst>
          <pc:docMk/>
          <pc:sldMk cId="1856828153" sldId="363"/>
        </pc:sldMkLst>
      </pc:sldChg>
      <pc:sldChg chg="modSp mod">
        <pc:chgData name="Lucy James" userId="c8f9f7bd-7abf-47a7-848a-3dcf87473643" providerId="ADAL" clId="{934B84F1-EAD6-4689-B81C-37F5403E7706}" dt="2020-11-04T09:10:58.263" v="80" actId="20577"/>
        <pc:sldMkLst>
          <pc:docMk/>
          <pc:sldMk cId="392215276" sldId="373"/>
        </pc:sldMkLst>
        <pc:spChg chg="mod">
          <ac:chgData name="Lucy James" userId="c8f9f7bd-7abf-47a7-848a-3dcf87473643" providerId="ADAL" clId="{934B84F1-EAD6-4689-B81C-37F5403E7706}" dt="2020-11-04T09:10:58.263" v="80" actId="20577"/>
          <ac:spMkLst>
            <pc:docMk/>
            <pc:sldMk cId="392215276" sldId="373"/>
            <ac:spMk id="9" creationId="{00000000-0000-0000-0000-000000000000}"/>
          </ac:spMkLst>
        </pc:spChg>
      </pc:sldChg>
      <pc:sldChg chg="ord">
        <pc:chgData name="Lucy James" userId="c8f9f7bd-7abf-47a7-848a-3dcf87473643" providerId="ADAL" clId="{934B84F1-EAD6-4689-B81C-37F5403E7706}" dt="2020-11-04T09:13:55.143" v="83"/>
        <pc:sldMkLst>
          <pc:docMk/>
          <pc:sldMk cId="970340656" sldId="374"/>
        </pc:sldMkLst>
      </pc:sldChg>
      <pc:sldChg chg="add">
        <pc:chgData name="Lucy James" userId="c8f9f7bd-7abf-47a7-848a-3dcf87473643" providerId="ADAL" clId="{934B84F1-EAD6-4689-B81C-37F5403E7706}" dt="2020-11-04T09:11:36.418" v="81"/>
        <pc:sldMkLst>
          <pc:docMk/>
          <pc:sldMk cId="3945290850" sldId="379"/>
        </pc:sldMkLst>
      </pc:sldChg>
      <pc:sldChg chg="modSp add mod">
        <pc:chgData name="Lucy James" userId="c8f9f7bd-7abf-47a7-848a-3dcf87473643" providerId="ADAL" clId="{934B84F1-EAD6-4689-B81C-37F5403E7706}" dt="2020-11-04T09:19:55.227" v="240" actId="20577"/>
        <pc:sldMkLst>
          <pc:docMk/>
          <pc:sldMk cId="1763219121" sldId="380"/>
        </pc:sldMkLst>
        <pc:spChg chg="mod">
          <ac:chgData name="Lucy James" userId="c8f9f7bd-7abf-47a7-848a-3dcf87473643" providerId="ADAL" clId="{934B84F1-EAD6-4689-B81C-37F5403E7706}" dt="2020-11-04T09:16:25.943" v="108" actId="20577"/>
          <ac:spMkLst>
            <pc:docMk/>
            <pc:sldMk cId="1763219121" sldId="380"/>
            <ac:spMk id="8" creationId="{00000000-0000-0000-0000-000000000000}"/>
          </ac:spMkLst>
        </pc:spChg>
        <pc:spChg chg="mod">
          <ac:chgData name="Lucy James" userId="c8f9f7bd-7abf-47a7-848a-3dcf87473643" providerId="ADAL" clId="{934B84F1-EAD6-4689-B81C-37F5403E7706}" dt="2020-11-04T09:19:55.227" v="240" actId="20577"/>
          <ac:spMkLst>
            <pc:docMk/>
            <pc:sldMk cId="1763219121" sldId="380"/>
            <ac:spMk id="9" creationId="{00000000-0000-0000-0000-000000000000}"/>
          </ac:spMkLst>
        </pc:spChg>
      </pc:sldChg>
      <pc:sldChg chg="modSp add mod">
        <pc:chgData name="Lucy James" userId="c8f9f7bd-7abf-47a7-848a-3dcf87473643" providerId="ADAL" clId="{934B84F1-EAD6-4689-B81C-37F5403E7706}" dt="2020-11-04T09:19:00.340" v="175" actId="20577"/>
        <pc:sldMkLst>
          <pc:docMk/>
          <pc:sldMk cId="3488584125" sldId="381"/>
        </pc:sldMkLst>
        <pc:spChg chg="mod">
          <ac:chgData name="Lucy James" userId="c8f9f7bd-7abf-47a7-848a-3dcf87473643" providerId="ADAL" clId="{934B84F1-EAD6-4689-B81C-37F5403E7706}" dt="2020-11-04T09:18:10.304" v="125" actId="20577"/>
          <ac:spMkLst>
            <pc:docMk/>
            <pc:sldMk cId="3488584125" sldId="381"/>
            <ac:spMk id="8" creationId="{00000000-0000-0000-0000-000000000000}"/>
          </ac:spMkLst>
        </pc:spChg>
        <pc:spChg chg="mod">
          <ac:chgData name="Lucy James" userId="c8f9f7bd-7abf-47a7-848a-3dcf87473643" providerId="ADAL" clId="{934B84F1-EAD6-4689-B81C-37F5403E7706}" dt="2020-11-04T09:19:00.340" v="175" actId="20577"/>
          <ac:spMkLst>
            <pc:docMk/>
            <pc:sldMk cId="3488584125" sldId="381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87690-FBB1-46F4-8BD9-34C50DD5B0EC}" type="datetimeFigureOut">
              <a:rPr lang="en-GB" smtClean="0"/>
              <a:t>14/01/2022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197CD-6FD4-4647-A059-339A9B2950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90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B458C-AED1-F84C-A0F8-A6B60289B7C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0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5B458C-AED1-F84C-A0F8-A6B60289B7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1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630805"/>
            <a:ext cx="10515600" cy="1325563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/>
              <a:t>Cover slide – see cover template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120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5474678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6213231" y="593020"/>
            <a:ext cx="5474677" cy="5291965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5490719" cy="49619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3387969" y="2133601"/>
            <a:ext cx="2579078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EE4024-2658-B54B-BE43-B2E61125E265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A521D9-B130-E446-923F-CE15101C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EA61E8-A98F-6042-B347-F896531D6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62F7F52-E98E-4E41-903E-5CCD5979ABEC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B2FE672-0983-1D47-A9C4-62625AA8F2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6ABEFDA-E7A4-1E4B-BBA2-F3DFFEA5D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4C82889-07DC-A649-9149-A0710EE0DCF9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7E0B2D30-A763-1D48-A8B9-5A94A6E83BA7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6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D7F79B-9D69-B047-99A5-8F751A95F52B}"/>
              </a:ext>
            </a:extLst>
          </p:cNvPr>
          <p:cNvSpPr/>
          <p:nvPr userDrawn="1"/>
        </p:nvSpPr>
        <p:spPr>
          <a:xfrm>
            <a:off x="492369" y="549275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38D8F3-E64B-3A40-AF0C-1EE996FFC1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30156"/>
            <a:ext cx="1664677" cy="476296"/>
          </a:xfrm>
          <a:prstGeom prst="rect">
            <a:avLst/>
          </a:prstGeom>
        </p:spPr>
      </p:pic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4AFC743D-ED50-EA4C-9E46-C86B92D1AD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79720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7E6CF82A-4BCB-2548-AFDC-D06F26E64F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6329" y="1540959"/>
            <a:ext cx="2724072" cy="4054156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able Placeholder 13">
            <a:extLst>
              <a:ext uri="{FF2B5EF4-FFF2-40B4-BE49-F238E27FC236}">
                <a16:creationId xmlns:a16="http://schemas.microsoft.com/office/drawing/2014/main" id="{730D3487-8D5E-4044-9400-43DAAD9AEB7E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154615" y="1540959"/>
            <a:ext cx="5532560" cy="4054023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BA061CF-AA58-9C48-AA78-4A1C2A78C4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7594" y="1540959"/>
            <a:ext cx="2579078" cy="4054156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7AE8474F-5F1F-FB44-9235-97DFE2EA7C7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61FED9-5F16-AD4E-8305-3861419C8990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B036F83-64E7-3B4E-9D50-C0AE4241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D9D2570-39E2-5E4B-9AD9-0E529B76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3F99310-BE09-7C45-918E-6CBCC541399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15F65E-5D0F-8F4D-836F-465E55ECCC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661F00A-A73C-F04C-936F-2F08D98C7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6DC6A4D-3A37-D642-8418-BBB6C2A00CC9}"/>
              </a:ext>
            </a:extLst>
          </p:cNvPr>
          <p:cNvSpPr/>
          <p:nvPr userDrawn="1"/>
        </p:nvSpPr>
        <p:spPr>
          <a:xfrm rot="10800000">
            <a:off x="492369" y="580271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71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a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D7F79B-9D69-B047-99A5-8F751A95F52B}"/>
              </a:ext>
            </a:extLst>
          </p:cNvPr>
          <p:cNvSpPr/>
          <p:nvPr userDrawn="1"/>
        </p:nvSpPr>
        <p:spPr>
          <a:xfrm>
            <a:off x="492369" y="549275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38D8F3-E64B-3A40-AF0C-1EE996FFC1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30156"/>
            <a:ext cx="1664677" cy="476296"/>
          </a:xfrm>
          <a:prstGeom prst="rect">
            <a:avLst/>
          </a:prstGeom>
        </p:spPr>
      </p:pic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4AFC743D-ED50-EA4C-9E46-C86B92D1AD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79720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7AE8474F-5F1F-FB44-9235-97DFE2EA7C7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61FED9-5F16-AD4E-8305-3861419C8990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B036F83-64E7-3B4E-9D50-C0AE4241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D9D2570-39E2-5E4B-9AD9-0E529B76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3F99310-BE09-7C45-918E-6CBCC541399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15F65E-5D0F-8F4D-836F-465E55ECCC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661F00A-A73C-F04C-936F-2F08D98C7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4B898A3-4EEC-E040-98D1-E3BA3896176A}"/>
              </a:ext>
            </a:extLst>
          </p:cNvPr>
          <p:cNvSpPr/>
          <p:nvPr userDrawn="1"/>
        </p:nvSpPr>
        <p:spPr>
          <a:xfrm rot="10800000">
            <a:off x="492369" y="580271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F1CB954D-D404-C943-B0F3-B10F02EA8A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128CD8E5-E64B-4043-8134-ABF431650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CABE9C39-C1AA-7F4B-83F3-7D9A36793E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8329613" cy="3472815"/>
          </a:xfrm>
          <a:prstGeom prst="rect">
            <a:avLst/>
          </a:prstGeom>
        </p:spPr>
        <p:txBody>
          <a:bodyPr lIns="0" tIns="0" rIns="0" bIns="0" numCol="3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134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568" y="914647"/>
            <a:ext cx="4138864" cy="1184208"/>
          </a:xfrm>
          <a:prstGeom prst="rect">
            <a:avLst/>
          </a:prstGeom>
        </p:spPr>
      </p:pic>
      <p:sp>
        <p:nvSpPr>
          <p:cNvPr id="1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98856"/>
            <a:ext cx="12191999" cy="3808458"/>
          </a:xfrm>
          <a:prstGeom prst="rect">
            <a:avLst/>
          </a:prstGeom>
        </p:spPr>
        <p:txBody>
          <a:bodyPr lIns="0" tIns="0" rIns="0" bIns="0" numCol="1" spcCol="72000" anchor="ctr">
            <a:noAutofit/>
          </a:bodyPr>
          <a:lstStyle>
            <a:lvl1pPr marL="0" indent="0" algn="ctr">
              <a:buFontTx/>
              <a:buNone/>
              <a:defRPr sz="5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5A9D48-D3C9-3C45-BEC4-AFD60DE94C07}"/>
              </a:ext>
            </a:extLst>
          </p:cNvPr>
          <p:cNvGrpSpPr/>
          <p:nvPr userDrawn="1"/>
        </p:nvGrpSpPr>
        <p:grpSpPr>
          <a:xfrm>
            <a:off x="434188" y="6108698"/>
            <a:ext cx="3144595" cy="302941"/>
            <a:chOff x="8514701" y="6009306"/>
            <a:chExt cx="3144595" cy="3029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69C6C8-5A08-5348-8146-BEA667829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74718" y="6009306"/>
              <a:ext cx="302941" cy="3029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D34F2C-F1B8-4141-81BB-87E66C299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9296" y="6010776"/>
              <a:ext cx="300000" cy="30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E830AE-AA70-9146-AA96-65395A7855A7}"/>
                </a:ext>
              </a:extLst>
            </p:cNvPr>
            <p:cNvSpPr txBox="1"/>
            <p:nvPr/>
          </p:nvSpPr>
          <p:spPr>
            <a:xfrm>
              <a:off x="8514701" y="6053054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038380-BF0D-F349-886D-4FD71DEFB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8503" y="6009306"/>
              <a:ext cx="302941" cy="30294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0C12BF-64CD-4845-8955-8475D3F0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3081" y="6010776"/>
              <a:ext cx="300000" cy="3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495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40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212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51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9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75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0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Inner 1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659" y="533399"/>
            <a:ext cx="2565109" cy="733927"/>
          </a:xfrm>
          <a:prstGeom prst="rect">
            <a:avLst/>
          </a:prstGeom>
        </p:spPr>
      </p:pic>
      <p:sp>
        <p:nvSpPr>
          <p:cNvPr id="65" name="Rectangle 64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72" name="Slide Number Placeholder 1"/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73" name="Text Placeholder 3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74" name="Text Placeholder 3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75" name="Picture Placeholder 22"/>
          <p:cNvSpPr>
            <a:spLocks noGrp="1"/>
          </p:cNvSpPr>
          <p:nvPr userDrawn="1"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Text Placeholder 25"/>
          <p:cNvSpPr>
            <a:spLocks noGrp="1"/>
          </p:cNvSpPr>
          <p:nvPr userDrawn="1">
            <p:ph type="body" sz="quarter" idx="14"/>
          </p:nvPr>
        </p:nvSpPr>
        <p:spPr>
          <a:xfrm>
            <a:off x="476250" y="2155825"/>
            <a:ext cx="8329613" cy="3472815"/>
          </a:xfrm>
          <a:prstGeom prst="rect">
            <a:avLst/>
          </a:prstGeom>
        </p:spPr>
        <p:txBody>
          <a:bodyPr lIns="0" tIns="0" rIns="0" bIns="0" numCol="3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EF0AD-8722-F647-A791-3EEFD88B05DB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8116FD-7223-9842-B1E2-49C55B7CA5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F31D81-071E-5B4F-A209-CCE7D1D49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886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64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90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79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09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77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4708" y="6248897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FE740D0-88E9-FF4C-87D2-02E254C2E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73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630805"/>
            <a:ext cx="10515600" cy="1325563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/>
              <a:t>Cover slide – see cover template 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852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659" y="533399"/>
            <a:ext cx="2565109" cy="733927"/>
          </a:xfrm>
          <a:prstGeom prst="rect">
            <a:avLst/>
          </a:prstGeom>
        </p:spPr>
      </p:pic>
      <p:sp>
        <p:nvSpPr>
          <p:cNvPr id="65" name="Rectangle 64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72" name="Slide Number Placeholder 1"/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73" name="Text Placeholder 3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74" name="Text Placeholder 32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75" name="Picture Placeholder 22"/>
          <p:cNvSpPr>
            <a:spLocks noGrp="1"/>
          </p:cNvSpPr>
          <p:nvPr userDrawn="1"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Text Placeholder 25"/>
          <p:cNvSpPr>
            <a:spLocks noGrp="1"/>
          </p:cNvSpPr>
          <p:nvPr userDrawn="1">
            <p:ph type="body" sz="quarter" idx="14"/>
          </p:nvPr>
        </p:nvSpPr>
        <p:spPr>
          <a:xfrm>
            <a:off x="476250" y="2155825"/>
            <a:ext cx="8329613" cy="3472815"/>
          </a:xfrm>
          <a:prstGeom prst="rect">
            <a:avLst/>
          </a:prstGeom>
        </p:spPr>
        <p:txBody>
          <a:bodyPr lIns="0" tIns="0" rIns="0" bIns="0" numCol="3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EF0AD-8722-F647-A791-3EEFD88B05DB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8116FD-7223-9842-B1E2-49C55B7CA5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F31D81-071E-5B4F-A209-CCE7D1D49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4572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36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41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8329612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D8774E-9A51-EA40-ACDE-3524454CB2D6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0C4F3A5-9AC7-E241-A457-498680C39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23F5A1-F732-3846-98B2-AEBF42789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886DDC-135B-B94C-BC1F-90E196D51AC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6332D2-37DD-0443-9380-015A90CAA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1AB26D6-6ED2-0F4D-BBC0-04F3F1AE3F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1E475973-3BA2-C842-ACEA-6DB47746A84E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00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613715"/>
            <a:ext cx="11211580" cy="354781"/>
          </a:xfrm>
          <a:prstGeom prst="rect">
            <a:avLst/>
          </a:prstGeom>
        </p:spPr>
        <p:txBody>
          <a:bodyPr wrap="square"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11211658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8DF776-756B-4B4B-A0E3-0FCA8AF38478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2FD0F5-9B8E-414D-B796-910FC28AF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B1E57EB-54FF-6E47-85BE-81A4D8845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DFC3C0-3FCC-624C-B129-FB6DF9B0FF30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6AC5D7F-ADA2-B241-8D4A-D45F6F2EDE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2B53AA-61DE-A143-B41F-50D4FB1AC0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699F6073-684E-CC41-A6EE-CBEA4C65300F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2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Inner 2 -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36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41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8329612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D8774E-9A51-EA40-ACDE-3524454CB2D6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0C4F3A5-9AC7-E241-A457-498680C39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23F5A1-F732-3846-98B2-AEBF42789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2886DDC-135B-B94C-BC1F-90E196D51AC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6332D2-37DD-0443-9380-015A90CAA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1AB26D6-6ED2-0F4D-BBC0-04F3F1AE3F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1E475973-3BA2-C842-ACEA-6DB47746A84E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74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3 - Bullet list with sub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613715"/>
            <a:ext cx="11211580" cy="354781"/>
          </a:xfrm>
          <a:prstGeom prst="rect">
            <a:avLst/>
          </a:prstGeom>
        </p:spPr>
        <p:txBody>
          <a:bodyPr wrap="square"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11211658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</a:defRPr>
            </a:lvl1pPr>
            <a:lvl2pPr marL="800100" indent="-342900">
              <a:buClr>
                <a:schemeClr val="accent2"/>
              </a:buClr>
              <a:buFont typeface=".AppleSystemUIFont" charset="-120"/>
              <a:buChar char="-"/>
              <a:defRPr sz="2000" baseline="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Click to edit Master text styles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F3D81A-BF3C-334F-8BAF-7C81368E064B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BCED0AD-FC74-C244-9649-A21A5C683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CA5872E-0AD8-244A-A2EE-EA796EBA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78A7506-17F9-A24D-84A6-DD02508DACFB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0379FE-913D-E046-B1CF-6C4C42FEB5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AC80CF4-66A2-1A44-97F1-33233166E7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6E7D743-837F-5A49-B227-08A7C4CDE80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75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62" y="0"/>
            <a:ext cx="12221800" cy="6874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217" y="5630281"/>
            <a:ext cx="2658550" cy="760662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492369" y="1602264"/>
            <a:ext cx="9017535" cy="1301256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92369" y="2965644"/>
            <a:ext cx="9017535" cy="307208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643DE4-D1EF-D94D-8B45-7AC017D80200}"/>
              </a:ext>
            </a:extLst>
          </p:cNvPr>
          <p:cNvGrpSpPr/>
          <p:nvPr userDrawn="1"/>
        </p:nvGrpSpPr>
        <p:grpSpPr>
          <a:xfrm>
            <a:off x="8514701" y="346721"/>
            <a:ext cx="3144595" cy="302941"/>
            <a:chOff x="8514701" y="6009306"/>
            <a:chExt cx="3144595" cy="3029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D970C3-65DD-8E43-9CC2-2C66B9120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74718" y="6009306"/>
              <a:ext cx="302941" cy="3029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1C8A82-30B2-EB4C-816D-90C15740D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9296" y="6010776"/>
              <a:ext cx="300000" cy="30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31B694-3F71-C54C-B418-5065CA9AECB5}"/>
                </a:ext>
              </a:extLst>
            </p:cNvPr>
            <p:cNvSpPr txBox="1"/>
            <p:nvPr/>
          </p:nvSpPr>
          <p:spPr>
            <a:xfrm>
              <a:off x="8514701" y="6053054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6395EA-256E-9140-8221-7970BEA9D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8503" y="6009306"/>
              <a:ext cx="302941" cy="30294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F93F55-57C5-6D4B-B31D-AFC7190B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3081" y="6010776"/>
              <a:ext cx="300000" cy="3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332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6"/>
          </a:xfrm>
          <a:prstGeom prst="rect">
            <a:avLst/>
          </a:prstGeom>
        </p:spPr>
      </p:pic>
      <p:sp>
        <p:nvSpPr>
          <p:cNvPr id="12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007475" y="1444914"/>
            <a:ext cx="2679700" cy="444007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3401256" y="2133601"/>
            <a:ext cx="5404607" cy="3751385"/>
          </a:xfrm>
          <a:prstGeom prst="rect">
            <a:avLst/>
          </a:prstGeom>
        </p:spPr>
        <p:txBody>
          <a:bodyPr lIns="0" tIns="0" rIns="0" bIns="0" numCol="2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D9039B-48AA-9F4E-AB93-D1C9D9AB26B7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A57689D-ADE6-3142-B8D4-C2337FCA9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E75FB5-5778-4641-83C5-C5503BF2A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F6960E-DFD5-4941-8081-4BB46ECB5F97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99A28B5-6075-EE46-8247-44AC8C968A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3862D0-79AA-6548-A834-0CEC124ED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6A895D33-014F-4D42-890C-B288DF5F0C73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732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6"/>
          </a:xfrm>
          <a:prstGeom prst="rect">
            <a:avLst/>
          </a:prstGeom>
        </p:spPr>
      </p:pic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6"/>
          </p:nvPr>
        </p:nvSpPr>
        <p:spPr>
          <a:xfrm>
            <a:off x="6154615" y="2133602"/>
            <a:ext cx="5532560" cy="3751262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endParaRPr lang="en-US" dirty="0"/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3397594" y="2133601"/>
            <a:ext cx="2579078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832C12-C70B-0548-B1E7-E071AAF00ED9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8E095D-0BE1-F04A-ACBD-57BD6ADE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A333C00-801E-D24F-9AAE-E2169FFC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6C2E14-494B-5D44-8CEC-6941ACA0DDE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0D1A3B-4A43-2A4C-83F0-67AE2EA30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A1C4E46-04AA-0A4A-8027-3A91E2291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FC34A1B-9DD1-9443-BCC9-E857139A4F2A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902B927B-3E59-2B4F-BF65-6F16460D16F9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19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92369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2369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3386508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386508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6321672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6321672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256836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9256836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2"/>
          </p:nvPr>
        </p:nvSpPr>
        <p:spPr>
          <a:xfrm>
            <a:off x="925513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23"/>
          </p:nvPr>
        </p:nvSpPr>
        <p:spPr>
          <a:xfrm>
            <a:off x="3891452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24"/>
          </p:nvPr>
        </p:nvSpPr>
        <p:spPr>
          <a:xfrm>
            <a:off x="6831564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25"/>
          </p:nvPr>
        </p:nvSpPr>
        <p:spPr>
          <a:xfrm>
            <a:off x="9610664" y="1640024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6ADD38-73AF-5342-98C2-44A11586A6A4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B7F4ED4-8C6A-B04C-B63B-F4F068623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98981AF-0D90-6B47-AFD4-6AFE81181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616FF6-247A-5643-B483-01A8E57CCBEB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19DA56A-919C-814D-8F66-E59201999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7D3ADB-633D-BE49-B8DD-D89E49CCF3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F2E0957-A1EF-7E4F-81E9-4E4C791499B2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3E83E8FD-AE64-294D-9576-491C9931912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35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 2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5474678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6213231" y="593020"/>
            <a:ext cx="5474677" cy="5291965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5490719" cy="49619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3387969" y="2133601"/>
            <a:ext cx="2579078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EE4024-2658-B54B-BE43-B2E61125E265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A521D9-B130-E446-923F-CE15101C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EA61E8-A98F-6042-B347-F896531D6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62F7F52-E98E-4E41-903E-5CCD5979ABEC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B2FE672-0983-1D47-A9C4-62625AA8F2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6ABEFDA-E7A4-1E4B-BBA2-F3DFFEA5DC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4C82889-07DC-A649-9149-A0710EE0DCF9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7E0B2D30-A763-1D48-A8B9-5A94A6E83BA7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46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x2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D7F79B-9D69-B047-99A5-8F751A95F52B}"/>
              </a:ext>
            </a:extLst>
          </p:cNvPr>
          <p:cNvSpPr/>
          <p:nvPr userDrawn="1"/>
        </p:nvSpPr>
        <p:spPr>
          <a:xfrm>
            <a:off x="492369" y="549275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38D8F3-E64B-3A40-AF0C-1EE996FFC1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30156"/>
            <a:ext cx="1664677" cy="476296"/>
          </a:xfrm>
          <a:prstGeom prst="rect">
            <a:avLst/>
          </a:prstGeom>
        </p:spPr>
      </p:pic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4AFC743D-ED50-EA4C-9E46-C86B92D1AD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79720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7E6CF82A-4BCB-2548-AFDC-D06F26E64F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6329" y="1540959"/>
            <a:ext cx="2724072" cy="4054156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able Placeholder 13">
            <a:extLst>
              <a:ext uri="{FF2B5EF4-FFF2-40B4-BE49-F238E27FC236}">
                <a16:creationId xmlns:a16="http://schemas.microsoft.com/office/drawing/2014/main" id="{730D3487-8D5E-4044-9400-43DAAD9AEB7E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154615" y="1540959"/>
            <a:ext cx="5532560" cy="4054023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endParaRPr lang="en-US" dirty="0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BA061CF-AA58-9C48-AA78-4A1C2A78C45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7594" y="1540959"/>
            <a:ext cx="2579078" cy="4054156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7AE8474F-5F1F-FB44-9235-97DFE2EA7C7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61FED9-5F16-AD4E-8305-3861419C8990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B036F83-64E7-3B4E-9D50-C0AE4241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D9D2570-39E2-5E4B-9AD9-0E529B76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3F99310-BE09-7C45-918E-6CBCC541399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15F65E-5D0F-8F4D-836F-465E55ECCC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661F00A-A73C-F04C-936F-2F08D98C7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6DC6A4D-3A37-D642-8418-BBB6C2A00CC9}"/>
              </a:ext>
            </a:extLst>
          </p:cNvPr>
          <p:cNvSpPr/>
          <p:nvPr userDrawn="1"/>
        </p:nvSpPr>
        <p:spPr>
          <a:xfrm rot="10800000">
            <a:off x="492369" y="580271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98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D7F79B-9D69-B047-99A5-8F751A95F52B}"/>
              </a:ext>
            </a:extLst>
          </p:cNvPr>
          <p:cNvSpPr/>
          <p:nvPr userDrawn="1"/>
        </p:nvSpPr>
        <p:spPr>
          <a:xfrm>
            <a:off x="492369" y="549275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38D8F3-E64B-3A40-AF0C-1EE996FFC1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30156"/>
            <a:ext cx="1664677" cy="476296"/>
          </a:xfrm>
          <a:prstGeom prst="rect">
            <a:avLst/>
          </a:prstGeom>
        </p:spPr>
      </p:pic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4AFC743D-ED50-EA4C-9E46-C86B92D1AD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79720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36" name="Slide Number Placeholder 1">
            <a:extLst>
              <a:ext uri="{FF2B5EF4-FFF2-40B4-BE49-F238E27FC236}">
                <a16:creationId xmlns:a16="http://schemas.microsoft.com/office/drawing/2014/main" id="{7AE8474F-5F1F-FB44-9235-97DFE2EA7C7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61FED9-5F16-AD4E-8305-3861419C8990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B036F83-64E7-3B4E-9D50-C0AE4241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D9D2570-39E2-5E4B-9AD9-0E529B76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3F99310-BE09-7C45-918E-6CBCC541399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615F65E-5D0F-8F4D-836F-465E55ECCC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661F00A-A73C-F04C-936F-2F08D98C7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44B898A3-4EEC-E040-98D1-E3BA3896176A}"/>
              </a:ext>
            </a:extLst>
          </p:cNvPr>
          <p:cNvSpPr/>
          <p:nvPr userDrawn="1"/>
        </p:nvSpPr>
        <p:spPr>
          <a:xfrm rot="10800000">
            <a:off x="492369" y="580271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F1CB954D-D404-C943-B0F3-B10F02EA8A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128CD8E5-E64B-4043-8134-ABF431650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CABE9C39-C1AA-7F4B-83F3-7D9A36793E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8329613" cy="3472815"/>
          </a:xfrm>
          <a:prstGeom prst="rect">
            <a:avLst/>
          </a:prstGeom>
        </p:spPr>
        <p:txBody>
          <a:bodyPr lIns="0" tIns="0" rIns="0" bIns="0" numCol="3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9873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568" y="914647"/>
            <a:ext cx="4138864" cy="1184208"/>
          </a:xfrm>
          <a:prstGeom prst="rect">
            <a:avLst/>
          </a:prstGeom>
        </p:spPr>
      </p:pic>
      <p:sp>
        <p:nvSpPr>
          <p:cNvPr id="1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98856"/>
            <a:ext cx="12191999" cy="3808458"/>
          </a:xfrm>
          <a:prstGeom prst="rect">
            <a:avLst/>
          </a:prstGeom>
        </p:spPr>
        <p:txBody>
          <a:bodyPr lIns="0" tIns="0" rIns="0" bIns="0" numCol="1" spcCol="72000" anchor="ctr">
            <a:noAutofit/>
          </a:bodyPr>
          <a:lstStyle>
            <a:lvl1pPr marL="0" indent="0" algn="ctr">
              <a:buFontTx/>
              <a:buNone/>
              <a:defRPr sz="5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5A9D48-D3C9-3C45-BEC4-AFD60DE94C07}"/>
              </a:ext>
            </a:extLst>
          </p:cNvPr>
          <p:cNvGrpSpPr/>
          <p:nvPr userDrawn="1"/>
        </p:nvGrpSpPr>
        <p:grpSpPr>
          <a:xfrm>
            <a:off x="434188" y="6108698"/>
            <a:ext cx="3144595" cy="302941"/>
            <a:chOff x="8514701" y="6009306"/>
            <a:chExt cx="3144595" cy="3029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69C6C8-5A08-5348-8146-BEA667829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74718" y="6009306"/>
              <a:ext cx="302941" cy="3029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D34F2C-F1B8-4141-81BB-87E66C299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9296" y="6010776"/>
              <a:ext cx="300000" cy="30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FE830AE-AA70-9146-AA96-65395A7855A7}"/>
                </a:ext>
              </a:extLst>
            </p:cNvPr>
            <p:cNvSpPr txBox="1"/>
            <p:nvPr/>
          </p:nvSpPr>
          <p:spPr>
            <a:xfrm>
              <a:off x="8514701" y="6053054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038380-BF0D-F349-886D-4FD71DEFB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8503" y="6009306"/>
              <a:ext cx="302941" cy="30294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0C12BF-64CD-4845-8955-8475D3F04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3081" y="6010776"/>
              <a:ext cx="300000" cy="3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8620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7B2F-A8E7-A64D-992A-CAE45E26AA30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3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anner - Inner 3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613715"/>
            <a:ext cx="11211580" cy="354781"/>
          </a:xfrm>
          <a:prstGeom prst="rect">
            <a:avLst/>
          </a:prstGeom>
        </p:spPr>
        <p:txBody>
          <a:bodyPr wrap="square"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11211658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8DF776-756B-4B4B-A0E3-0FCA8AF38478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2FD0F5-9B8E-414D-B796-910FC28AF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B1E57EB-54FF-6E47-85BE-81A4D8845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DFC3C0-3FCC-624C-B129-FB6DF9B0FF30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6AC5D7F-ADA2-B241-8D4A-D45F6F2EDE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2B53AA-61DE-A143-B41F-50D4FB1AC0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699F6073-684E-CC41-A6EE-CBEA4C65300F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9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323" y="0"/>
            <a:ext cx="12234323" cy="6874763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9247875" y="464006"/>
            <a:ext cx="2412892" cy="302941"/>
            <a:chOff x="9247875" y="6021658"/>
            <a:chExt cx="2412892" cy="302941"/>
          </a:xfrm>
        </p:grpSpPr>
        <p:grpSp>
          <p:nvGrpSpPr>
            <p:cNvPr id="5" name="Group 4"/>
            <p:cNvGrpSpPr/>
            <p:nvPr/>
          </p:nvGrpSpPr>
          <p:grpSpPr>
            <a:xfrm>
              <a:off x="10980782" y="6021658"/>
              <a:ext cx="679985" cy="302941"/>
              <a:chOff x="5435600" y="2768600"/>
              <a:chExt cx="2936178" cy="13081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5600" y="2768600"/>
                <a:ext cx="1308100" cy="13081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3678" y="2781300"/>
                <a:ext cx="1308100" cy="1295400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9247875" y="6041101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217" y="5630281"/>
            <a:ext cx="2658550" cy="760662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492369" y="1602264"/>
            <a:ext cx="9017535" cy="1301256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92369" y="2965644"/>
            <a:ext cx="9017535" cy="307208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30357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Banner - Inner 2 -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36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40" name="Slide Number Placeholder 1"/>
          <p:cNvSpPr txBox="1">
            <a:spLocks/>
          </p:cNvSpPr>
          <p:nvPr userDrawn="1"/>
        </p:nvSpPr>
        <p:spPr>
          <a:xfrm>
            <a:off x="8944708" y="6323737"/>
            <a:ext cx="2743200" cy="290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sp>
        <p:nvSpPr>
          <p:cNvPr id="41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007475" y="1573213"/>
            <a:ext cx="2679700" cy="405606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8329612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5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476328" y="1613715"/>
            <a:ext cx="8330292" cy="354781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492369" y="6113603"/>
              <a:ext cx="433854" cy="195122"/>
              <a:chOff x="5435600" y="3505822"/>
              <a:chExt cx="1151576" cy="51791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5600" y="3505822"/>
                <a:ext cx="517914" cy="51791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69262" y="3510849"/>
                <a:ext cx="517914" cy="512886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339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Banner - Inner 3 -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613715"/>
            <a:ext cx="11211580" cy="354781"/>
          </a:xfrm>
          <a:prstGeom prst="rect">
            <a:avLst/>
          </a:prstGeom>
        </p:spPr>
        <p:txBody>
          <a:bodyPr wrap="square"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11211658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1"/>
          <p:cNvSpPr txBox="1">
            <a:spLocks/>
          </p:cNvSpPr>
          <p:nvPr userDrawn="1"/>
        </p:nvSpPr>
        <p:spPr>
          <a:xfrm>
            <a:off x="8944708" y="6323737"/>
            <a:ext cx="2743200" cy="29028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grpSp>
          <p:nvGrpSpPr>
            <p:cNvPr id="15" name="Group 14"/>
            <p:cNvGrpSpPr/>
            <p:nvPr userDrawn="1"/>
          </p:nvGrpSpPr>
          <p:grpSpPr>
            <a:xfrm>
              <a:off x="492369" y="6113603"/>
              <a:ext cx="433854" cy="195122"/>
              <a:chOff x="5435600" y="3505822"/>
              <a:chExt cx="1151576" cy="51791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5600" y="3505822"/>
                <a:ext cx="517914" cy="51791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69262" y="3510849"/>
                <a:ext cx="517914" cy="512886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9178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3 - Bullet list with sub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501605" y="516025"/>
            <a:ext cx="9017535" cy="53628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613715"/>
            <a:ext cx="11211580" cy="354781"/>
          </a:xfrm>
          <a:prstGeom prst="rect">
            <a:avLst/>
          </a:prstGeom>
        </p:spPr>
        <p:txBody>
          <a:bodyPr wrap="square"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476250" y="2155825"/>
            <a:ext cx="11211658" cy="347281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</a:defRPr>
            </a:lvl1pPr>
            <a:lvl2pPr marL="800100" indent="-342900">
              <a:buClr>
                <a:schemeClr val="accent2"/>
              </a:buClr>
              <a:buFont typeface=".AppleSystemUIFont" charset="-120"/>
              <a:buChar char="-"/>
              <a:defRPr sz="2000" baseline="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Click to edit Master text styles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F3D81A-BF3C-334F-8BAF-7C81368E064B}"/>
              </a:ext>
            </a:extLst>
          </p:cNvPr>
          <p:cNvGrpSpPr/>
          <p:nvPr userDrawn="1"/>
        </p:nvGrpSpPr>
        <p:grpSpPr>
          <a:xfrm>
            <a:off x="492369" y="6113603"/>
            <a:ext cx="1355692" cy="425579"/>
            <a:chOff x="492369" y="6113603"/>
            <a:chExt cx="1355692" cy="425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BCED0AD-FC74-C244-9649-A21A5C683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CA5872E-0AD8-244A-A2EE-EA796EBA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78A7506-17F9-A24D-84A6-DD02508DACFB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0379FE-913D-E046-B1CF-6C4C42FEB5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AC80CF4-66A2-1A44-97F1-33233166E7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6E7D743-837F-5A49-B227-08A7C4CDE80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1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062" y="0"/>
            <a:ext cx="12221800" cy="6874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217" y="5630281"/>
            <a:ext cx="2658550" cy="760662"/>
          </a:xfrm>
          <a:prstGeom prst="rect">
            <a:avLst/>
          </a:prstGeom>
        </p:spPr>
      </p:pic>
      <p:sp>
        <p:nvSpPr>
          <p:cNvPr id="10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492369" y="1602264"/>
            <a:ext cx="9017535" cy="1301256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92369" y="2965644"/>
            <a:ext cx="9017535" cy="307208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643DE4-D1EF-D94D-8B45-7AC017D80200}"/>
              </a:ext>
            </a:extLst>
          </p:cNvPr>
          <p:cNvGrpSpPr/>
          <p:nvPr userDrawn="1"/>
        </p:nvGrpSpPr>
        <p:grpSpPr>
          <a:xfrm>
            <a:off x="8514701" y="346721"/>
            <a:ext cx="3144595" cy="302941"/>
            <a:chOff x="8514701" y="6009306"/>
            <a:chExt cx="3144595" cy="3029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D970C3-65DD-8E43-9CC2-2C66B9120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74718" y="6009306"/>
              <a:ext cx="302941" cy="3029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1C8A82-30B2-EB4C-816D-90C15740D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9296" y="6010776"/>
              <a:ext cx="300000" cy="30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D31B694-3F71-C54C-B418-5065CA9AECB5}"/>
                </a:ext>
              </a:extLst>
            </p:cNvPr>
            <p:cNvSpPr txBox="1"/>
            <p:nvPr/>
          </p:nvSpPr>
          <p:spPr>
            <a:xfrm>
              <a:off x="8514701" y="6053054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6395EA-256E-9140-8221-7970BEA9D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08503" y="6009306"/>
              <a:ext cx="302941" cy="30294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F93F55-57C5-6D4B-B31D-AFC7190B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93081" y="6010776"/>
              <a:ext cx="300000" cy="3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954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6"/>
          </a:xfrm>
          <a:prstGeom prst="rect">
            <a:avLst/>
          </a:prstGeom>
        </p:spPr>
      </p:pic>
      <p:sp>
        <p:nvSpPr>
          <p:cNvPr id="12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007475" y="1444914"/>
            <a:ext cx="2679700" cy="4440072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3401256" y="2133601"/>
            <a:ext cx="5404607" cy="3751385"/>
          </a:xfrm>
          <a:prstGeom prst="rect">
            <a:avLst/>
          </a:prstGeom>
        </p:spPr>
        <p:txBody>
          <a:bodyPr lIns="0" tIns="0" rIns="0" bIns="0" numCol="2" spcCol="72000">
            <a:noAutofit/>
          </a:bodyPr>
          <a:lstStyle>
            <a:lvl1pPr marL="0" indent="0">
              <a:buFontTx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D9039B-48AA-9F4E-AB93-D1C9D9AB26B7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A57689D-ADE6-3142-B8D4-C2337FCA9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E75FB5-5778-4641-83C5-C5503BF2A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6F6960E-DFD5-4941-8081-4BB46ECB5F97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99A28B5-6075-EE46-8247-44AC8C968A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3862D0-79AA-6548-A834-0CEC124EDE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6A895D33-014F-4D42-890C-B288DF5F0C73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0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6"/>
          </a:xfrm>
          <a:prstGeom prst="rect">
            <a:avLst/>
          </a:prstGeom>
        </p:spPr>
      </p:pic>
      <p:sp>
        <p:nvSpPr>
          <p:cNvPr id="11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476328" y="1444914"/>
            <a:ext cx="8330292" cy="478184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>
                <a:solidFill>
                  <a:schemeClr val="accent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6329" y="2133601"/>
            <a:ext cx="2724072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6"/>
          </p:nvPr>
        </p:nvSpPr>
        <p:spPr>
          <a:xfrm>
            <a:off x="6154615" y="2133602"/>
            <a:ext cx="5532560" cy="3751262"/>
          </a:xfrm>
          <a:prstGeom prst="rect">
            <a:avLst/>
          </a:prstGeom>
        </p:spPr>
        <p:txBody>
          <a:bodyPr anchor="ctr"/>
          <a:lstStyle>
            <a:lvl1pPr algn="ctr">
              <a:defRPr sz="1800"/>
            </a:lvl1pPr>
          </a:lstStyle>
          <a:p>
            <a:endParaRPr lang="en-US" dirty="0"/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3397594" y="2133601"/>
            <a:ext cx="2579078" cy="3751385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>
              <a:buFontTx/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832C12-C70B-0548-B1E7-E071AAF00ED9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58E095D-0BE1-F04A-ACBD-57BD6ADE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A333C00-801E-D24F-9AAE-E2169FFC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6C2E14-494B-5D44-8CEC-6941ACA0DDEA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0D1A3B-4A43-2A4C-83F0-67AE2EA30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A1C4E46-04AA-0A4A-8027-3A91E2291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FC34A1B-9DD1-9443-BCC9-E857139A4F2A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902B927B-3E59-2B4F-BF65-6F16460D16F9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accent2"/>
                </a:solidFill>
              </a:rPr>
              <a:pPr algn="ctr"/>
              <a:t>‹#›</a:t>
            </a:fld>
            <a:endParaRPr lang="en-US" sz="1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9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533748"/>
            <a:ext cx="1664677" cy="47629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92369" y="1137139"/>
            <a:ext cx="11195539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92369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2369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3386508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386508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6321672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6321672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256836" y="3776340"/>
            <a:ext cx="2431072" cy="1792079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21" hasCustomPrompt="1"/>
          </p:nvPr>
        </p:nvSpPr>
        <p:spPr>
          <a:xfrm>
            <a:off x="9256836" y="3222638"/>
            <a:ext cx="2431072" cy="457850"/>
          </a:xfrm>
          <a:prstGeom prst="rect">
            <a:avLst/>
          </a:prstGeom>
        </p:spPr>
        <p:txBody>
          <a:bodyPr lIns="0" tIns="0" rIns="0" bIns="0" numCol="1" spcCol="72000">
            <a:noAutofit/>
          </a:bodyPr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2"/>
          </p:nvPr>
        </p:nvSpPr>
        <p:spPr>
          <a:xfrm>
            <a:off x="925513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23"/>
          </p:nvPr>
        </p:nvSpPr>
        <p:spPr>
          <a:xfrm>
            <a:off x="3891452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24"/>
          </p:nvPr>
        </p:nvSpPr>
        <p:spPr>
          <a:xfrm>
            <a:off x="6831564" y="1616280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25"/>
          </p:nvPr>
        </p:nvSpPr>
        <p:spPr>
          <a:xfrm>
            <a:off x="9610664" y="1640024"/>
            <a:ext cx="1411287" cy="1411288"/>
          </a:xfrm>
          <a:prstGeom prst="rect">
            <a:avLst/>
          </a:prstGeom>
        </p:spPr>
        <p:txBody>
          <a:bodyPr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6ADD38-73AF-5342-98C2-44A11586A6A4}"/>
              </a:ext>
            </a:extLst>
          </p:cNvPr>
          <p:cNvGrpSpPr/>
          <p:nvPr userDrawn="1"/>
        </p:nvGrpSpPr>
        <p:grpSpPr>
          <a:xfrm>
            <a:off x="492369" y="559106"/>
            <a:ext cx="1355692" cy="425579"/>
            <a:chOff x="492369" y="6113603"/>
            <a:chExt cx="1355692" cy="42557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B7F4ED4-8C6A-B04C-B63B-F4F068623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369" y="6113603"/>
              <a:ext cx="195122" cy="19512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98981AF-0D90-6B47-AFD4-6AFE81181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45" y="6114550"/>
              <a:ext cx="193228" cy="193228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616FF6-247A-5643-B483-01A8E57CCBEB}"/>
                </a:ext>
              </a:extLst>
            </p:cNvPr>
            <p:cNvSpPr/>
            <p:nvPr userDrawn="1"/>
          </p:nvSpPr>
          <p:spPr>
            <a:xfrm>
              <a:off x="492369" y="6354516"/>
              <a:ext cx="135569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westernpower.co.uk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19DA56A-919C-814D-8F66-E59201999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27" y="6113603"/>
              <a:ext cx="195122" cy="19512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7D3ADB-633D-BE49-B8DD-D89E49CCF3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003" y="6114550"/>
              <a:ext cx="193228" cy="193228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F2E0957-A1EF-7E4F-81E9-4E4C791499B2}"/>
              </a:ext>
            </a:extLst>
          </p:cNvPr>
          <p:cNvSpPr/>
          <p:nvPr userDrawn="1"/>
        </p:nvSpPr>
        <p:spPr>
          <a:xfrm rot="10800000">
            <a:off x="492369" y="6026954"/>
            <a:ext cx="11195539" cy="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3E83E8FD-AE64-294D-9576-491C99319126}"/>
              </a:ext>
            </a:extLst>
          </p:cNvPr>
          <p:cNvSpPr txBox="1">
            <a:spLocks/>
          </p:cNvSpPr>
          <p:nvPr userDrawn="1"/>
        </p:nvSpPr>
        <p:spPr>
          <a:xfrm>
            <a:off x="4718538" y="6113604"/>
            <a:ext cx="2743200" cy="392848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554A9AB-25D5-EC4D-94FE-A54206D35E4E}" type="slidenum">
              <a:rPr lang="en-US" sz="14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41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855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47B2F-A8E7-A64D-992A-CAE45E26AA30}" type="datetimeFigureOut">
              <a:rPr lang="en-US" smtClean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740D0-88E9-FF4C-87D2-02E254C2E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2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526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0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png"/><Relationship Id="rId5" Type="http://schemas.openxmlformats.org/officeDocument/2006/relationships/image" Target="../media/image41.jpeg"/><Relationship Id="rId10" Type="http://schemas.openxmlformats.org/officeDocument/2006/relationships/image" Target="../media/image45.png"/><Relationship Id="rId4" Type="http://schemas.openxmlformats.org/officeDocument/2006/relationships/image" Target="../media/image27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3.png"/><Relationship Id="rId7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6.png"/><Relationship Id="rId7" Type="http://schemas.openxmlformats.org/officeDocument/2006/relationships/image" Target="../media/image5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5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27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3.png"/><Relationship Id="rId7" Type="http://schemas.openxmlformats.org/officeDocument/2006/relationships/image" Target="../media/image5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FE0649-4568-1345-BBDA-AAA18E50D775}"/>
              </a:ext>
            </a:extLst>
          </p:cNvPr>
          <p:cNvSpPr/>
          <p:nvPr/>
        </p:nvSpPr>
        <p:spPr>
          <a:xfrm>
            <a:off x="0" y="0"/>
            <a:ext cx="8855242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8855242" cy="6858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009" y="533398"/>
            <a:ext cx="2509939" cy="7181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2368" y="1543643"/>
            <a:ext cx="355192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Welcome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2369" y="2480610"/>
            <a:ext cx="836287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RIIO-ED2 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Business Plan: </a:t>
            </a:r>
          </a:p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inal submission to Ofgem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2369" y="6047600"/>
            <a:ext cx="262597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15 December 2021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A671C1-EFCD-6C43-B373-FB098E05AE01}"/>
              </a:ext>
            </a:extLst>
          </p:cNvPr>
          <p:cNvSpPr txBox="1"/>
          <p:nvPr/>
        </p:nvSpPr>
        <p:spPr>
          <a:xfrm>
            <a:off x="10150027" y="6078377"/>
            <a:ext cx="157892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westernpower.co.uk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E2E6CE-DCE2-3B4F-B984-0BDE84C9EC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4370" y="5676525"/>
            <a:ext cx="302941" cy="3029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53B1DF-5146-DF4B-B76C-C56CBFA536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8948" y="5677995"/>
            <a:ext cx="300000" cy="3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8A44AD-82D2-BB4A-8F14-1C0868EFBF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8155" y="5676525"/>
            <a:ext cx="302941" cy="3029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E53812-BD81-0040-8014-965D31D215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2733" y="5677995"/>
            <a:ext cx="300000" cy="30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16F0790-BB59-8843-8951-0BC8C236FA5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009" y="5603446"/>
            <a:ext cx="695378" cy="690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A03712-A90A-DD4A-BEA0-09D40BD1C876}"/>
              </a:ext>
            </a:extLst>
          </p:cNvPr>
          <p:cNvSpPr txBox="1"/>
          <p:nvPr/>
        </p:nvSpPr>
        <p:spPr>
          <a:xfrm>
            <a:off x="377292" y="3645008"/>
            <a:ext cx="60835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webinar will begin in a few minutes.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use the Q&amp;A button to post your questions about the business plan.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try to answer as many questions as possible at the end of presentation.</a:t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9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56548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Expenditure</a:t>
            </a:r>
            <a:endParaRPr lang="en-GB" sz="3600" b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2368" y="1664403"/>
            <a:ext cx="11195539" cy="20621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b="1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We </a:t>
            </a:r>
            <a:r>
              <a:rPr lang="en-GB" b="1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propose to invest around £</a:t>
            </a:r>
            <a:r>
              <a:rPr lang="en-GB" b="1" dirty="0" smtClean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6.7 </a:t>
            </a:r>
            <a:r>
              <a:rPr lang="en-GB" b="1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billion </a:t>
            </a:r>
            <a:r>
              <a:rPr lang="en-GB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 the network </a:t>
            </a:r>
            <a:r>
              <a:rPr lang="en-GB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across the </a:t>
            </a:r>
            <a:r>
              <a:rPr lang="en-GB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period 2023-2028 </a:t>
            </a:r>
            <a:r>
              <a:rPr lang="en-GB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This is an increase </a:t>
            </a:r>
            <a:r>
              <a:rPr lang="en-GB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of </a:t>
            </a:r>
            <a:r>
              <a:rPr lang="en-GB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around </a:t>
            </a:r>
            <a:r>
              <a:rPr lang="en-GB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£1.4 billion </a:t>
            </a:r>
            <a:r>
              <a:rPr lang="en-GB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from </a:t>
            </a:r>
            <a:r>
              <a:rPr lang="en-GB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current </a:t>
            </a:r>
            <a:r>
              <a:rPr lang="en-GB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levels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This </a:t>
            </a:r>
            <a:r>
              <a:rPr lang="en-GB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will result in significant benefits to customers and deliver the priorities of our stakeholders and the outcomes they </a:t>
            </a:r>
            <a:r>
              <a:rPr lang="en-GB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value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4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It will also move us towards the achievement of Net Zero carbon emissions in the </a:t>
            </a:r>
            <a:r>
              <a:rPr lang="en-GB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UK</a:t>
            </a:r>
            <a:endParaRPr lang="en-GB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1701" y="3974506"/>
            <a:ext cx="9208377" cy="127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6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56548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Customer bills</a:t>
            </a:r>
            <a:endParaRPr lang="en-GB" sz="3600" b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4632" y="1664403"/>
            <a:ext cx="5632704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Customers 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currently pay around £98 a year for the WPD portion of an average domestic electricity bill. </a:t>
            </a:r>
            <a:endParaRPr lang="en-GB" sz="1600" b="1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600" b="1" dirty="0">
              <a:solidFill>
                <a:srgbClr val="E7E6E6">
                  <a:lumMod val="25000"/>
                </a:srgbClr>
              </a:solidFill>
              <a:latin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b="1" dirty="0" smtClean="0">
                <a:solidFill>
                  <a:schemeClr val="accent5"/>
                </a:solidFill>
              </a:rPr>
              <a:t>We </a:t>
            </a:r>
            <a:r>
              <a:rPr lang="en-GB" sz="1600" b="1" dirty="0">
                <a:solidFill>
                  <a:schemeClr val="accent5"/>
                </a:solidFill>
              </a:rPr>
              <a:t>expect this to remain </a:t>
            </a:r>
            <a:r>
              <a:rPr lang="en-GB" sz="1600" b="1" dirty="0" smtClean="0">
                <a:solidFill>
                  <a:schemeClr val="accent5"/>
                </a:solidFill>
              </a:rPr>
              <a:t>broadly at </a:t>
            </a:r>
            <a:r>
              <a:rPr lang="en-GB" sz="1600" b="1" dirty="0">
                <a:solidFill>
                  <a:schemeClr val="accent5"/>
                </a:solidFill>
              </a:rPr>
              <a:t>the same level in </a:t>
            </a:r>
            <a:r>
              <a:rPr lang="en-GB" sz="1600" b="1" dirty="0" smtClean="0">
                <a:solidFill>
                  <a:schemeClr val="accent5"/>
                </a:solidFill>
              </a:rPr>
              <a:t>RIIO-ED2 despite significant increases in expenditure and stretching service improvement targets.</a:t>
            </a:r>
          </a:p>
          <a:p>
            <a:r>
              <a:rPr lang="en-GB" sz="1600" b="1" dirty="0" smtClean="0"/>
              <a:t>.</a:t>
            </a:r>
            <a:endParaRPr lang="en-GB" sz="1600" b="1" dirty="0"/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estimate the impact of the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increase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would result in an approx.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£3.37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increase on the average domestic bill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buClr>
                <a:srgbClr val="4DB8A3"/>
              </a:buClr>
              <a:defRPr/>
            </a:pPr>
            <a:endParaRPr lang="en-GB" sz="16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However, we intend to offset this by our efficiencies, changes to the financing parameters and other aspects of the RIIO-ED2 framework.</a:t>
            </a:r>
          </a:p>
          <a:p>
            <a:endParaRPr lang="en-GB" sz="16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GB" sz="16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47031" y="1688529"/>
            <a:ext cx="5040876" cy="3490567"/>
            <a:chOff x="6647031" y="1688529"/>
            <a:chExt cx="5040876" cy="349056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48083" t="18000" r="25000" b="30777"/>
            <a:stretch/>
          </p:blipFill>
          <p:spPr>
            <a:xfrm>
              <a:off x="6647031" y="1688529"/>
              <a:ext cx="3220510" cy="3447351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9867540" y="1807585"/>
              <a:ext cx="1820367" cy="337151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200" b="1" dirty="0" smtClean="0">
                  <a:solidFill>
                    <a:schemeClr val="accent2"/>
                  </a:solidFill>
                </a:rPr>
                <a:t>Key: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49191" t="74624" r="37351" b="6656"/>
            <a:stretch/>
          </p:blipFill>
          <p:spPr>
            <a:xfrm>
              <a:off x="9978390" y="2233499"/>
              <a:ext cx="1610180" cy="125984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63190" t="73831" r="25913" b="7449"/>
            <a:stretch/>
          </p:blipFill>
          <p:spPr>
            <a:xfrm>
              <a:off x="9985243" y="3411035"/>
              <a:ext cx="1303787" cy="1259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516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How our plan was built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7984" y="1910556"/>
            <a:ext cx="5413795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Our Business Plan has been co-created with over 25,000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stakeholders across 280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events, starting from a blank piece of paper.</a:t>
            </a: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lang="en-GB" sz="16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600" baseline="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It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 has included significant numbers of bill paying and future customers from diverse locations and backgrounds.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2369" y="1467746"/>
            <a:ext cx="1161428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Our final Business Plan submission to Ofgem is the fourth version of the Plan overall</a:t>
            </a:r>
            <a:endParaRPr lang="en-GB" sz="2200" b="1" dirty="0">
              <a:solidFill>
                <a:srgbClr val="4DB8A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6420991" y="1910557"/>
            <a:ext cx="1268293" cy="3718084"/>
          </a:xfrm>
          <a:prstGeom prst="downArrow">
            <a:avLst>
              <a:gd name="adj1" fmla="val 69672"/>
              <a:gd name="adj2" fmla="val 30525"/>
            </a:avLst>
          </a:prstGeom>
          <a:solidFill>
            <a:srgbClr val="8CD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ounded Rectangle 19"/>
          <p:cNvSpPr/>
          <p:nvPr/>
        </p:nvSpPr>
        <p:spPr>
          <a:xfrm>
            <a:off x="6211118" y="2154882"/>
            <a:ext cx="1593603" cy="4525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January 2021  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8031850" y="2202439"/>
            <a:ext cx="3649284" cy="398839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 smtClean="0">
                <a:solidFill>
                  <a:schemeClr val="accent2"/>
                </a:solidFill>
              </a:rPr>
              <a:t>BP1 </a:t>
            </a:r>
            <a:r>
              <a:rPr lang="en-GB" sz="1600" b="1" dirty="0" smtClean="0">
                <a:solidFill>
                  <a:srgbClr val="40C1AB"/>
                </a:solidFill>
              </a:rPr>
              <a:t>published</a:t>
            </a:r>
            <a:r>
              <a:rPr lang="en-GB" sz="1600" b="1" dirty="0" smtClean="0">
                <a:solidFill>
                  <a:schemeClr val="accent2"/>
                </a:solidFill>
              </a:rPr>
              <a:t> and consultation</a:t>
            </a:r>
            <a:endParaRPr lang="en-GB" sz="1600" dirty="0" smtClean="0">
              <a:solidFill>
                <a:schemeClr val="accent2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4" name="Rounded Rectangle 33"/>
          <p:cNvSpPr/>
          <p:nvPr/>
        </p:nvSpPr>
        <p:spPr>
          <a:xfrm>
            <a:off x="6211118" y="2895753"/>
            <a:ext cx="1593603" cy="4525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accent2"/>
                </a:solidFill>
              </a:rPr>
              <a:t>March 2021  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35" name="Text Placeholder 4"/>
          <p:cNvSpPr txBox="1">
            <a:spLocks/>
          </p:cNvSpPr>
          <p:nvPr/>
        </p:nvSpPr>
        <p:spPr>
          <a:xfrm>
            <a:off x="8038623" y="2933409"/>
            <a:ext cx="3649284" cy="398839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 smtClean="0">
                <a:solidFill>
                  <a:schemeClr val="accent2"/>
                </a:solidFill>
              </a:rPr>
              <a:t>BP2 published and consultation</a:t>
            </a:r>
            <a:endParaRPr lang="en-GB" sz="1600" dirty="0" smtClean="0">
              <a:solidFill>
                <a:schemeClr val="accent2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6" name="Rounded Rectangle 35"/>
          <p:cNvSpPr/>
          <p:nvPr/>
        </p:nvSpPr>
        <p:spPr>
          <a:xfrm>
            <a:off x="6211118" y="3624303"/>
            <a:ext cx="1593603" cy="452582"/>
          </a:xfrm>
          <a:prstGeom prst="roundRect">
            <a:avLst/>
          </a:prstGeom>
          <a:solidFill>
            <a:schemeClr val="bg1"/>
          </a:solidFill>
          <a:ln>
            <a:solidFill>
              <a:srgbClr val="40C1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rgbClr val="40C1AB"/>
                </a:solidFill>
              </a:rPr>
              <a:t>July 2021  </a:t>
            </a:r>
            <a:endParaRPr lang="en-GB" sz="1600" dirty="0">
              <a:solidFill>
                <a:srgbClr val="40C1AB"/>
              </a:solidFill>
            </a:endParaRPr>
          </a:p>
        </p:txBody>
      </p:sp>
      <p:sp>
        <p:nvSpPr>
          <p:cNvPr id="37" name="Text Placeholder 4"/>
          <p:cNvSpPr txBox="1">
            <a:spLocks/>
          </p:cNvSpPr>
          <p:nvPr/>
        </p:nvSpPr>
        <p:spPr>
          <a:xfrm>
            <a:off x="8038623" y="3543936"/>
            <a:ext cx="3519393" cy="398839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 smtClean="0">
                <a:solidFill>
                  <a:srgbClr val="40C1AB"/>
                </a:solidFill>
              </a:rPr>
              <a:t>BP3 (first </a:t>
            </a:r>
            <a:r>
              <a:rPr lang="en-GB" sz="1600" b="1" dirty="0">
                <a:solidFill>
                  <a:srgbClr val="40C1AB"/>
                </a:solidFill>
              </a:rPr>
              <a:t>s</a:t>
            </a:r>
            <a:r>
              <a:rPr lang="en-GB" sz="1600" b="1" dirty="0" smtClean="0">
                <a:solidFill>
                  <a:srgbClr val="40C1AB"/>
                </a:solidFill>
              </a:rPr>
              <a:t>ubmission to Ofgem) published and consultation</a:t>
            </a:r>
            <a:endParaRPr lang="en-GB" sz="1600" dirty="0" smtClean="0">
              <a:solidFill>
                <a:srgbClr val="40C1AB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211118" y="4346276"/>
            <a:ext cx="1593603" cy="4525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rgbClr val="702082"/>
                </a:solidFill>
              </a:rPr>
              <a:t>December 2021  </a:t>
            </a:r>
            <a:endParaRPr lang="en-GB" sz="1600" dirty="0">
              <a:solidFill>
                <a:srgbClr val="702082"/>
              </a:solidFill>
            </a:endParaRPr>
          </a:p>
        </p:txBody>
      </p:sp>
      <p:sp>
        <p:nvSpPr>
          <p:cNvPr id="39" name="Text Placeholder 4"/>
          <p:cNvSpPr txBox="1">
            <a:spLocks/>
          </p:cNvSpPr>
          <p:nvPr/>
        </p:nvSpPr>
        <p:spPr>
          <a:xfrm>
            <a:off x="8055647" y="4292073"/>
            <a:ext cx="3601689" cy="398839"/>
          </a:xfrm>
          <a:prstGeom prst="rect">
            <a:avLst/>
          </a:prstGeom>
        </p:spPr>
        <p:txBody>
          <a:bodyPr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 smtClean="0">
                <a:solidFill>
                  <a:srgbClr val="702082"/>
                </a:solidFill>
              </a:rPr>
              <a:t>BP4 (final submission to Ofgem) published</a:t>
            </a:r>
            <a:endParaRPr lang="en-GB" sz="1600" dirty="0" smtClean="0">
              <a:solidFill>
                <a:srgbClr val="702082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3" name="Picture 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5701" y="3859053"/>
            <a:ext cx="2241982" cy="1751330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360127" y="3859053"/>
            <a:ext cx="2241982" cy="17513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454" y="4074218"/>
            <a:ext cx="2172334" cy="125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80-82%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e</a:t>
            </a:r>
            <a:r>
              <a:rPr lang="en-GB" sz="1400" dirty="0" smtClean="0">
                <a:solidFill>
                  <a:schemeClr val="bg1"/>
                </a:solidFill>
              </a:rPr>
              <a:t>nd user acceptability 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of the overall plan 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(only 4% “unacceptable”)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02880" y="4065271"/>
            <a:ext cx="2172334" cy="1258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87% - 97%</a:t>
            </a:r>
          </a:p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stakeholder acceptability of WPD’s core commitments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8113542" y="1892808"/>
            <a:ext cx="3563346" cy="378221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i="1" dirty="0" smtClean="0">
                <a:solidFill>
                  <a:schemeClr val="accent2"/>
                </a:solidFill>
              </a:rPr>
              <a:t>     </a:t>
            </a:r>
            <a:r>
              <a:rPr lang="en-GB" b="1" dirty="0" smtClean="0">
                <a:solidFill>
                  <a:schemeClr val="accent2"/>
                </a:solidFill>
              </a:rPr>
              <a:t> key strategies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85" y="2676630"/>
            <a:ext cx="1803907" cy="2543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Oval 36"/>
          <p:cNvSpPr/>
          <p:nvPr/>
        </p:nvSpPr>
        <p:spPr>
          <a:xfrm>
            <a:off x="8913309" y="1970963"/>
            <a:ext cx="360000" cy="36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/>
              <a:t>2</a:t>
            </a:r>
            <a:r>
              <a:rPr lang="en-GB" b="1" dirty="0" smtClean="0"/>
              <a:t>2</a:t>
            </a:r>
            <a:endParaRPr lang="en-GB" b="1" dirty="0"/>
          </a:p>
        </p:txBody>
      </p:sp>
      <p:sp>
        <p:nvSpPr>
          <p:cNvPr id="39" name="Rounded Rectangle 38"/>
          <p:cNvSpPr/>
          <p:nvPr/>
        </p:nvSpPr>
        <p:spPr>
          <a:xfrm>
            <a:off x="8211104" y="2402883"/>
            <a:ext cx="1621915" cy="233375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200" dirty="0" smtClean="0">
                <a:solidFill>
                  <a:schemeClr val="accent2"/>
                </a:solidFill>
              </a:rPr>
              <a:t>Including: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Innovation and efficiency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Customer vulnerability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Digitalisation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4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DSO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Electric Vehicle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Environment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Environmental Action Plan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Major connections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Social contract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200" dirty="0" smtClean="0">
              <a:solidFill>
                <a:schemeClr val="accent2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2"/>
                </a:solidFill>
              </a:rPr>
              <a:t>Workforce resilience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325723" y="1904726"/>
            <a:ext cx="3563346" cy="378221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b="1" i="1" dirty="0" smtClean="0">
                <a:solidFill>
                  <a:schemeClr val="accent5"/>
                </a:solidFill>
              </a:rPr>
              <a:t>     </a:t>
            </a:r>
            <a:r>
              <a:rPr lang="en-GB" b="1" dirty="0" smtClean="0">
                <a:solidFill>
                  <a:schemeClr val="accent5"/>
                </a:solidFill>
              </a:rPr>
              <a:t> </a:t>
            </a:r>
            <a:r>
              <a:rPr lang="en-GB" b="1" dirty="0" smtClean="0">
                <a:solidFill>
                  <a:schemeClr val="accent3"/>
                </a:solidFill>
              </a:rPr>
              <a:t>supplementary annexes</a:t>
            </a:r>
          </a:p>
        </p:txBody>
      </p:sp>
      <p:sp>
        <p:nvSpPr>
          <p:cNvPr id="28" name="Oval 27"/>
          <p:cNvSpPr/>
          <p:nvPr/>
        </p:nvSpPr>
        <p:spPr>
          <a:xfrm>
            <a:off x="4576850" y="1982881"/>
            <a:ext cx="360000" cy="36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 smtClean="0"/>
              <a:t>13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44" y="2613684"/>
            <a:ext cx="1800996" cy="2543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Rounded Rectangle 29"/>
          <p:cNvSpPr/>
          <p:nvPr/>
        </p:nvSpPr>
        <p:spPr>
          <a:xfrm>
            <a:off x="4453975" y="2526833"/>
            <a:ext cx="1621915" cy="233375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GB" sz="1200" dirty="0" smtClean="0">
                <a:solidFill>
                  <a:schemeClr val="accent3"/>
                </a:solidFill>
              </a:rPr>
              <a:t>Governance</a:t>
            </a:r>
          </a:p>
          <a:p>
            <a:pPr marL="228600" indent="-228600">
              <a:buFont typeface="+mj-lt"/>
              <a:buAutoNum type="arabicPeriod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200" dirty="0" smtClean="0">
                <a:solidFill>
                  <a:schemeClr val="accent3"/>
                </a:solidFill>
              </a:rPr>
              <a:t>Our commitments</a:t>
            </a:r>
          </a:p>
          <a:p>
            <a:r>
              <a:rPr lang="en-GB" sz="1200" dirty="0" smtClean="0">
                <a:solidFill>
                  <a:schemeClr val="accent3"/>
                </a:solidFill>
              </a:rPr>
              <a:t>2a. Justification</a:t>
            </a:r>
          </a:p>
          <a:p>
            <a:pPr marL="228600" indent="-228600">
              <a:buFont typeface="+mj-lt"/>
              <a:buAutoNum type="arabicPeriod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 startAt="3"/>
            </a:pPr>
            <a:r>
              <a:rPr lang="en-GB" sz="1200" dirty="0" smtClean="0">
                <a:solidFill>
                  <a:schemeClr val="accent3"/>
                </a:solidFill>
              </a:rPr>
              <a:t>Smart and flexible network</a:t>
            </a:r>
          </a:p>
          <a:p>
            <a:pPr marL="228600" indent="-228600">
              <a:buFont typeface="+mj-lt"/>
              <a:buAutoNum type="arabicPeriod" startAt="3"/>
            </a:pPr>
            <a:endParaRPr lang="en-GB" sz="4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 startAt="3"/>
            </a:pPr>
            <a:r>
              <a:rPr lang="en-GB" sz="1200" dirty="0" smtClean="0">
                <a:solidFill>
                  <a:schemeClr val="accent3"/>
                </a:solidFill>
              </a:rPr>
              <a:t>Keeping promises</a:t>
            </a:r>
            <a:endParaRPr lang="en-GB" sz="200" dirty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 startAt="3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 startAt="3"/>
            </a:pPr>
            <a:r>
              <a:rPr lang="en-GB" sz="1200" dirty="0" smtClean="0">
                <a:solidFill>
                  <a:schemeClr val="accent3"/>
                </a:solidFill>
              </a:rPr>
              <a:t>Engagement</a:t>
            </a:r>
          </a:p>
          <a:p>
            <a:pPr marL="228600" indent="-228600">
              <a:buFont typeface="+mj-lt"/>
              <a:buAutoNum type="arabicPeriod" startAt="3"/>
            </a:pPr>
            <a:endParaRPr lang="en-GB" sz="200" dirty="0" smtClean="0">
              <a:solidFill>
                <a:schemeClr val="accent3"/>
              </a:solidFill>
            </a:endParaRPr>
          </a:p>
          <a:p>
            <a:r>
              <a:rPr lang="en-GB" sz="1200" dirty="0" smtClean="0">
                <a:solidFill>
                  <a:schemeClr val="accent3"/>
                </a:solidFill>
              </a:rPr>
              <a:t>6/6a. Expenditure</a:t>
            </a:r>
          </a:p>
          <a:p>
            <a:pPr marL="228600" indent="-228600">
              <a:buFont typeface="+mj-lt"/>
              <a:buAutoNum type="arabicPeriod" startAt="3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 startAt="7"/>
            </a:pPr>
            <a:r>
              <a:rPr lang="en-GB" sz="1200" dirty="0" smtClean="0">
                <a:solidFill>
                  <a:schemeClr val="accent3"/>
                </a:solidFill>
              </a:rPr>
              <a:t>Uncertainty</a:t>
            </a:r>
          </a:p>
          <a:p>
            <a:pPr marL="228600" indent="-228600">
              <a:buFont typeface="+mj-lt"/>
              <a:buAutoNum type="arabicPeriod" startAt="7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 startAt="7"/>
            </a:pPr>
            <a:r>
              <a:rPr lang="en-GB" sz="1200" dirty="0" smtClean="0">
                <a:solidFill>
                  <a:schemeClr val="accent3"/>
                </a:solidFill>
              </a:rPr>
              <a:t>Competition</a:t>
            </a:r>
          </a:p>
          <a:p>
            <a:pPr marL="228600" indent="-228600">
              <a:buFont typeface="+mj-lt"/>
              <a:buAutoNum type="arabicPeriod" startAt="7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 startAt="7"/>
            </a:pPr>
            <a:r>
              <a:rPr lang="en-GB" sz="1200" dirty="0" smtClean="0">
                <a:solidFill>
                  <a:schemeClr val="accent3"/>
                </a:solidFill>
              </a:rPr>
              <a:t>Financing</a:t>
            </a:r>
          </a:p>
          <a:p>
            <a:pPr marL="228600" indent="-228600">
              <a:buFont typeface="+mj-lt"/>
              <a:buAutoNum type="arabicPeriod" startAt="7"/>
            </a:pPr>
            <a:endParaRPr lang="en-GB" sz="200" dirty="0" smtClean="0">
              <a:solidFill>
                <a:schemeClr val="accent3"/>
              </a:solidFill>
            </a:endParaRPr>
          </a:p>
          <a:p>
            <a:pPr marL="228600" indent="-228600">
              <a:buFont typeface="+mj-lt"/>
              <a:buAutoNum type="arabicPeriod" startAt="7"/>
            </a:pPr>
            <a:r>
              <a:rPr lang="en-GB" sz="1200" dirty="0" smtClean="0">
                <a:solidFill>
                  <a:schemeClr val="accent3"/>
                </a:solidFill>
              </a:rPr>
              <a:t>Glossary</a:t>
            </a:r>
          </a:p>
          <a:p>
            <a:pPr marL="228600" indent="-228600">
              <a:buFont typeface="+mj-lt"/>
              <a:buAutoNum type="arabicPeriod" startAt="7"/>
            </a:pPr>
            <a:r>
              <a:rPr lang="en-GB" sz="1200" dirty="0" smtClean="0">
                <a:solidFill>
                  <a:schemeClr val="accent3"/>
                </a:solidFill>
              </a:rPr>
              <a:t>Investment appraisal</a:t>
            </a:r>
          </a:p>
        </p:txBody>
      </p:sp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>
                <a:solidFill>
                  <a:srgbClr val="FFFFFF"/>
                </a:solidFill>
              </a:rPr>
              <a:t>What we have published</a:t>
            </a:r>
            <a:endParaRPr lang="en-GB" sz="3600" b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2369" y="1431170"/>
            <a:ext cx="1105469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www.westernpower.co.uk/RIIO-ED2BusinessPlan</a:t>
            </a:r>
            <a:endParaRPr lang="en-GB" sz="2200" b="1" dirty="0">
              <a:solidFill>
                <a:srgbClr val="4DB8A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92368" y="1892808"/>
            <a:ext cx="3563346" cy="3782210"/>
          </a:xfrm>
          <a:prstGeom prst="roundRect">
            <a:avLst>
              <a:gd name="adj" fmla="val 5203"/>
            </a:avLst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i="1" dirty="0" smtClean="0">
                <a:solidFill>
                  <a:schemeClr val="accent5"/>
                </a:solidFill>
              </a:rPr>
              <a:t>     </a:t>
            </a:r>
            <a:r>
              <a:rPr lang="en-GB" dirty="0" smtClean="0">
                <a:solidFill>
                  <a:schemeClr val="accent5"/>
                </a:solidFill>
              </a:rPr>
              <a:t> </a:t>
            </a:r>
            <a:r>
              <a:rPr lang="en-GB" b="1" dirty="0" smtClean="0">
                <a:solidFill>
                  <a:schemeClr val="accent5"/>
                </a:solidFill>
              </a:rPr>
              <a:t>core documents</a:t>
            </a:r>
          </a:p>
        </p:txBody>
      </p:sp>
      <p:sp>
        <p:nvSpPr>
          <p:cNvPr id="3" name="Oval 2"/>
          <p:cNvSpPr/>
          <p:nvPr/>
        </p:nvSpPr>
        <p:spPr>
          <a:xfrm>
            <a:off x="1170215" y="1970963"/>
            <a:ext cx="360000" cy="36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89930" y="2542583"/>
            <a:ext cx="1671712" cy="2333752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5"/>
                </a:solidFill>
              </a:rPr>
              <a:t>RIIO-ED2 Business Plan</a:t>
            </a:r>
          </a:p>
          <a:p>
            <a:endParaRPr lang="en-GB" sz="1200" dirty="0" smtClean="0">
              <a:solidFill>
                <a:schemeClr val="accent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5"/>
                </a:solidFill>
              </a:rPr>
              <a:t>RIIO-ED2 Business Plan </a:t>
            </a:r>
          </a:p>
          <a:p>
            <a:pPr marL="182563"/>
            <a:r>
              <a:rPr lang="en-GB" sz="1200" dirty="0" smtClean="0">
                <a:solidFill>
                  <a:schemeClr val="accent5"/>
                </a:solidFill>
              </a:rPr>
              <a:t>Fact Sheet</a:t>
            </a:r>
          </a:p>
          <a:p>
            <a:endParaRPr lang="en-GB" sz="600" dirty="0" smtClean="0">
              <a:solidFill>
                <a:schemeClr val="accent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5"/>
                </a:solidFill>
              </a:rPr>
              <a:t>Business Plan Overview</a:t>
            </a:r>
          </a:p>
          <a:p>
            <a:endParaRPr lang="en-GB" sz="600" dirty="0" smtClean="0">
              <a:solidFill>
                <a:schemeClr val="accent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5"/>
                </a:solidFill>
              </a:rPr>
              <a:t>Navigating our Plan</a:t>
            </a:r>
          </a:p>
          <a:p>
            <a:endParaRPr lang="en-GB" sz="600" dirty="0" smtClean="0">
              <a:solidFill>
                <a:schemeClr val="accent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5"/>
                </a:solidFill>
              </a:rPr>
              <a:t>Board Assurance Statement</a:t>
            </a:r>
          </a:p>
          <a:p>
            <a:endParaRPr lang="en-GB" sz="600" dirty="0" smtClean="0">
              <a:solidFill>
                <a:schemeClr val="accent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chemeClr val="accent5"/>
                </a:solidFill>
              </a:rPr>
              <a:t>Redaction Explanatory Statement</a:t>
            </a:r>
            <a:endParaRPr lang="en-GB" sz="1200" dirty="0">
              <a:solidFill>
                <a:schemeClr val="accent5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97" y="2556555"/>
            <a:ext cx="1842318" cy="2600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21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364353" y="5854281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GB" sz="3600" b="1" dirty="0" smtClean="0">
                <a:solidFill>
                  <a:srgbClr val="FFFFFF"/>
                </a:solidFill>
              </a:rPr>
              <a:t>An ambitious vision for the future</a:t>
            </a:r>
            <a:endParaRPr lang="en-GB" sz="3600" b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369" y="1467746"/>
            <a:ext cx="110675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GB" sz="2200" b="1" dirty="0" smtClean="0">
                <a:solidFill>
                  <a:srgbClr val="40C1AB"/>
                </a:solidFill>
              </a:rPr>
              <a:t>In summary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40C1AB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2368" y="1972302"/>
            <a:ext cx="656963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rgbClr val="4DB8A3"/>
              </a:buClr>
              <a:defRPr/>
            </a:pPr>
            <a:endParaRPr lang="en-GB" sz="800" dirty="0" smtClean="0"/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lang="en-GB" dirty="0" smtClean="0"/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2368" y="1972302"/>
            <a:ext cx="1119553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lang="en-GB" sz="800" dirty="0" smtClean="0"/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lang="en-GB" dirty="0" smtClean="0"/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2367" y="1972302"/>
            <a:ext cx="11067523" cy="42934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We will therefore </a:t>
            </a:r>
            <a:r>
              <a:rPr lang="en-GB" sz="1600" b="1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keep bills broadly flat </a:t>
            </a:r>
            <a:r>
              <a:rPr lang="en-GB" sz="16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despite major uplifts in </a:t>
            </a:r>
            <a:r>
              <a:rPr lang="en-GB" sz="1600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expenditure.</a:t>
            </a:r>
            <a:endParaRPr lang="en-GB" sz="1600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600" dirty="0" smtClean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By </a:t>
            </a:r>
            <a:r>
              <a:rPr lang="en-GB" sz="1600" b="1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utilising innovation and digitalisation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 all we do we will drive huge levels of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efficiency.</a:t>
            </a:r>
            <a:endParaRPr lang="en-GB" sz="16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600" dirty="0" smtClean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In RIIO-ED2 we will dramatically accelerate the rate of this change, placing </a:t>
            </a:r>
            <a:r>
              <a:rPr lang="en-GB" sz="1600" b="1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customers at the heart </a:t>
            </a:r>
            <a:r>
              <a:rPr lang="en-GB" sz="16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of a swift and effective </a:t>
            </a:r>
            <a:r>
              <a:rPr lang="en-GB" sz="1600" b="1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transition to a smart, decarbonised energy future</a:t>
            </a:r>
            <a:r>
              <a:rPr lang="en-GB" sz="1600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600" dirty="0" smtClean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Change 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is already well underway, with </a:t>
            </a:r>
            <a:r>
              <a:rPr lang="en-GB" sz="1600" b="1" dirty="0">
                <a:latin typeface="Arial" charset="0"/>
                <a:ea typeface="Arial" charset="0"/>
                <a:cs typeface="Arial" charset="0"/>
              </a:rPr>
              <a:t>unprecedented levels of flexibility, efficiency and new distribution system operator capabilities</a:t>
            </a: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 already in place.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1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We will deliver </a:t>
            </a:r>
            <a:r>
              <a:rPr lang="en-GB" sz="16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42 ambitious core commitments </a:t>
            </a:r>
            <a:r>
              <a:rPr lang="en-GB" sz="1600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and over 400 wider commitments.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1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Our plan has </a:t>
            </a: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exceptionally high levels of customer acceptability.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1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Our </a:t>
            </a:r>
            <a:r>
              <a:rPr lang="en-GB" sz="16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track record of delivery </a:t>
            </a:r>
            <a:r>
              <a:rPr lang="en-GB" sz="1600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in RIIO-ED1 (top performer in network reliability, customer service and DSO) means we can be </a:t>
            </a:r>
            <a:r>
              <a:rPr lang="en-GB" sz="1600" b="1" dirty="0" smtClean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trusted to deliver for our customers.</a:t>
            </a: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1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100" dirty="0" smtClean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GB" sz="16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46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Next steps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369" y="2260848"/>
            <a:ext cx="11195538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b="1" dirty="0" smtClean="0">
              <a:solidFill>
                <a:srgbClr val="4DB8A3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B8A3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ANY QUESTIONS?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b="1" dirty="0">
              <a:solidFill>
                <a:srgbClr val="4DB8A3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b="1" dirty="0" smtClean="0">
              <a:solidFill>
                <a:srgbClr val="4DB8A3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b="1" dirty="0" smtClean="0">
                <a:solidFill>
                  <a:srgbClr val="4DB8A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Thank you very much for time and input into our process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894080" y="2550160"/>
            <a:ext cx="10576559" cy="2486802"/>
          </a:xfrm>
        </p:spPr>
        <p:txBody>
          <a:bodyPr/>
          <a:lstStyle/>
          <a:p>
            <a:r>
              <a:rPr lang="en-GB" sz="4800" dirty="0"/>
              <a:t>www.westernpower.co.uk</a:t>
            </a:r>
            <a:r>
              <a:rPr lang="en-GB" sz="4800" dirty="0" smtClean="0"/>
              <a:t>/</a:t>
            </a:r>
          </a:p>
          <a:p>
            <a:r>
              <a:rPr lang="en-GB" sz="4800" dirty="0" smtClean="0"/>
              <a:t>RIIO-ED2BusinessPlan</a:t>
            </a:r>
            <a:endParaRPr lang="en-GB" sz="4800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1407" y="4151870"/>
            <a:ext cx="1801904" cy="177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1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62" y="388148"/>
            <a:ext cx="4972013" cy="5936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2625" y="388148"/>
            <a:ext cx="2412893" cy="69037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152625" y="6021658"/>
            <a:ext cx="2412892" cy="302941"/>
            <a:chOff x="9247875" y="6021658"/>
            <a:chExt cx="2412892" cy="302941"/>
          </a:xfrm>
        </p:grpSpPr>
        <p:grpSp>
          <p:nvGrpSpPr>
            <p:cNvPr id="15" name="Group 14"/>
            <p:cNvGrpSpPr/>
            <p:nvPr/>
          </p:nvGrpSpPr>
          <p:grpSpPr>
            <a:xfrm>
              <a:off x="10980782" y="6021658"/>
              <a:ext cx="679985" cy="302941"/>
              <a:chOff x="5435600" y="2768600"/>
              <a:chExt cx="2936178" cy="13081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5600" y="2768600"/>
                <a:ext cx="1308100" cy="13081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3678" y="2781300"/>
                <a:ext cx="1308100" cy="1295400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9247875" y="6041101"/>
              <a:ext cx="157892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westernpower.co.uk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22520" y="1151038"/>
            <a:ext cx="4641935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GB" sz="36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Introducing WPD’s </a:t>
            </a:r>
            <a:r>
              <a:rPr lang="en-GB" sz="36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final submission Business Plan </a:t>
            </a:r>
            <a:endParaRPr lang="en-GB" sz="36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lvl="0" algn="ctr">
              <a:defRPr/>
            </a:pPr>
            <a:r>
              <a:rPr lang="en-GB" sz="36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GB" sz="36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Ofgem</a:t>
            </a:r>
          </a:p>
          <a:p>
            <a:pPr lvl="0" algn="ctr">
              <a:defRPr/>
            </a:pPr>
            <a:endParaRPr lang="en-GB" sz="36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4594" y="3719947"/>
            <a:ext cx="4063951" cy="15758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sz="2000" b="1" dirty="0">
                <a:solidFill>
                  <a:srgbClr val="FFFFFF"/>
                </a:solidFill>
                <a:latin typeface="Arial" panose="020B0604020202020204"/>
              </a:rPr>
              <a:t>Mark Shaw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RIIO-ED2 Business Plan Manager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endParaRPr lang="en-US" sz="2800" dirty="0">
              <a:solidFill>
                <a:srgbClr val="FFFFFF"/>
              </a:solidFill>
              <a:latin typeface="Arial" panose="020B0604020202020204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en-US" dirty="0" smtClean="0">
                <a:solidFill>
                  <a:srgbClr val="FFFFFF"/>
                </a:solidFill>
                <a:latin typeface="Arial" panose="020B0604020202020204"/>
              </a:rPr>
              <a:t>Wednesday 15 December 2021</a:t>
            </a:r>
            <a:endParaRPr lang="en-US" dirty="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02" y="388147"/>
            <a:ext cx="2982071" cy="4209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88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5745" y="1286440"/>
            <a:ext cx="3828856" cy="259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rot="10800000">
            <a:off x="492369" y="585504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0532" y="1677092"/>
            <a:ext cx="7583892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distribute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power to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8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million homes &amp; businesses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Covering the East and West Midlands, South Wales and South West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England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endParaRPr lang="en-GB" sz="16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buClr>
                <a:srgbClr val="4DB8A3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Our focus is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deliver affordable excellent customer service by keeping the lights on and ensuring customers can have a connection when they want it.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70819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Setting the scene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0532" y="3553498"/>
            <a:ext cx="6777914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lvl="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Ofgem regulates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how much revenue we can earn and what we must deliver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in ‘price control periods’</a:t>
            </a:r>
          </a:p>
          <a:p>
            <a:pPr marL="342900" lvl="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lvl="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b="1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RIIO-ED2 will cover the 5 years 2023-2028</a:t>
            </a:r>
            <a:endParaRPr lang="en-GB" sz="1600" b="1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lvl="0">
              <a:buClr>
                <a:srgbClr val="4DB8A3"/>
              </a:buClr>
              <a:defRPr/>
            </a:pPr>
            <a:endParaRPr lang="en-GB" sz="1600" dirty="0">
              <a:solidFill>
                <a:srgbClr val="E7E6E6">
                  <a:lumMod val="25000"/>
                </a:srgb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lvl="0" indent="-342900">
              <a:buClr>
                <a:srgbClr val="4DB8A3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are developing our Business Plan for that period -  setting </a:t>
            </a:r>
            <a:r>
              <a:rPr lang="en-GB" sz="1600" dirty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out, in detail, our commitments to stakeholders, performance targets and planned investment and </a:t>
            </a:r>
            <a:r>
              <a:rPr lang="en-GB" sz="160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expenditure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7574279" y="3996422"/>
            <a:ext cx="4091788" cy="1470516"/>
          </a:xfrm>
          <a:prstGeom prst="roundRect">
            <a:avLst>
              <a:gd name="adj" fmla="val 0"/>
            </a:avLst>
          </a:prstGeom>
          <a:solidFill>
            <a:srgbClr val="632875"/>
          </a:solidFill>
          <a:ln>
            <a:noFill/>
          </a:ln>
          <a:effec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RIIO-ED2: </a:t>
            </a:r>
            <a:endParaRPr lang="en-US" sz="1400" b="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  <a:p>
            <a:pPr lvl="0" algn="ctr">
              <a:defRPr/>
            </a:pPr>
            <a:r>
              <a:rPr lang="en-US" sz="140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Revenue = Incentives + Innovation + Outputs (Electricity Distribution 2)</a:t>
            </a:r>
          </a:p>
        </p:txBody>
      </p:sp>
    </p:spTree>
    <p:extLst>
      <p:ext uri="{BB962C8B-B14F-4D97-AF65-F5344CB8AC3E}">
        <p14:creationId xmlns:p14="http://schemas.microsoft.com/office/powerpoint/2010/main" val="51801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364353" y="5854281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GB" sz="3600" b="1" dirty="0" smtClean="0">
                <a:solidFill>
                  <a:srgbClr val="FFFFFF"/>
                </a:solidFill>
              </a:rPr>
              <a:t>An ambitious vision for the future</a:t>
            </a:r>
            <a:endParaRPr lang="en-GB" sz="3600" b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369" y="1467746"/>
            <a:ext cx="1106752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GB" sz="2200" b="1" dirty="0">
                <a:solidFill>
                  <a:srgbClr val="40C1AB"/>
                </a:solidFill>
              </a:rPr>
              <a:t>Western Power Distribution (WPD) is leading an energy revolution; delivering a smart, digitalised electricity grid by </a:t>
            </a:r>
            <a:r>
              <a:rPr lang="en-GB" sz="2200" b="1" dirty="0" smtClean="0">
                <a:solidFill>
                  <a:srgbClr val="40C1AB"/>
                </a:solidFill>
              </a:rPr>
              <a:t>2028</a:t>
            </a:r>
            <a:endParaRPr lang="en-GB" sz="2200" b="1" dirty="0">
              <a:solidFill>
                <a:srgbClr val="40C1AB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2367" y="2348895"/>
            <a:ext cx="11067523" cy="3816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5741988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dirty="0" smtClean="0"/>
              <a:t>We </a:t>
            </a:r>
            <a:r>
              <a:rPr lang="en-GB" dirty="0"/>
              <a:t>will drive the nation’s </a:t>
            </a:r>
            <a:r>
              <a:rPr lang="en-GB" dirty="0" smtClean="0"/>
              <a:t>ambition </a:t>
            </a:r>
            <a:r>
              <a:rPr lang="en-GB" dirty="0"/>
              <a:t>of net zero carbon emissions, accelerate the shift to electric vehicles and roll out flexibility </a:t>
            </a:r>
            <a:r>
              <a:rPr lang="en-GB" dirty="0" smtClean="0"/>
              <a:t>services.</a:t>
            </a:r>
          </a:p>
          <a:p>
            <a:pPr marL="5741988" indent="-342900">
              <a:buClr>
                <a:srgbClr val="4DB8A3"/>
              </a:buClr>
              <a:buFont typeface="Arial" charset="0"/>
              <a:buChar char="•"/>
              <a:defRPr/>
            </a:pPr>
            <a:endParaRPr lang="en-GB" dirty="0"/>
          </a:p>
          <a:p>
            <a:pPr marL="5741988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dirty="0" smtClean="0"/>
              <a:t>This will ensure we maximise </a:t>
            </a:r>
            <a:r>
              <a:rPr lang="en-GB" dirty="0"/>
              <a:t>the efficiency of the existing network </a:t>
            </a:r>
            <a:r>
              <a:rPr lang="en-GB" dirty="0" smtClean="0"/>
              <a:t>before we build more infrastructure.</a:t>
            </a:r>
          </a:p>
          <a:p>
            <a:pPr marL="5741988" indent="-342900">
              <a:buClr>
                <a:srgbClr val="4DB8A3"/>
              </a:buClr>
              <a:buFont typeface="Arial" charset="0"/>
              <a:buChar char="•"/>
              <a:defRPr/>
            </a:pPr>
            <a:endParaRPr lang="en-GB" dirty="0"/>
          </a:p>
          <a:p>
            <a:pPr marL="5741988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dirty="0" smtClean="0"/>
              <a:t>Our Plan has been co-created with 25,000 stakeholders.</a:t>
            </a:r>
          </a:p>
          <a:p>
            <a:pPr marL="5741988" indent="-342900">
              <a:buClr>
                <a:srgbClr val="4DB8A3"/>
              </a:buClr>
              <a:buFont typeface="Arial" charset="0"/>
              <a:buChar char="•"/>
              <a:defRPr/>
            </a:pPr>
            <a:endParaRPr lang="en-GB" dirty="0"/>
          </a:p>
          <a:p>
            <a:pPr marL="5741988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dirty="0" smtClean="0"/>
              <a:t>We will deliver exceptional service for our 8 million bill paying customers and future customers.</a:t>
            </a:r>
            <a:endParaRPr lang="en-GB" sz="800" dirty="0" smtClean="0"/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lang="en-GB" dirty="0" smtClean="0"/>
          </a:p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69" y="2654843"/>
            <a:ext cx="5487807" cy="256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1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0800000">
            <a:off x="364353" y="5854281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195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GB" sz="3600" b="1" dirty="0" smtClean="0">
                <a:solidFill>
                  <a:srgbClr val="FFFFFF"/>
                </a:solidFill>
              </a:rPr>
              <a:t>An ambitious vision for the future</a:t>
            </a:r>
            <a:endParaRPr lang="en-GB" sz="3600" b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8361" y="2122281"/>
            <a:ext cx="1110060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buClr>
                <a:srgbClr val="4DB8A3"/>
              </a:buClr>
              <a:buFont typeface="Arial" charset="0"/>
              <a:buChar char="•"/>
              <a:defRPr/>
            </a:pPr>
            <a:r>
              <a:rPr lang="en-GB" sz="1400" noProof="0" dirty="0" smtClean="0">
                <a:solidFill>
                  <a:srgbClr val="E7E6E6">
                    <a:lumMod val="25000"/>
                  </a:srgbClr>
                </a:solidFill>
                <a:latin typeface="Arial" charset="0"/>
                <a:ea typeface="Arial" charset="0"/>
                <a:cs typeface="Arial" charset="0"/>
              </a:rPr>
              <a:t>We will achieve the key deliverables based on four strategic outcomes, which have three ‘golden threads’ running through each: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361" y="1340614"/>
            <a:ext cx="1106752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Our Business Plan contains 42 core commitments and over 400 wider commitments that we will deliver in RIIO-ED2 while keeping bills broadly flat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639" y="2494125"/>
            <a:ext cx="8084704" cy="41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7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840481" y="2042935"/>
            <a:ext cx="7847427" cy="33715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 smtClean="0">
                <a:solidFill>
                  <a:schemeClr val="accent2"/>
                </a:solidFill>
              </a:rPr>
              <a:t>Plus an ambitious set of core commitments, including: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030954" y="3843600"/>
            <a:ext cx="3639312" cy="1538691"/>
            <a:chOff x="4021864" y="2520010"/>
            <a:chExt cx="3639312" cy="1538691"/>
          </a:xfrm>
        </p:grpSpPr>
        <p:sp>
          <p:nvSpPr>
            <p:cNvPr id="32" name="Rectangle 31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/>
                <a:t>Unlock </a:t>
              </a:r>
              <a:r>
                <a:rPr lang="en-GB" sz="1400" b="1" dirty="0" smtClean="0"/>
                <a:t>capacity from </a:t>
              </a:r>
              <a:r>
                <a:rPr lang="en-GB" sz="1400" b="1" dirty="0"/>
                <a:t>the existing</a:t>
              </a:r>
            </a:p>
            <a:p>
              <a:pPr marL="541338" algn="ctr"/>
              <a:r>
                <a:rPr lang="en-GB" sz="1400" b="1" dirty="0"/>
                <a:t>grid and </a:t>
              </a:r>
              <a:r>
                <a:rPr lang="en-GB" sz="1400" b="1" dirty="0" smtClean="0"/>
                <a:t>therefore avoid </a:t>
              </a:r>
              <a:r>
                <a:rPr lang="en-GB" sz="1400" b="1" dirty="0"/>
                <a:t>the need </a:t>
              </a:r>
              <a:r>
                <a:rPr lang="en-GB" sz="1400" b="1" dirty="0" smtClean="0"/>
                <a:t>for reinforcement</a:t>
              </a:r>
              <a:endParaRPr lang="en-GB" sz="14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30954" y="3227704"/>
              <a:ext cx="36302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Develop an industry leading DSO capability</a:t>
              </a:r>
            </a:p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‘Flexibility first’ approach – saving at least £94m</a:t>
              </a:r>
            </a:p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Six monthly flexibility tenders</a:t>
              </a:r>
            </a:p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endParaRPr lang="en-GB" sz="1200" dirty="0">
                <a:solidFill>
                  <a:srgbClr val="307995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860740" y="2527095"/>
            <a:ext cx="3639312" cy="1354025"/>
            <a:chOff x="4021864" y="2520010"/>
            <a:chExt cx="3639312" cy="1354025"/>
          </a:xfrm>
        </p:grpSpPr>
        <p:sp>
          <p:nvSpPr>
            <p:cNvPr id="28" name="Rectangle 27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 smtClean="0"/>
                <a:t>WPD will be a net zero business by 2028</a:t>
              </a:r>
              <a:endParaRPr lang="en-GB" sz="14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30954" y="3227704"/>
              <a:ext cx="36302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Cutting </a:t>
              </a:r>
              <a:r>
                <a:rPr lang="en-GB" sz="1200" dirty="0">
                  <a:solidFill>
                    <a:srgbClr val="307995"/>
                  </a:solidFill>
                </a:rPr>
                <a:t>our own </a:t>
              </a:r>
              <a:r>
                <a:rPr lang="en-GB" sz="1200" dirty="0" smtClean="0">
                  <a:solidFill>
                    <a:srgbClr val="307995"/>
                  </a:solidFill>
                </a:rPr>
                <a:t>business carbon footprint</a:t>
              </a:r>
            </a:p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Setting an ambitious science based target in line with a 1.5</a:t>
              </a:r>
              <a:r>
                <a:rPr lang="en-GB" sz="1200" baseline="30000" dirty="0" smtClean="0">
                  <a:solidFill>
                    <a:srgbClr val="307995"/>
                  </a:solidFill>
                </a:rPr>
                <a:t>o</a:t>
              </a:r>
              <a:r>
                <a:rPr lang="en-GB" sz="1200" dirty="0" smtClean="0">
                  <a:solidFill>
                    <a:srgbClr val="307995"/>
                  </a:solidFill>
                </a:rPr>
                <a:t>C global target (versus 2</a:t>
              </a:r>
              <a:r>
                <a:rPr lang="en-GB" sz="1200" baseline="30000" dirty="0" smtClean="0">
                  <a:solidFill>
                    <a:srgbClr val="307995"/>
                  </a:solidFill>
                </a:rPr>
                <a:t>o</a:t>
              </a:r>
              <a:r>
                <a:rPr lang="en-GB" sz="1200" dirty="0" smtClean="0">
                  <a:solidFill>
                    <a:srgbClr val="307995"/>
                  </a:solidFill>
                </a:rPr>
                <a:t>C)</a:t>
              </a:r>
              <a:endParaRPr lang="en-GB" sz="1200" dirty="0">
                <a:solidFill>
                  <a:srgbClr val="307995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 rot="10800000">
            <a:off x="492369" y="556548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58351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Sustainability</a:t>
            </a:r>
            <a:endParaRPr lang="en-GB" sz="3200" b="1" i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369" y="1467746"/>
            <a:ext cx="891042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Leading the drive to net zero as quickly as possible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2042936"/>
            <a:ext cx="3220473" cy="33715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021864" y="2520010"/>
            <a:ext cx="3639312" cy="1169359"/>
            <a:chOff x="4021864" y="2520010"/>
            <a:chExt cx="3639312" cy="1169359"/>
          </a:xfrm>
        </p:grpSpPr>
        <p:sp>
          <p:nvSpPr>
            <p:cNvPr id="3" name="Rectangle 2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/>
                <a:t>130 local authorities actively partnered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30954" y="3227704"/>
              <a:ext cx="3630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rgbClr val="307995"/>
                  </a:solidFill>
                </a:rPr>
                <a:t>To deliver ambitious Local Area Energy Plans</a:t>
              </a:r>
            </a:p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rgbClr val="307995"/>
                  </a:solidFill>
                </a:rPr>
                <a:t>90 local energy surgeries a year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869829" y="3851012"/>
            <a:ext cx="3717090" cy="1354025"/>
            <a:chOff x="4021864" y="2520010"/>
            <a:chExt cx="3717090" cy="1354025"/>
          </a:xfrm>
        </p:grpSpPr>
        <p:sp>
          <p:nvSpPr>
            <p:cNvPr id="36" name="Rectangle 35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/>
                <a:t>Achieve a 10% </a:t>
              </a:r>
              <a:r>
                <a:rPr lang="en-GB" sz="1400" b="1" dirty="0" smtClean="0"/>
                <a:t>net gain </a:t>
              </a:r>
              <a:r>
                <a:rPr lang="en-GB" sz="1400" b="1" dirty="0"/>
                <a:t>in biodiversity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30954" y="3227704"/>
              <a:ext cx="37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Net gain for major projects works</a:t>
              </a:r>
            </a:p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Reduction in SF</a:t>
              </a:r>
              <a:r>
                <a:rPr lang="en-GB" sz="1200" baseline="-25000" dirty="0" smtClean="0">
                  <a:solidFill>
                    <a:srgbClr val="307995"/>
                  </a:solidFill>
                </a:rPr>
                <a:t>6 </a:t>
              </a:r>
              <a:r>
                <a:rPr lang="en-GB" sz="1200" dirty="0" smtClean="0">
                  <a:solidFill>
                    <a:srgbClr val="307995"/>
                  </a:solidFill>
                </a:rPr>
                <a:t>(20%) and fluid filled cable (50%) leaks</a:t>
              </a:r>
              <a:endParaRPr lang="en-GB" sz="1200" dirty="0">
                <a:solidFill>
                  <a:srgbClr val="307995"/>
                </a:solidFill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75" y="2039952"/>
            <a:ext cx="1667526" cy="204741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36704" y="2105032"/>
            <a:ext cx="16590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Regions achieve net zero by as early as 2028</a:t>
            </a:r>
          </a:p>
          <a:p>
            <a:r>
              <a:rPr lang="en-GB" sz="1400" dirty="0">
                <a:solidFill>
                  <a:schemeClr val="bg1"/>
                </a:solidFill>
              </a:rPr>
              <a:t>with </a:t>
            </a:r>
            <a:r>
              <a:rPr lang="en-GB" sz="1400" dirty="0" smtClean="0">
                <a:solidFill>
                  <a:schemeClr val="bg1"/>
                </a:solidFill>
              </a:rPr>
              <a:t>network </a:t>
            </a:r>
            <a:r>
              <a:rPr lang="en-GB" sz="1400" dirty="0">
                <a:solidFill>
                  <a:schemeClr val="bg1"/>
                </a:solidFill>
              </a:rPr>
              <a:t>capacity available to match stakeholder aspirations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6333" t="6148" r="26583" b="11482"/>
          <a:stretch/>
        </p:blipFill>
        <p:spPr>
          <a:xfrm>
            <a:off x="7968029" y="3973132"/>
            <a:ext cx="438993" cy="432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6250" t="5703" r="26333" b="11333"/>
          <a:stretch/>
        </p:blipFill>
        <p:spPr>
          <a:xfrm>
            <a:off x="4127598" y="2636801"/>
            <a:ext cx="438944" cy="43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6249" t="6000" r="26250" b="11185"/>
          <a:stretch/>
        </p:blipFill>
        <p:spPr>
          <a:xfrm>
            <a:off x="7966522" y="2640465"/>
            <a:ext cx="440500" cy="432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6416" t="6000" r="26334" b="10889"/>
          <a:stretch/>
        </p:blipFill>
        <p:spPr>
          <a:xfrm>
            <a:off x="4129922" y="3965729"/>
            <a:ext cx="43662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2017773"/>
            <a:ext cx="3210521" cy="3396673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3840481" y="2042935"/>
            <a:ext cx="7847427" cy="33715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 smtClean="0">
                <a:solidFill>
                  <a:schemeClr val="accent2"/>
                </a:solidFill>
              </a:rPr>
              <a:t>Plus an ambitious set of core commitments, including: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030954" y="3843600"/>
            <a:ext cx="3639312" cy="1538691"/>
            <a:chOff x="4021864" y="2520010"/>
            <a:chExt cx="3639312" cy="1538691"/>
          </a:xfrm>
        </p:grpSpPr>
        <p:sp>
          <p:nvSpPr>
            <p:cNvPr id="32" name="Rectangle 31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/>
                <a:t>Innovative </a:t>
              </a:r>
              <a:r>
                <a:rPr lang="en-GB" sz="1400" b="1" dirty="0" smtClean="0"/>
                <a:t>uncertainty mechanisms </a:t>
              </a:r>
              <a:r>
                <a:rPr lang="en-GB" sz="1400" b="1" dirty="0"/>
                <a:t>ensure our plan is</a:t>
              </a:r>
            </a:p>
            <a:p>
              <a:pPr marL="541338" algn="ctr"/>
              <a:r>
                <a:rPr lang="en-GB" sz="1400" b="1" dirty="0"/>
                <a:t>highly adaptive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30954" y="3227704"/>
              <a:ext cx="36302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We will deliver </a:t>
              </a:r>
              <a:r>
                <a:rPr lang="en-GB" sz="1200" dirty="0">
                  <a:solidFill>
                    <a:srgbClr val="307995"/>
                  </a:solidFill>
                </a:rPr>
                <a:t>a network </a:t>
              </a:r>
              <a:r>
                <a:rPr lang="en-GB" sz="1200" dirty="0" smtClean="0">
                  <a:solidFill>
                    <a:srgbClr val="307995"/>
                  </a:solidFill>
                </a:rPr>
                <a:t>to meet </a:t>
              </a:r>
              <a:r>
                <a:rPr lang="en-GB" sz="1200" dirty="0">
                  <a:solidFill>
                    <a:srgbClr val="307995"/>
                  </a:solidFill>
                </a:rPr>
                <a:t>the evolving</a:t>
              </a:r>
            </a:p>
            <a:p>
              <a:pPr>
                <a:buClr>
                  <a:srgbClr val="307995"/>
                </a:buClr>
              </a:pPr>
              <a:r>
                <a:rPr lang="en-GB" sz="1200" dirty="0">
                  <a:solidFill>
                    <a:srgbClr val="307995"/>
                  </a:solidFill>
                </a:rPr>
                <a:t> </a:t>
              </a:r>
              <a:r>
                <a:rPr lang="en-GB" sz="1200" dirty="0" smtClean="0">
                  <a:solidFill>
                    <a:srgbClr val="307995"/>
                  </a:solidFill>
                </a:rPr>
                <a:t>   needs </a:t>
              </a:r>
              <a:r>
                <a:rPr lang="en-GB" sz="1200" dirty="0">
                  <a:solidFill>
                    <a:srgbClr val="307995"/>
                  </a:solidFill>
                </a:rPr>
                <a:t>of </a:t>
              </a:r>
              <a:r>
                <a:rPr lang="en-GB" sz="1200" dirty="0" smtClean="0">
                  <a:solidFill>
                    <a:srgbClr val="307995"/>
                  </a:solidFill>
                </a:rPr>
                <a:t>our customers </a:t>
              </a:r>
            </a:p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Align our </a:t>
              </a:r>
              <a:r>
                <a:rPr lang="en-GB" sz="1200" dirty="0">
                  <a:solidFill>
                    <a:srgbClr val="307995"/>
                  </a:solidFill>
                </a:rPr>
                <a:t>future </a:t>
              </a:r>
              <a:r>
                <a:rPr lang="en-GB" sz="1200" dirty="0" smtClean="0">
                  <a:solidFill>
                    <a:srgbClr val="307995"/>
                  </a:solidFill>
                </a:rPr>
                <a:t>energy forecasts </a:t>
              </a:r>
              <a:r>
                <a:rPr lang="en-GB" sz="1200" dirty="0">
                  <a:solidFill>
                    <a:srgbClr val="307995"/>
                  </a:solidFill>
                </a:rPr>
                <a:t>with </a:t>
              </a:r>
              <a:r>
                <a:rPr lang="en-GB" sz="1200" dirty="0" smtClean="0">
                  <a:solidFill>
                    <a:srgbClr val="307995"/>
                  </a:solidFill>
                </a:rPr>
                <a:t>the plans </a:t>
              </a:r>
              <a:r>
                <a:rPr lang="en-GB" sz="1200" dirty="0">
                  <a:solidFill>
                    <a:srgbClr val="307995"/>
                  </a:solidFill>
                </a:rPr>
                <a:t>of local </a:t>
              </a:r>
              <a:r>
                <a:rPr lang="en-GB" sz="1200" dirty="0" smtClean="0">
                  <a:solidFill>
                    <a:srgbClr val="307995"/>
                  </a:solidFill>
                </a:rPr>
                <a:t>regions and </a:t>
              </a:r>
              <a:r>
                <a:rPr lang="en-GB" sz="1200" dirty="0">
                  <a:solidFill>
                    <a:srgbClr val="307995"/>
                  </a:solidFill>
                </a:rPr>
                <a:t>the </a:t>
              </a:r>
              <a:r>
                <a:rPr lang="en-GB" sz="1200" dirty="0" smtClean="0">
                  <a:solidFill>
                    <a:srgbClr val="307995"/>
                  </a:solidFill>
                </a:rPr>
                <a:t>ESO.</a:t>
              </a:r>
              <a:endParaRPr lang="en-GB" sz="1200" dirty="0">
                <a:solidFill>
                  <a:srgbClr val="307995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860740" y="2527095"/>
            <a:ext cx="3639312" cy="1354025"/>
            <a:chOff x="4021864" y="2520010"/>
            <a:chExt cx="3639312" cy="1354025"/>
          </a:xfrm>
        </p:grpSpPr>
        <p:sp>
          <p:nvSpPr>
            <p:cNvPr id="28" name="Rectangle 27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/>
                <a:t>Huge uplifts in community energy with 30 new schemes a year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30954" y="3227704"/>
              <a:ext cx="36302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rgbClr val="307995"/>
                  </a:solidFill>
                </a:rPr>
                <a:t>Actively support the expansion of green, renewable energy generation </a:t>
              </a:r>
            </a:p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rgbClr val="307995"/>
                  </a:solidFill>
                </a:rPr>
                <a:t>Help communities to decarbonise and lower bills</a:t>
              </a:r>
            </a:p>
          </p:txBody>
        </p:sp>
      </p:grpSp>
      <p:sp>
        <p:nvSpPr>
          <p:cNvPr id="6" name="Rectangle 5"/>
          <p:cNvSpPr/>
          <p:nvPr/>
        </p:nvSpPr>
        <p:spPr>
          <a:xfrm rot="10800000">
            <a:off x="492369" y="556548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2368" y="436761"/>
            <a:ext cx="1158351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 err="1">
                <a:solidFill>
                  <a:srgbClr val="FFFFFF"/>
                </a:solidFill>
              </a:rPr>
              <a:t>Connectability</a:t>
            </a:r>
            <a:endParaRPr lang="en-GB" sz="3200" b="1" i="1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369" y="1467746"/>
            <a:ext cx="111955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GB" sz="2200" b="1" dirty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Customers can easily connect their EVs, heat pumps and renewable generation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021864" y="2520010"/>
            <a:ext cx="3639312" cy="1169359"/>
            <a:chOff x="4021864" y="2520010"/>
            <a:chExt cx="3639312" cy="1169359"/>
          </a:xfrm>
        </p:grpSpPr>
        <p:sp>
          <p:nvSpPr>
            <p:cNvPr id="3" name="Rectangle 2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 smtClean="0"/>
                <a:t>Ready for at </a:t>
              </a:r>
              <a:r>
                <a:rPr lang="en-GB" sz="1400" b="1" dirty="0"/>
                <a:t>least </a:t>
              </a:r>
              <a:r>
                <a:rPr lang="en-GB" sz="1400" b="1" dirty="0" smtClean="0"/>
                <a:t>an additional </a:t>
              </a:r>
              <a:r>
                <a:rPr lang="en-GB" sz="1400" b="1" dirty="0"/>
                <a:t>1.5 </a:t>
              </a:r>
              <a:r>
                <a:rPr lang="en-GB" sz="1400" b="1" dirty="0" smtClean="0"/>
                <a:t>million electric </a:t>
              </a:r>
              <a:r>
                <a:rPr lang="en-GB" sz="1400" b="1" dirty="0"/>
                <a:t>vehicles </a:t>
              </a:r>
              <a:r>
                <a:rPr lang="en-GB" sz="1400" b="1" dirty="0" smtClean="0"/>
                <a:t>and 600,000 </a:t>
              </a:r>
              <a:r>
                <a:rPr lang="en-GB" sz="1400" b="1" dirty="0"/>
                <a:t>heat </a:t>
              </a:r>
              <a:r>
                <a:rPr lang="en-GB" sz="1400" b="1" dirty="0" smtClean="0"/>
                <a:t>pumps by </a:t>
              </a:r>
              <a:r>
                <a:rPr lang="en-GB" sz="1400" b="1" dirty="0"/>
                <a:t>2028.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30954" y="3227704"/>
              <a:ext cx="3630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rgbClr val="307995"/>
                  </a:solidFill>
                </a:rPr>
                <a:t>Ensure customers </a:t>
              </a:r>
              <a:r>
                <a:rPr lang="en-GB" sz="1200" dirty="0" smtClean="0">
                  <a:solidFill>
                    <a:srgbClr val="307995"/>
                  </a:solidFill>
                </a:rPr>
                <a:t>are able </a:t>
              </a:r>
              <a:r>
                <a:rPr lang="en-GB" sz="1200" dirty="0">
                  <a:solidFill>
                    <a:srgbClr val="307995"/>
                  </a:solidFill>
                </a:rPr>
                <a:t>to connect </a:t>
              </a:r>
              <a:r>
                <a:rPr lang="en-GB" sz="1200" dirty="0" smtClean="0">
                  <a:solidFill>
                    <a:srgbClr val="307995"/>
                  </a:solidFill>
                </a:rPr>
                <a:t>low carbon technologies quickly </a:t>
              </a:r>
              <a:r>
                <a:rPr lang="en-GB" sz="1200" dirty="0">
                  <a:solidFill>
                    <a:srgbClr val="307995"/>
                  </a:solidFill>
                </a:rPr>
                <a:t>and easily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869829" y="3851012"/>
            <a:ext cx="3717090" cy="1354025"/>
            <a:chOff x="4021864" y="2520010"/>
            <a:chExt cx="3717090" cy="1354025"/>
          </a:xfrm>
        </p:grpSpPr>
        <p:sp>
          <p:nvSpPr>
            <p:cNvPr id="36" name="Rectangle 35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/>
                <a:t>Whole systems approach </a:t>
              </a:r>
              <a:r>
                <a:rPr lang="en-GB" sz="1400" b="1" dirty="0" smtClean="0"/>
                <a:t>to drive </a:t>
              </a:r>
              <a:r>
                <a:rPr lang="en-GB" sz="1400" b="1" dirty="0"/>
                <a:t>best outcomes for customers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30954" y="3227704"/>
              <a:ext cx="37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Three regional </a:t>
              </a:r>
              <a:r>
                <a:rPr lang="en-GB" sz="1200" dirty="0">
                  <a:solidFill>
                    <a:srgbClr val="307995"/>
                  </a:solidFill>
                </a:rPr>
                <a:t>collaboration </a:t>
              </a:r>
              <a:r>
                <a:rPr lang="en-GB" sz="1200" dirty="0" smtClean="0">
                  <a:solidFill>
                    <a:srgbClr val="307995"/>
                  </a:solidFill>
                </a:rPr>
                <a:t>trial schemes </a:t>
              </a:r>
              <a:r>
                <a:rPr lang="en-GB" sz="1200" dirty="0">
                  <a:solidFill>
                    <a:srgbClr val="307995"/>
                  </a:solidFill>
                </a:rPr>
                <a:t>by 2025 </a:t>
              </a:r>
              <a:r>
                <a:rPr lang="en-GB" sz="1200" dirty="0" smtClean="0">
                  <a:solidFill>
                    <a:srgbClr val="307995"/>
                  </a:solidFill>
                </a:rPr>
                <a:t>involving gas</a:t>
              </a:r>
              <a:r>
                <a:rPr lang="en-GB" sz="1200" dirty="0">
                  <a:solidFill>
                    <a:srgbClr val="307995"/>
                  </a:solidFill>
                </a:rPr>
                <a:t>, electricity, water, </a:t>
              </a:r>
              <a:r>
                <a:rPr lang="en-GB" sz="1200" dirty="0" smtClean="0">
                  <a:solidFill>
                    <a:srgbClr val="307995"/>
                  </a:solidFill>
                </a:rPr>
                <a:t>waste, transport </a:t>
              </a:r>
              <a:r>
                <a:rPr lang="en-GB" sz="1200" dirty="0">
                  <a:solidFill>
                    <a:srgbClr val="307995"/>
                  </a:solidFill>
                </a:rPr>
                <a:t>and heating sectors.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6167" t="5852" r="26084" b="11333"/>
          <a:stretch/>
        </p:blipFill>
        <p:spPr>
          <a:xfrm>
            <a:off x="4123724" y="2668451"/>
            <a:ext cx="442819" cy="43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6040" t="6304" r="25873" b="11906"/>
          <a:stretch/>
        </p:blipFill>
        <p:spPr>
          <a:xfrm>
            <a:off x="7972564" y="3987520"/>
            <a:ext cx="451530" cy="43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6083" t="5852" r="25667" b="11333"/>
          <a:stretch/>
        </p:blipFill>
        <p:spPr>
          <a:xfrm>
            <a:off x="4123724" y="3968931"/>
            <a:ext cx="447456" cy="432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6417" t="5999" r="25916" b="11927"/>
          <a:stretch/>
        </p:blipFill>
        <p:spPr>
          <a:xfrm>
            <a:off x="7978058" y="2670784"/>
            <a:ext cx="44603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840481" y="2042935"/>
            <a:ext cx="7847427" cy="33715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 smtClean="0">
                <a:solidFill>
                  <a:schemeClr val="accent2"/>
                </a:solidFill>
              </a:rPr>
              <a:t>Plus an ambitious set of core commitments, including: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030954" y="3843600"/>
            <a:ext cx="3639312" cy="1538691"/>
            <a:chOff x="4021864" y="2520010"/>
            <a:chExt cx="3639312" cy="1538691"/>
          </a:xfrm>
        </p:grpSpPr>
        <p:sp>
          <p:nvSpPr>
            <p:cNvPr id="32" name="Rectangle 31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/>
                <a:t>Expand the reach </a:t>
              </a:r>
              <a:r>
                <a:rPr lang="en-GB" sz="1400" b="1" dirty="0" smtClean="0"/>
                <a:t>of our </a:t>
              </a:r>
              <a:r>
                <a:rPr lang="en-GB" sz="1400" b="1" dirty="0"/>
                <a:t>PSR to at </a:t>
              </a:r>
              <a:r>
                <a:rPr lang="en-GB" sz="1400" b="1" dirty="0" smtClean="0"/>
                <a:t>least 75</a:t>
              </a:r>
              <a:r>
                <a:rPr lang="en-GB" sz="1400" b="1" dirty="0"/>
                <a:t>% of </a:t>
              </a:r>
              <a:r>
                <a:rPr lang="en-GB" sz="1400" b="1" dirty="0" smtClean="0"/>
                <a:t>the total eligible</a:t>
              </a:r>
              <a:endParaRPr lang="en-GB" sz="14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30954" y="3227704"/>
              <a:ext cx="36302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rgbClr val="307995"/>
                  </a:solidFill>
                </a:rPr>
                <a:t>Plus </a:t>
              </a:r>
              <a:r>
                <a:rPr lang="en-GB" sz="1200" dirty="0" smtClean="0">
                  <a:solidFill>
                    <a:srgbClr val="307995"/>
                  </a:solidFill>
                </a:rPr>
                <a:t>80% of </a:t>
              </a:r>
              <a:r>
                <a:rPr lang="en-GB" sz="1200" dirty="0">
                  <a:solidFill>
                    <a:srgbClr val="307995"/>
                  </a:solidFill>
                </a:rPr>
                <a:t>customers </a:t>
              </a:r>
              <a:r>
                <a:rPr lang="en-GB" sz="1200" dirty="0" smtClean="0">
                  <a:solidFill>
                    <a:srgbClr val="307995"/>
                  </a:solidFill>
                </a:rPr>
                <a:t>with critical medical dependencies</a:t>
              </a:r>
            </a:p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Register </a:t>
              </a:r>
              <a:r>
                <a:rPr lang="en-GB" sz="1200" dirty="0">
                  <a:solidFill>
                    <a:srgbClr val="307995"/>
                  </a:solidFill>
                </a:rPr>
                <a:t>at least </a:t>
              </a:r>
              <a:r>
                <a:rPr lang="en-GB" sz="1200" dirty="0" smtClean="0">
                  <a:solidFill>
                    <a:srgbClr val="307995"/>
                  </a:solidFill>
                </a:rPr>
                <a:t>50,000 additional </a:t>
              </a:r>
              <a:r>
                <a:rPr lang="en-GB" sz="1200" dirty="0">
                  <a:solidFill>
                    <a:srgbClr val="307995"/>
                  </a:solidFill>
                </a:rPr>
                <a:t>‘</a:t>
              </a:r>
              <a:r>
                <a:rPr lang="en-GB" sz="1200" dirty="0" smtClean="0">
                  <a:solidFill>
                    <a:srgbClr val="307995"/>
                  </a:solidFill>
                </a:rPr>
                <a:t>hard-to-reach’ customers </a:t>
              </a:r>
              <a:r>
                <a:rPr lang="en-GB" sz="1200" dirty="0">
                  <a:solidFill>
                    <a:srgbClr val="307995"/>
                  </a:solidFill>
                </a:rPr>
                <a:t>each year.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860740" y="2527095"/>
            <a:ext cx="3639312" cy="1169359"/>
            <a:chOff x="4021864" y="2520010"/>
            <a:chExt cx="3639312" cy="1169359"/>
          </a:xfrm>
        </p:grpSpPr>
        <p:sp>
          <p:nvSpPr>
            <p:cNvPr id="28" name="Rectangle 27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 smtClean="0"/>
                <a:t>£540,000 shareholder funded support </a:t>
              </a:r>
              <a:r>
                <a:rPr lang="en-GB" sz="1400" b="1" dirty="0"/>
                <a:t>per year </a:t>
              </a:r>
              <a:r>
                <a:rPr lang="en-GB" sz="1400" b="1" dirty="0" smtClean="0"/>
                <a:t>to install </a:t>
              </a:r>
              <a:r>
                <a:rPr lang="en-GB" sz="1400" b="1" dirty="0"/>
                <a:t>solar PV </a:t>
              </a:r>
              <a:r>
                <a:rPr lang="en-GB" sz="1400" b="1" dirty="0" smtClean="0"/>
                <a:t>on schools deprived areas</a:t>
              </a:r>
              <a:endParaRPr lang="en-GB" sz="14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30954" y="3227704"/>
              <a:ext cx="3630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rgbClr val="307995"/>
                  </a:solidFill>
                </a:rPr>
                <a:t>Build </a:t>
              </a:r>
              <a:r>
                <a:rPr lang="en-GB" sz="1200" dirty="0" smtClean="0">
                  <a:solidFill>
                    <a:srgbClr val="307995"/>
                  </a:solidFill>
                </a:rPr>
                <a:t>decarbonised communities and local </a:t>
              </a:r>
              <a:r>
                <a:rPr lang="en-GB" sz="1200" dirty="0">
                  <a:solidFill>
                    <a:srgbClr val="307995"/>
                  </a:solidFill>
                </a:rPr>
                <a:t>energy schemes</a:t>
              </a:r>
            </a:p>
          </p:txBody>
        </p:sp>
      </p:grpSp>
      <p:sp>
        <p:nvSpPr>
          <p:cNvPr id="6" name="Rectangle 5"/>
          <p:cNvSpPr/>
          <p:nvPr/>
        </p:nvSpPr>
        <p:spPr>
          <a:xfrm rot="10800000">
            <a:off x="492369" y="556548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21864" y="2520010"/>
            <a:ext cx="3639312" cy="1169359"/>
            <a:chOff x="4021864" y="2520010"/>
            <a:chExt cx="3639312" cy="1169359"/>
          </a:xfrm>
        </p:grpSpPr>
        <p:sp>
          <p:nvSpPr>
            <p:cNvPr id="3" name="Rectangle 2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/>
                <a:t>Support at </a:t>
              </a:r>
              <a:r>
                <a:rPr lang="en-GB" sz="1400" b="1" dirty="0" smtClean="0"/>
                <a:t>least 113,000 </a:t>
              </a:r>
              <a:r>
                <a:rPr lang="en-GB" sz="1400" b="1" dirty="0"/>
                <a:t>fuel poor</a:t>
              </a:r>
            </a:p>
            <a:p>
              <a:pPr marL="541338" algn="ctr"/>
              <a:r>
                <a:rPr lang="en-GB" sz="1400" b="1" dirty="0"/>
                <a:t>customers to </a:t>
              </a:r>
              <a:r>
                <a:rPr lang="en-GB" sz="1400" b="1" dirty="0" smtClean="0"/>
                <a:t>save £60 </a:t>
              </a:r>
              <a:r>
                <a:rPr lang="en-GB" sz="1400" b="1" dirty="0"/>
                <a:t>million on</a:t>
              </a:r>
            </a:p>
            <a:p>
              <a:pPr marL="541338" algn="ctr"/>
              <a:r>
                <a:rPr lang="en-GB" sz="1400" b="1" dirty="0"/>
                <a:t>their energy </a:t>
              </a:r>
              <a:r>
                <a:rPr lang="en-GB" sz="1400" b="1" dirty="0" smtClean="0"/>
                <a:t>bills</a:t>
              </a:r>
              <a:endParaRPr lang="en-GB" sz="14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30954" y="3227704"/>
              <a:ext cx="3630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Working with more than 120 community-based partner agencies</a:t>
              </a:r>
              <a:endParaRPr lang="en-GB" sz="1200" dirty="0">
                <a:solidFill>
                  <a:srgbClr val="307995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869829" y="3851012"/>
            <a:ext cx="3717090" cy="1538691"/>
            <a:chOff x="4021864" y="2520010"/>
            <a:chExt cx="3717090" cy="1538691"/>
          </a:xfrm>
        </p:grpSpPr>
        <p:sp>
          <p:nvSpPr>
            <p:cNvPr id="36" name="Rectangle 35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 smtClean="0"/>
                <a:t>£1 million shareholder-funded ‘Community Matters</a:t>
              </a:r>
              <a:r>
                <a:rPr lang="en-GB" sz="1400" b="1" dirty="0"/>
                <a:t>’ social</a:t>
              </a:r>
            </a:p>
            <a:p>
              <a:pPr marL="541338" algn="ctr"/>
              <a:r>
                <a:rPr lang="en-GB" sz="1400" b="1" dirty="0"/>
                <a:t>initiative </a:t>
              </a:r>
              <a:r>
                <a:rPr lang="en-GB" sz="1400" b="1" dirty="0" smtClean="0"/>
                <a:t>ever year</a:t>
              </a:r>
              <a:endParaRPr lang="en-GB" sz="14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30954" y="3227704"/>
              <a:ext cx="3708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Support the smart energy transition, vulnerability, environment and sustainability.</a:t>
              </a:r>
            </a:p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rgbClr val="307995"/>
                  </a:solidFill>
                </a:rPr>
                <a:t>1,000 volunteer </a:t>
              </a:r>
              <a:r>
                <a:rPr lang="en-GB" sz="1200" dirty="0" smtClean="0">
                  <a:solidFill>
                    <a:srgbClr val="307995"/>
                  </a:solidFill>
                </a:rPr>
                <a:t>days per </a:t>
              </a:r>
              <a:r>
                <a:rPr lang="en-GB" sz="1200" dirty="0">
                  <a:solidFill>
                    <a:srgbClr val="307995"/>
                  </a:solidFill>
                </a:rPr>
                <a:t>year for </a:t>
              </a:r>
              <a:r>
                <a:rPr lang="en-GB" sz="1200" dirty="0" smtClean="0">
                  <a:solidFill>
                    <a:srgbClr val="307995"/>
                  </a:solidFill>
                </a:rPr>
                <a:t>WPD staff </a:t>
              </a:r>
              <a:r>
                <a:rPr lang="en-GB" sz="1200" dirty="0">
                  <a:solidFill>
                    <a:srgbClr val="307995"/>
                  </a:solidFill>
                </a:rPr>
                <a:t>to </a:t>
              </a:r>
              <a:r>
                <a:rPr lang="en-GB" sz="1200" dirty="0" smtClean="0">
                  <a:solidFill>
                    <a:srgbClr val="307995"/>
                  </a:solidFill>
                </a:rPr>
                <a:t>support local </a:t>
              </a:r>
              <a:r>
                <a:rPr lang="en-GB" sz="1200" dirty="0">
                  <a:solidFill>
                    <a:srgbClr val="307995"/>
                  </a:solidFill>
                </a:rPr>
                <a:t>causes.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92368" y="436761"/>
            <a:ext cx="1158351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Vulnerability</a:t>
            </a:r>
            <a:endParaRPr lang="en-GB" sz="3200" b="1" i="1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2368" y="1468007"/>
            <a:ext cx="1158351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 smtClean="0">
                <a:solidFill>
                  <a:srgbClr val="4DB8A3"/>
                </a:solidFill>
                <a:latin typeface="Arial" charset="0"/>
                <a:ea typeface="Arial" charset="0"/>
                <a:cs typeface="Arial" charset="0"/>
              </a:rPr>
              <a:t>A first class customer support programme where everyone benefits in a smart future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4DB8A3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67220" y="2035204"/>
            <a:ext cx="3064060" cy="3379241"/>
            <a:chOff x="467220" y="2035204"/>
            <a:chExt cx="3064060" cy="337924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l="25051" t="7759" r="33449" b="11648"/>
            <a:stretch/>
          </p:blipFill>
          <p:spPr>
            <a:xfrm>
              <a:off x="467220" y="2035204"/>
              <a:ext cx="3064060" cy="337924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3616" y="2037678"/>
              <a:ext cx="1412763" cy="228797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002645" y="2102758"/>
              <a:ext cx="140556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</a:rPr>
                <a:t>No one left behind in the smart future</a:t>
              </a:r>
            </a:p>
            <a:p>
              <a:r>
                <a:rPr lang="en-GB" sz="1400" dirty="0" smtClean="0">
                  <a:solidFill>
                    <a:schemeClr val="bg1"/>
                  </a:solidFill>
                </a:rPr>
                <a:t>with 600,000 smart energy action plans for vulnerable customers each year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645" y="4830455"/>
              <a:ext cx="1296000" cy="36925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6417" t="5999" r="25916" b="11927"/>
          <a:stretch/>
        </p:blipFill>
        <p:spPr>
          <a:xfrm>
            <a:off x="7978058" y="2670784"/>
            <a:ext cx="446036" cy="43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5832" t="6000" r="26001" b="11777"/>
          <a:stretch/>
        </p:blipFill>
        <p:spPr>
          <a:xfrm>
            <a:off x="4139586" y="2641473"/>
            <a:ext cx="449903" cy="43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6167" t="6000" r="25917" b="11185"/>
          <a:stretch/>
        </p:blipFill>
        <p:spPr>
          <a:xfrm>
            <a:off x="7979729" y="3981424"/>
            <a:ext cx="444365" cy="432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6167" t="6000" r="25250" b="11186"/>
          <a:stretch/>
        </p:blipFill>
        <p:spPr>
          <a:xfrm>
            <a:off x="4139586" y="3968118"/>
            <a:ext cx="45054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2042935"/>
            <a:ext cx="3202833" cy="3339356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3840481" y="2042935"/>
            <a:ext cx="7847427" cy="33715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 smtClean="0">
                <a:solidFill>
                  <a:schemeClr val="accent2"/>
                </a:solidFill>
              </a:rPr>
              <a:t>Plus an ambitious set of core commitments, including: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030954" y="3843600"/>
            <a:ext cx="3639312" cy="1169359"/>
            <a:chOff x="4021864" y="2520010"/>
            <a:chExt cx="3639312" cy="1169359"/>
          </a:xfrm>
        </p:grpSpPr>
        <p:sp>
          <p:nvSpPr>
            <p:cNvPr id="32" name="Rectangle 31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/>
                <a:t>Increase the </a:t>
              </a:r>
              <a:r>
                <a:rPr lang="en-GB" sz="1400" b="1" dirty="0" smtClean="0"/>
                <a:t>safety of </a:t>
              </a:r>
              <a:r>
                <a:rPr lang="en-GB" sz="1400" b="1" dirty="0"/>
                <a:t>around </a:t>
              </a:r>
              <a:r>
                <a:rPr lang="en-GB" sz="1400" b="1" dirty="0" smtClean="0"/>
                <a:t>200,000 children </a:t>
              </a:r>
              <a:r>
                <a:rPr lang="en-GB" sz="1400" b="1" dirty="0"/>
                <a:t>by </a:t>
              </a:r>
              <a:r>
                <a:rPr lang="en-GB" sz="1400" b="1" dirty="0" smtClean="0"/>
                <a:t>delivering 780 safety schemes to underground</a:t>
              </a:r>
              <a:endParaRPr lang="en-GB" sz="14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30954" y="3227704"/>
              <a:ext cx="3630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Insulate or </a:t>
              </a:r>
              <a:r>
                <a:rPr lang="en-GB" sz="1200" dirty="0">
                  <a:solidFill>
                    <a:srgbClr val="307995"/>
                  </a:solidFill>
                </a:rPr>
                <a:t>divert </a:t>
              </a:r>
              <a:r>
                <a:rPr lang="en-GB" sz="1200" dirty="0" smtClean="0">
                  <a:solidFill>
                    <a:srgbClr val="307995"/>
                  </a:solidFill>
                </a:rPr>
                <a:t>overhead lines </a:t>
              </a:r>
              <a:r>
                <a:rPr lang="en-GB" sz="1200" dirty="0">
                  <a:solidFill>
                    <a:srgbClr val="307995"/>
                  </a:solidFill>
                </a:rPr>
                <a:t>that cross </a:t>
              </a:r>
              <a:r>
                <a:rPr lang="en-GB" sz="1200" dirty="0" smtClean="0">
                  <a:solidFill>
                    <a:srgbClr val="307995"/>
                  </a:solidFill>
                </a:rPr>
                <a:t>school playing </a:t>
              </a:r>
              <a:r>
                <a:rPr lang="en-GB" sz="1200" dirty="0">
                  <a:solidFill>
                    <a:srgbClr val="307995"/>
                  </a:solidFill>
                </a:rPr>
                <a:t>areas.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860740" y="2527095"/>
            <a:ext cx="3639312" cy="1169359"/>
            <a:chOff x="4021864" y="2520010"/>
            <a:chExt cx="3639312" cy="1169359"/>
          </a:xfrm>
        </p:grpSpPr>
        <p:sp>
          <p:nvSpPr>
            <p:cNvPr id="28" name="Rectangle 27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 smtClean="0"/>
                <a:t>Achieve </a:t>
              </a:r>
              <a:r>
                <a:rPr lang="en-GB" sz="1400" b="1" dirty="0"/>
                <a:t>an </a:t>
              </a:r>
              <a:r>
                <a:rPr lang="en-GB" sz="1400" b="1" dirty="0" smtClean="0"/>
                <a:t>overall average customer satisfaction </a:t>
              </a:r>
              <a:r>
                <a:rPr lang="en-GB" sz="1400" b="1" dirty="0"/>
                <a:t>of 93%</a:t>
              </a:r>
            </a:p>
            <a:p>
              <a:pPr marL="541338" algn="ctr"/>
              <a:r>
                <a:rPr lang="en-GB" sz="1400" b="1" dirty="0"/>
                <a:t>or higher by the </a:t>
              </a:r>
              <a:r>
                <a:rPr lang="en-GB" sz="1400" b="1" dirty="0" smtClean="0"/>
                <a:t>end of RIIO-ED2</a:t>
              </a:r>
              <a:endParaRPr lang="en-GB" sz="14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030954" y="3227704"/>
              <a:ext cx="3630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With separate </a:t>
              </a:r>
              <a:r>
                <a:rPr lang="en-GB" sz="1200" dirty="0">
                  <a:solidFill>
                    <a:srgbClr val="307995"/>
                  </a:solidFill>
                </a:rPr>
                <a:t>reporting </a:t>
              </a:r>
              <a:r>
                <a:rPr lang="en-GB" sz="1200" dirty="0" smtClean="0">
                  <a:solidFill>
                    <a:srgbClr val="307995"/>
                  </a:solidFill>
                </a:rPr>
                <a:t>for emerging technology customers</a:t>
              </a:r>
              <a:r>
                <a:rPr lang="en-GB" sz="1200" dirty="0">
                  <a:solidFill>
                    <a:srgbClr val="307995"/>
                  </a:solidFill>
                </a:rPr>
                <a:t>.</a:t>
              </a:r>
            </a:p>
          </p:txBody>
        </p:sp>
      </p:grpSp>
      <p:sp>
        <p:nvSpPr>
          <p:cNvPr id="6" name="Rectangle 5"/>
          <p:cNvSpPr/>
          <p:nvPr/>
        </p:nvSpPr>
        <p:spPr>
          <a:xfrm rot="10800000">
            <a:off x="492369" y="5565485"/>
            <a:ext cx="11195539" cy="54000"/>
          </a:xfrm>
          <a:prstGeom prst="rect">
            <a:avLst/>
          </a:prstGeom>
          <a:gradFill>
            <a:gsLst>
              <a:gs pos="0">
                <a:srgbClr val="4DB8A3"/>
              </a:gs>
              <a:gs pos="100000">
                <a:srgbClr val="2F617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231" y="6074284"/>
            <a:ext cx="1664677" cy="4762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369" y="6133557"/>
            <a:ext cx="433854" cy="195122"/>
            <a:chOff x="5435600" y="3558786"/>
            <a:chExt cx="1151576" cy="517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5600" y="3558786"/>
              <a:ext cx="517913" cy="5179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9263" y="3563814"/>
              <a:ext cx="517913" cy="51288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92369" y="6354516"/>
            <a:ext cx="1355692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westernpower.co.uk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0" y="-15732"/>
            <a:ext cx="12191999" cy="1293746"/>
          </a:xfrm>
          <a:prstGeom prst="rect">
            <a:avLst/>
          </a:prstGeom>
          <a:gradFill>
            <a:gsLst>
              <a:gs pos="0">
                <a:srgbClr val="2F6179"/>
              </a:gs>
              <a:gs pos="100000">
                <a:srgbClr val="4DB8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04290" y="6264286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740D0-88E9-FF4C-87D2-02E254C2EF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21864" y="2520010"/>
            <a:ext cx="3639312" cy="1169359"/>
            <a:chOff x="4021864" y="2520010"/>
            <a:chExt cx="3639312" cy="1169359"/>
          </a:xfrm>
        </p:grpSpPr>
        <p:sp>
          <p:nvSpPr>
            <p:cNvPr id="3" name="Rectangle 2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 smtClean="0"/>
                <a:t>£818 million of efficiencies included in our Business Plan</a:t>
              </a:r>
              <a:endParaRPr lang="en-GB" sz="14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30954" y="3227704"/>
              <a:ext cx="3630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Ongoing efficiency saving of </a:t>
              </a:r>
              <a:r>
                <a:rPr lang="en-GB" sz="1200" dirty="0">
                  <a:solidFill>
                    <a:srgbClr val="307995"/>
                  </a:solidFill>
                </a:rPr>
                <a:t>£95 million </a:t>
              </a:r>
              <a:endParaRPr lang="en-GB" sz="1200" dirty="0" smtClean="0">
                <a:solidFill>
                  <a:srgbClr val="307995"/>
                </a:solidFill>
              </a:endParaRPr>
            </a:p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On top of £723m </a:t>
              </a:r>
              <a:r>
                <a:rPr lang="en-GB" sz="1200" dirty="0">
                  <a:solidFill>
                    <a:srgbClr val="307995"/>
                  </a:solidFill>
                </a:rPr>
                <a:t>of </a:t>
              </a:r>
              <a:r>
                <a:rPr lang="en-GB" sz="1200" dirty="0" smtClean="0">
                  <a:solidFill>
                    <a:srgbClr val="307995"/>
                  </a:solidFill>
                </a:rPr>
                <a:t>efficiencies already </a:t>
              </a:r>
              <a:r>
                <a:rPr lang="en-GB" sz="1200" dirty="0">
                  <a:solidFill>
                    <a:srgbClr val="307995"/>
                  </a:solidFill>
                </a:rPr>
                <a:t>included 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869829" y="3851012"/>
            <a:ext cx="3717090" cy="1169359"/>
            <a:chOff x="4021864" y="2520010"/>
            <a:chExt cx="3717090" cy="1169359"/>
          </a:xfrm>
        </p:grpSpPr>
        <p:sp>
          <p:nvSpPr>
            <p:cNvPr id="36" name="Rectangle 35"/>
            <p:cNvSpPr/>
            <p:nvPr/>
          </p:nvSpPr>
          <p:spPr>
            <a:xfrm>
              <a:off x="4021864" y="2520010"/>
              <a:ext cx="3639312" cy="680388"/>
            </a:xfrm>
            <a:prstGeom prst="rect">
              <a:avLst/>
            </a:prstGeom>
            <a:gradFill>
              <a:gsLst>
                <a:gs pos="0">
                  <a:srgbClr val="307995"/>
                </a:gs>
                <a:gs pos="99000">
                  <a:srgbClr val="3B96A2"/>
                </a:gs>
              </a:gsLst>
              <a:lin ang="5400000" scaled="1"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1338" algn="ctr"/>
              <a:r>
                <a:rPr lang="en-GB" sz="1400" b="1" dirty="0"/>
                <a:t>108% </a:t>
              </a:r>
              <a:r>
                <a:rPr lang="en-GB" sz="1400" b="1" dirty="0" smtClean="0"/>
                <a:t>increase in load related </a:t>
              </a:r>
              <a:r>
                <a:rPr lang="en-GB" sz="1400" b="1" dirty="0"/>
                <a:t>schemes </a:t>
              </a:r>
              <a:r>
                <a:rPr lang="en-GB" sz="1400" b="1" dirty="0" smtClean="0"/>
                <a:t>with only </a:t>
              </a:r>
              <a:r>
                <a:rPr lang="en-GB" sz="1400" b="1" dirty="0"/>
                <a:t>an 8% </a:t>
              </a:r>
              <a:r>
                <a:rPr lang="en-GB" sz="1400" b="1" dirty="0" smtClean="0"/>
                <a:t>increase in engineering management</a:t>
              </a:r>
              <a:endParaRPr lang="en-GB" sz="14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30954" y="3227704"/>
              <a:ext cx="370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Clr>
                  <a:srgbClr val="307995"/>
                </a:buClr>
                <a:buFont typeface="Arial" panose="020B0604020202020204" pitchFamily="34" charset="0"/>
                <a:buChar char="•"/>
              </a:pPr>
              <a:r>
                <a:rPr lang="en-GB" sz="1200" dirty="0" smtClean="0">
                  <a:solidFill>
                    <a:srgbClr val="307995"/>
                  </a:solidFill>
                </a:rPr>
                <a:t>Utilise </a:t>
              </a:r>
              <a:r>
                <a:rPr lang="en-GB" sz="1200" dirty="0">
                  <a:solidFill>
                    <a:srgbClr val="307995"/>
                  </a:solidFill>
                </a:rPr>
                <a:t>innovation and </a:t>
              </a:r>
              <a:r>
                <a:rPr lang="en-GB" sz="1200" dirty="0" smtClean="0">
                  <a:solidFill>
                    <a:srgbClr val="307995"/>
                  </a:solidFill>
                </a:rPr>
                <a:t>digitalisation to drive efficiency in all we do</a:t>
              </a:r>
              <a:endParaRPr lang="en-GB" sz="1200" dirty="0">
                <a:solidFill>
                  <a:srgbClr val="307995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92368" y="436761"/>
            <a:ext cx="1158351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3600" b="1" dirty="0" smtClean="0">
                <a:solidFill>
                  <a:srgbClr val="FFFFFF"/>
                </a:solidFill>
              </a:rPr>
              <a:t>Affordability</a:t>
            </a:r>
            <a:endParaRPr lang="en-GB" sz="3200" b="1" i="1" dirty="0">
              <a:solidFill>
                <a:srgbClr val="FFFF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2368" y="1303415"/>
            <a:ext cx="1158351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200" b="1" dirty="0" smtClean="0">
                <a:solidFill>
                  <a:srgbClr val="40C1AB"/>
                </a:solidFill>
              </a:rPr>
              <a:t>Keeping bills broadly flat whilst </a:t>
            </a:r>
            <a:r>
              <a:rPr lang="en-GB" sz="2200" b="1" dirty="0">
                <a:solidFill>
                  <a:srgbClr val="40C1AB"/>
                </a:solidFill>
              </a:rPr>
              <a:t>m</a:t>
            </a:r>
            <a:r>
              <a:rPr lang="en-GB" sz="2200" b="1" dirty="0" smtClean="0">
                <a:solidFill>
                  <a:srgbClr val="40C1AB"/>
                </a:solidFill>
              </a:rPr>
              <a:t>aintaining </a:t>
            </a:r>
            <a:r>
              <a:rPr lang="en-GB" sz="2200" b="1" dirty="0">
                <a:solidFill>
                  <a:srgbClr val="40C1AB"/>
                </a:solidFill>
              </a:rPr>
              <a:t>excellent customer service, safety and </a:t>
            </a:r>
            <a:r>
              <a:rPr lang="en-GB" sz="2200" b="1" dirty="0" smtClean="0">
                <a:solidFill>
                  <a:srgbClr val="40C1AB"/>
                </a:solidFill>
              </a:rPr>
              <a:t>network performance </a:t>
            </a:r>
            <a:r>
              <a:rPr lang="en-GB" sz="2200" b="1" dirty="0">
                <a:solidFill>
                  <a:srgbClr val="40C1AB"/>
                </a:solidFill>
              </a:rPr>
              <a:t>and </a:t>
            </a:r>
            <a:r>
              <a:rPr lang="en-GB" sz="2200" b="1" dirty="0" smtClean="0">
                <a:solidFill>
                  <a:srgbClr val="40C1AB"/>
                </a:solidFill>
              </a:rPr>
              <a:t>transforming </a:t>
            </a:r>
            <a:r>
              <a:rPr lang="en-GB" sz="2200" b="1" dirty="0">
                <a:solidFill>
                  <a:srgbClr val="40C1AB"/>
                </a:solidFill>
              </a:rPr>
              <a:t>the energy grid for </a:t>
            </a:r>
            <a:r>
              <a:rPr lang="en-GB" sz="2200" b="1" dirty="0" smtClean="0">
                <a:solidFill>
                  <a:srgbClr val="40C1AB"/>
                </a:solidFill>
              </a:rPr>
              <a:t>future generations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40C1AB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6667" t="6411" r="25128" b="11539"/>
          <a:stretch/>
        </p:blipFill>
        <p:spPr>
          <a:xfrm>
            <a:off x="4142943" y="2641473"/>
            <a:ext cx="451200" cy="43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6282" t="7094" r="25641" b="11083"/>
          <a:stretch/>
        </p:blipFill>
        <p:spPr>
          <a:xfrm>
            <a:off x="8009418" y="2651289"/>
            <a:ext cx="451253" cy="432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7051" t="6866" r="25897" b="12451"/>
          <a:stretch/>
        </p:blipFill>
        <p:spPr>
          <a:xfrm>
            <a:off x="8009418" y="3965476"/>
            <a:ext cx="447864" cy="432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26167" t="6000" r="25250" b="11186"/>
          <a:stretch/>
        </p:blipFill>
        <p:spPr>
          <a:xfrm>
            <a:off x="4139586" y="3968118"/>
            <a:ext cx="45054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2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Western Power Distribution Theme">
      <a:dk1>
        <a:srgbClr val="000000"/>
      </a:dk1>
      <a:lt1>
        <a:srgbClr val="FFFFFF"/>
      </a:lt1>
      <a:dk2>
        <a:srgbClr val="626669"/>
      </a:dk2>
      <a:lt2>
        <a:srgbClr val="E7E6E6"/>
      </a:lt2>
      <a:accent1>
        <a:srgbClr val="507F70"/>
      </a:accent1>
      <a:accent2>
        <a:srgbClr val="40C1AB"/>
      </a:accent2>
      <a:accent3>
        <a:srgbClr val="33657F"/>
      </a:accent3>
      <a:accent4>
        <a:srgbClr val="A0DAB2"/>
      </a:accent4>
      <a:accent5>
        <a:srgbClr val="702082"/>
      </a:accent5>
      <a:accent6>
        <a:srgbClr val="A05EB5"/>
      </a:accent6>
      <a:hlink>
        <a:srgbClr val="40C1AB"/>
      </a:hlink>
      <a:folHlink>
        <a:srgbClr val="A0DA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WPD Oct 2020">
      <a:dk1>
        <a:srgbClr val="000000"/>
      </a:dk1>
      <a:lt1>
        <a:srgbClr val="FFFFFF"/>
      </a:lt1>
      <a:dk2>
        <a:srgbClr val="626669"/>
      </a:dk2>
      <a:lt2>
        <a:srgbClr val="E7E6E6"/>
      </a:lt2>
      <a:accent1>
        <a:srgbClr val="507F70"/>
      </a:accent1>
      <a:accent2>
        <a:srgbClr val="40C1AB"/>
      </a:accent2>
      <a:accent3>
        <a:srgbClr val="33657F"/>
      </a:accent3>
      <a:accent4>
        <a:srgbClr val="A0DAB2"/>
      </a:accent4>
      <a:accent5>
        <a:srgbClr val="702082"/>
      </a:accent5>
      <a:accent6>
        <a:srgbClr val="A05EB5"/>
      </a:accent6>
      <a:hlink>
        <a:srgbClr val="40C1AB"/>
      </a:hlink>
      <a:folHlink>
        <a:srgbClr val="A0DA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Western Power Distribution Theme">
      <a:dk1>
        <a:srgbClr val="000000"/>
      </a:dk1>
      <a:lt1>
        <a:srgbClr val="FFFFFF"/>
      </a:lt1>
      <a:dk2>
        <a:srgbClr val="626669"/>
      </a:dk2>
      <a:lt2>
        <a:srgbClr val="E7E6E6"/>
      </a:lt2>
      <a:accent1>
        <a:srgbClr val="507F70"/>
      </a:accent1>
      <a:accent2>
        <a:srgbClr val="40C1AB"/>
      </a:accent2>
      <a:accent3>
        <a:srgbClr val="33657F"/>
      </a:accent3>
      <a:accent4>
        <a:srgbClr val="A0DAB2"/>
      </a:accent4>
      <a:accent5>
        <a:srgbClr val="702082"/>
      </a:accent5>
      <a:accent6>
        <a:srgbClr val="A05EB5"/>
      </a:accent6>
      <a:hlink>
        <a:srgbClr val="40C1AB"/>
      </a:hlink>
      <a:folHlink>
        <a:srgbClr val="A0DA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6CD11356F9364AA9D0ADA9AE97DC6F" ma:contentTypeVersion="12" ma:contentTypeDescription="Create a new document." ma:contentTypeScope="" ma:versionID="54307032768a4b1bf6726abf0fe101b5">
  <xsd:schema xmlns:xsd="http://www.w3.org/2001/XMLSchema" xmlns:xs="http://www.w3.org/2001/XMLSchema" xmlns:p="http://schemas.microsoft.com/office/2006/metadata/properties" xmlns:ns2="788f93a6-51d7-451f-8619-d0dae2d69888" xmlns:ns3="d5836170-9adc-41e5-bb13-bbf428720564" targetNamespace="http://schemas.microsoft.com/office/2006/metadata/properties" ma:root="true" ma:fieldsID="19efec8517bbeb48874d5d0581b36c7c" ns2:_="" ns3:_="">
    <xsd:import namespace="788f93a6-51d7-451f-8619-d0dae2d69888"/>
    <xsd:import namespace="d5836170-9adc-41e5-bb13-bbf4287205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8f93a6-51d7-451f-8619-d0dae2d698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836170-9adc-41e5-bb13-bbf42872056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50EA7F-22A5-48E6-BBF5-F9152AF017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E73D6D-6F41-4328-8DD6-CB7C529D79C4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d5836170-9adc-41e5-bb13-bbf428720564"/>
    <ds:schemaRef ds:uri="788f93a6-51d7-451f-8619-d0dae2d6988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FACE0F1-DD39-4FBF-9B5E-D22198BB0A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8f93a6-51d7-451f-8619-d0dae2d69888"/>
    <ds:schemaRef ds:uri="d5836170-9adc-41e5-bb13-bbf4287205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11700</TotalTime>
  <Words>1481</Words>
  <Application>Microsoft Office PowerPoint</Application>
  <PresentationFormat>Widescreen</PresentationFormat>
  <Paragraphs>259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.AppleSystemUIFont</vt:lpstr>
      <vt:lpstr>Arial</vt:lpstr>
      <vt:lpstr>Calibri</vt:lpstr>
      <vt:lpstr>Calibri Light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Power Distribution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Allcock, Richard N.</dc:creator>
  <cp:lastModifiedBy>Vincent, Emma L.</cp:lastModifiedBy>
  <cp:revision>423</cp:revision>
  <dcterms:created xsi:type="dcterms:W3CDTF">2020-10-06T08:15:48Z</dcterms:created>
  <dcterms:modified xsi:type="dcterms:W3CDTF">2022-01-14T13:24:47Z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0x010100806CD11356F9364AA9D0ADA9AE97DC6F</vt:lpwstr>
  </property>
</Properties>
</file>