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705" r:id="rId6"/>
  </p:sldMasterIdLst>
  <p:notesMasterIdLst>
    <p:notesMasterId r:id="rId20"/>
  </p:notesMasterIdLst>
  <p:sldIdLst>
    <p:sldId id="388" r:id="rId7"/>
    <p:sldId id="330" r:id="rId8"/>
    <p:sldId id="332" r:id="rId9"/>
    <p:sldId id="395" r:id="rId10"/>
    <p:sldId id="396" r:id="rId11"/>
    <p:sldId id="398" r:id="rId12"/>
    <p:sldId id="399" r:id="rId13"/>
    <p:sldId id="391" r:id="rId14"/>
    <p:sldId id="400" r:id="rId15"/>
    <p:sldId id="335" r:id="rId16"/>
    <p:sldId id="386" r:id="rId17"/>
    <p:sldId id="387" r:id="rId18"/>
    <p:sldId id="3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pink, Laura H." initials="GLH" lastIdx="5" clrIdx="0">
    <p:extLst>
      <p:ext uri="{19B8F6BF-5375-455C-9EA6-DF929625EA0E}">
        <p15:presenceInfo xmlns:p15="http://schemas.microsoft.com/office/powerpoint/2012/main" userId="Goldspink, Laura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CC"/>
    <a:srgbClr val="FF6600"/>
    <a:srgbClr val="EDEDED"/>
    <a:srgbClr val="7F7F7F"/>
    <a:srgbClr val="78B832"/>
    <a:srgbClr val="008000"/>
    <a:srgbClr val="E4F1D6"/>
    <a:srgbClr val="CCE6CC"/>
    <a:srgbClr val="B2D9B2"/>
    <a:srgbClr val="772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B4013-FB36-4E8C-A07A-96D6F2585412}" v="3" dt="2020-11-09T10:31:5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7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 Luxmoore" userId="f68c9358-ef43-40f4-91af-741e9c85bd2b" providerId="ADAL" clId="{1FEB4013-FB36-4E8C-A07A-96D6F2585412}"/>
    <pc:docChg chg="modSld">
      <pc:chgData name="Vincent Luxmoore" userId="f68c9358-ef43-40f4-91af-741e9c85bd2b" providerId="ADAL" clId="{1FEB4013-FB36-4E8C-A07A-96D6F2585412}" dt="2020-11-09T10:31:50.891" v="2"/>
      <pc:docMkLst>
        <pc:docMk/>
      </pc:docMkLst>
      <pc:sldChg chg="modAnim">
        <pc:chgData name="Vincent Luxmoore" userId="f68c9358-ef43-40f4-91af-741e9c85bd2b" providerId="ADAL" clId="{1FEB4013-FB36-4E8C-A07A-96D6F2585412}" dt="2020-11-09T10:31:34.975" v="0"/>
        <pc:sldMkLst>
          <pc:docMk/>
          <pc:sldMk cId="2644077747" sldId="339"/>
        </pc:sldMkLst>
      </pc:sldChg>
      <pc:sldChg chg="modAnim">
        <pc:chgData name="Vincent Luxmoore" userId="f68c9358-ef43-40f4-91af-741e9c85bd2b" providerId="ADAL" clId="{1FEB4013-FB36-4E8C-A07A-96D6F2585412}" dt="2020-11-09T10:31:40.492" v="1"/>
        <pc:sldMkLst>
          <pc:docMk/>
          <pc:sldMk cId="2062540941" sldId="340"/>
        </pc:sldMkLst>
      </pc:sldChg>
      <pc:sldChg chg="modAnim">
        <pc:chgData name="Vincent Luxmoore" userId="f68c9358-ef43-40f4-91af-741e9c85bd2b" providerId="ADAL" clId="{1FEB4013-FB36-4E8C-A07A-96D6F2585412}" dt="2020-11-09T10:31:50.891" v="2"/>
        <pc:sldMkLst>
          <pc:docMk/>
          <pc:sldMk cId="84471435" sldId="345"/>
        </pc:sldMkLst>
      </pc:sldChg>
    </pc:docChg>
  </pc:docChgLst>
  <pc:docChgLst>
    <pc:chgData name="Lucy James" userId="c8f9f7bd-7abf-47a7-848a-3dcf87473643" providerId="ADAL" clId="{934B84F1-EAD6-4689-B81C-37F5403E7706}"/>
    <pc:docChg chg="custSel addSld delSld modSld sldOrd">
      <pc:chgData name="Lucy James" userId="c8f9f7bd-7abf-47a7-848a-3dcf87473643" providerId="ADAL" clId="{934B84F1-EAD6-4689-B81C-37F5403E7706}" dt="2020-11-09T12:17:04.722" v="258" actId="14100"/>
      <pc:docMkLst>
        <pc:docMk/>
      </pc:docMkLst>
      <pc:sldChg chg="modSp mod">
        <pc:chgData name="Lucy James" userId="c8f9f7bd-7abf-47a7-848a-3dcf87473643" providerId="ADAL" clId="{934B84F1-EAD6-4689-B81C-37F5403E7706}" dt="2020-11-09T12:17:04.722" v="258" actId="14100"/>
        <pc:sldMkLst>
          <pc:docMk/>
          <pc:sldMk cId="3868384627" sldId="295"/>
        </pc:sldMkLst>
        <pc:spChg chg="mod">
          <ac:chgData name="Lucy James" userId="c8f9f7bd-7abf-47a7-848a-3dcf87473643" providerId="ADAL" clId="{934B84F1-EAD6-4689-B81C-37F5403E7706}" dt="2020-11-09T12:17:04.722" v="258" actId="14100"/>
          <ac:spMkLst>
            <pc:docMk/>
            <pc:sldMk cId="3868384627" sldId="295"/>
            <ac:spMk id="4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10:04.316" v="0" actId="47"/>
        <pc:sldMkLst>
          <pc:docMk/>
          <pc:sldMk cId="2588546379" sldId="331"/>
        </pc:sldMkLst>
      </pc:sldChg>
      <pc:sldChg chg="addSp delSp modSp mod">
        <pc:chgData name="Lucy James" userId="c8f9f7bd-7abf-47a7-848a-3dcf87473643" providerId="ADAL" clId="{934B84F1-EAD6-4689-B81C-37F5403E7706}" dt="2020-11-04T09:14:40.121" v="86" actId="1076"/>
        <pc:sldMkLst>
          <pc:docMk/>
          <pc:sldMk cId="2463637722" sldId="337"/>
        </pc:sldMkLst>
        <pc:spChg chg="add mod">
          <ac:chgData name="Lucy James" userId="c8f9f7bd-7abf-47a7-848a-3dcf87473643" providerId="ADAL" clId="{934B84F1-EAD6-4689-B81C-37F5403E7706}" dt="2020-11-04T09:14:40.121" v="86" actId="1076"/>
          <ac:spMkLst>
            <pc:docMk/>
            <pc:sldMk cId="2463637722" sldId="337"/>
            <ac:spMk id="2" creationId="{71BECC10-18CA-492A-A868-327E7C2D2E40}"/>
          </ac:spMkLst>
        </pc:spChg>
        <pc:spChg chg="del">
          <ac:chgData name="Lucy James" userId="c8f9f7bd-7abf-47a7-848a-3dcf87473643" providerId="ADAL" clId="{934B84F1-EAD6-4689-B81C-37F5403E7706}" dt="2020-11-04T09:14:36.750" v="84" actId="478"/>
          <ac:spMkLst>
            <pc:docMk/>
            <pc:sldMk cId="2463637722" sldId="337"/>
            <ac:spMk id="9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20:17.125" v="241" actId="47"/>
        <pc:sldMkLst>
          <pc:docMk/>
          <pc:sldMk cId="3560102708" sldId="341"/>
        </pc:sldMkLst>
      </pc:sldChg>
      <pc:sldChg chg="ord">
        <pc:chgData name="Lucy James" userId="c8f9f7bd-7abf-47a7-848a-3dcf87473643" providerId="ADAL" clId="{934B84F1-EAD6-4689-B81C-37F5403E7706}" dt="2020-11-04T09:15:28.401" v="88"/>
        <pc:sldMkLst>
          <pc:docMk/>
          <pc:sldMk cId="1856828153" sldId="363"/>
        </pc:sldMkLst>
      </pc:sldChg>
      <pc:sldChg chg="modSp mod">
        <pc:chgData name="Lucy James" userId="c8f9f7bd-7abf-47a7-848a-3dcf87473643" providerId="ADAL" clId="{934B84F1-EAD6-4689-B81C-37F5403E7706}" dt="2020-11-04T09:10:58.263" v="80" actId="20577"/>
        <pc:sldMkLst>
          <pc:docMk/>
          <pc:sldMk cId="392215276" sldId="373"/>
        </pc:sldMkLst>
        <pc:spChg chg="mod">
          <ac:chgData name="Lucy James" userId="c8f9f7bd-7abf-47a7-848a-3dcf87473643" providerId="ADAL" clId="{934B84F1-EAD6-4689-B81C-37F5403E7706}" dt="2020-11-04T09:10:58.263" v="80" actId="20577"/>
          <ac:spMkLst>
            <pc:docMk/>
            <pc:sldMk cId="392215276" sldId="373"/>
            <ac:spMk id="9" creationId="{00000000-0000-0000-0000-000000000000}"/>
          </ac:spMkLst>
        </pc:spChg>
      </pc:sldChg>
      <pc:sldChg chg="ord">
        <pc:chgData name="Lucy James" userId="c8f9f7bd-7abf-47a7-848a-3dcf87473643" providerId="ADAL" clId="{934B84F1-EAD6-4689-B81C-37F5403E7706}" dt="2020-11-04T09:13:55.143" v="83"/>
        <pc:sldMkLst>
          <pc:docMk/>
          <pc:sldMk cId="970340656" sldId="374"/>
        </pc:sldMkLst>
      </pc:sldChg>
      <pc:sldChg chg="add">
        <pc:chgData name="Lucy James" userId="c8f9f7bd-7abf-47a7-848a-3dcf87473643" providerId="ADAL" clId="{934B84F1-EAD6-4689-B81C-37F5403E7706}" dt="2020-11-04T09:11:36.418" v="81"/>
        <pc:sldMkLst>
          <pc:docMk/>
          <pc:sldMk cId="3945290850" sldId="379"/>
        </pc:sldMkLst>
      </pc:sldChg>
      <pc:sldChg chg="modSp add mod">
        <pc:chgData name="Lucy James" userId="c8f9f7bd-7abf-47a7-848a-3dcf87473643" providerId="ADAL" clId="{934B84F1-EAD6-4689-B81C-37F5403E7706}" dt="2020-11-04T09:19:55.227" v="240" actId="20577"/>
        <pc:sldMkLst>
          <pc:docMk/>
          <pc:sldMk cId="1763219121" sldId="380"/>
        </pc:sldMkLst>
        <pc:spChg chg="mod">
          <ac:chgData name="Lucy James" userId="c8f9f7bd-7abf-47a7-848a-3dcf87473643" providerId="ADAL" clId="{934B84F1-EAD6-4689-B81C-37F5403E7706}" dt="2020-11-04T09:16:25.943" v="108" actId="20577"/>
          <ac:spMkLst>
            <pc:docMk/>
            <pc:sldMk cId="1763219121" sldId="380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55.227" v="240" actId="20577"/>
          <ac:spMkLst>
            <pc:docMk/>
            <pc:sldMk cId="1763219121" sldId="380"/>
            <ac:spMk id="9" creationId="{00000000-0000-0000-0000-000000000000}"/>
          </ac:spMkLst>
        </pc:spChg>
      </pc:sldChg>
      <pc:sldChg chg="modSp add mod">
        <pc:chgData name="Lucy James" userId="c8f9f7bd-7abf-47a7-848a-3dcf87473643" providerId="ADAL" clId="{934B84F1-EAD6-4689-B81C-37F5403E7706}" dt="2020-11-04T09:19:00.340" v="175" actId="20577"/>
        <pc:sldMkLst>
          <pc:docMk/>
          <pc:sldMk cId="3488584125" sldId="381"/>
        </pc:sldMkLst>
        <pc:spChg chg="mod">
          <ac:chgData name="Lucy James" userId="c8f9f7bd-7abf-47a7-848a-3dcf87473643" providerId="ADAL" clId="{934B84F1-EAD6-4689-B81C-37F5403E7706}" dt="2020-11-04T09:18:10.304" v="125" actId="20577"/>
          <ac:spMkLst>
            <pc:docMk/>
            <pc:sldMk cId="3488584125" sldId="381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00.340" v="175" actId="20577"/>
          <ac:spMkLst>
            <pc:docMk/>
            <pc:sldMk cId="3488584125" sldId="381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87690-FBB1-46F4-8BD9-34C50DD5B0EC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197CD-6FD4-4647-A059-339A9B2950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9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B458C-AED1-F84C-A0F8-A6B60289B7C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B458C-AED1-F84C-A0F8-A6B60289B7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2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6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1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9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12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1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7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0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1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88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0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0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77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708" y="6248897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FE740D0-88E9-FF4C-87D2-02E254C2E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73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5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57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00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75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33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7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19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 2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46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2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98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873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62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9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23" y="0"/>
            <a:ext cx="12234323" cy="687476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9247875" y="464006"/>
            <a:ext cx="2412892" cy="302941"/>
            <a:chOff x="9247875" y="6021658"/>
            <a:chExt cx="2412892" cy="302941"/>
          </a:xfrm>
        </p:grpSpPr>
        <p:grpSp>
          <p:nvGrpSpPr>
            <p:cNvPr id="5" name="Group 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3035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0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39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1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54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5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7B2F-A8E7-A64D-992A-CAE45E26AA3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2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FE0649-4568-1345-BBDA-AAA18E50D775}"/>
              </a:ext>
            </a:extLst>
          </p:cNvPr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33398"/>
            <a:ext cx="2509939" cy="7181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2368" y="1543643"/>
            <a:ext cx="355192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369" y="2480610"/>
            <a:ext cx="83628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RIIO-ED2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second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draft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Business Plan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369" y="6047600"/>
            <a:ext cx="2625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 March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671C1-EFCD-6C43-B373-FB098E05AE01}"/>
              </a:ext>
            </a:extLst>
          </p:cNvPr>
          <p:cNvSpPr txBox="1"/>
          <p:nvPr/>
        </p:nvSpPr>
        <p:spPr>
          <a:xfrm>
            <a:off x="10150027" y="6078377"/>
            <a:ext cx="15789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westernpower.co.uk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E2E6CE-DCE2-3B4F-B984-0BDE84C9EC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370" y="5676525"/>
            <a:ext cx="302941" cy="302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53B1DF-5146-DF4B-B76C-C56CBFA536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8948" y="5677995"/>
            <a:ext cx="300000" cy="3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8A44AD-82D2-BB4A-8F14-1C0868EFBF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155" y="5676525"/>
            <a:ext cx="302941" cy="302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E53812-BD81-0040-8014-965D31D215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733" y="5677995"/>
            <a:ext cx="300000" cy="3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6F0790-BB59-8843-8951-0BC8C236FA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603446"/>
            <a:ext cx="695378" cy="69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03712-A90A-DD4A-BEA0-09D40BD1C876}"/>
              </a:ext>
            </a:extLst>
          </p:cNvPr>
          <p:cNvSpPr txBox="1"/>
          <p:nvPr/>
        </p:nvSpPr>
        <p:spPr>
          <a:xfrm>
            <a:off x="377292" y="3242672"/>
            <a:ext cx="6083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webinar will begin in a few minutes.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use the Q&amp;A button to post your questions about the business plan.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try to answer as many questions as possible at the end of presentation.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Fourteen questions we’d like you to answer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313" y="2729838"/>
            <a:ext cx="925806" cy="925807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26261" y="3091268"/>
            <a:ext cx="714710" cy="418533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64495" y="3064525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acceptability of the Plan</a:t>
            </a:r>
            <a:endParaRPr lang="en-GB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5" name="Straight Connector 4"/>
          <p:cNvCxnSpPr>
            <a:stCxn id="2" idx="3"/>
            <a:endCxn id="3" idx="1"/>
          </p:cNvCxnSpPr>
          <p:nvPr/>
        </p:nvCxnSpPr>
        <p:spPr>
          <a:xfrm flipV="1">
            <a:off x="1240971" y="3273792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69476" y="4311170"/>
            <a:ext cx="21289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Covering: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11195538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We’ve made it as easy as possible to feedback in just 2 clicks from our homepage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endParaRPr lang="en-GB" sz="1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But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it’s so important that you do –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is the last opportunity to feedback before we submit to Ofgem for the first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pPr marL="342900" marR="0" lvl="0" indent="-342900" fontAlgn="auto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8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fontAlgn="auto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You can provide free-text responses, as well as quantitative votes to summarise your preferences</a:t>
            </a:r>
            <a:endParaRPr lang="en-GB" sz="16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64494" y="3531537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bill impact</a:t>
            </a:r>
            <a:endParaRPr lang="en-GB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64494" y="3991748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WPD’s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View of future energy needs</a:t>
            </a:r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664494" y="4456083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 for RIIO-ED2</a:t>
            </a:r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64494" y="4913584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Commitments</a:t>
            </a:r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664493" y="5373319"/>
            <a:ext cx="3911991" cy="418533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commitments </a:t>
            </a:r>
            <a:r>
              <a:rPr lang="en-GB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(since BP1)</a:t>
            </a:r>
            <a:endParaRPr lang="en-GB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6261" y="3556065"/>
            <a:ext cx="714710" cy="406800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2-3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30962" y="4014594"/>
            <a:ext cx="714710" cy="406800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4-5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6261" y="4471185"/>
            <a:ext cx="714710" cy="406800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6-7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26261" y="4923719"/>
            <a:ext cx="714710" cy="406800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10-11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20359" y="5376253"/>
            <a:ext cx="714710" cy="406800"/>
          </a:xfrm>
          <a:prstGeom prst="roundRect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12-14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245672" y="3759465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245672" y="4217994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245672" y="4696914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245672" y="5127119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235069" y="5578045"/>
            <a:ext cx="423524" cy="0"/>
          </a:xfrm>
          <a:prstGeom prst="line">
            <a:avLst/>
          </a:prstGeom>
          <a:ln w="28575">
            <a:solidFill>
              <a:srgbClr val="40C1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2369" y="2634422"/>
            <a:ext cx="508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 fontAlgn="auto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r>
              <a:rPr lang="en-GB" sz="1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sz="16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ased on the consultation document only:</a:t>
            </a:r>
            <a:endParaRPr lang="en-GB" sz="16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96007" y="2633071"/>
            <a:ext cx="52365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R="0" lvl="0" fontAlgn="auto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r>
              <a:rPr lang="en-GB" sz="16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GB" sz="16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ased on the second draft Business Plan:</a:t>
            </a:r>
            <a:endParaRPr lang="en-GB" sz="16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91194" y="4148326"/>
            <a:ext cx="714710" cy="50875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Qu.</a:t>
            </a:r>
          </a:p>
          <a:p>
            <a:pPr algn="ctr">
              <a:lnSpc>
                <a:spcPts val="17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8-9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429428" y="4121583"/>
            <a:ext cx="3911991" cy="508759"/>
          </a:xfrm>
          <a:prstGeom prst="roundRect">
            <a:avLst>
              <a:gd name="adj" fmla="val 7569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and accessibility of the Business Plan</a:t>
            </a:r>
          </a:p>
          <a:p>
            <a:r>
              <a:rPr lang="en-GB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49" name="Straight Connector 48"/>
          <p:cNvCxnSpPr>
            <a:stCxn id="47" idx="3"/>
            <a:endCxn id="48" idx="1"/>
          </p:cNvCxnSpPr>
          <p:nvPr/>
        </p:nvCxnSpPr>
        <p:spPr>
          <a:xfrm flipV="1">
            <a:off x="7005904" y="4375963"/>
            <a:ext cx="42352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2368" y="2950140"/>
            <a:ext cx="11195539" cy="28099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What we’re asking you to do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1119553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24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www.westernpower.co.uk/RIIO-ED2-Business-Plan-Mar2021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Download and review our full Business Plan draft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00" b="1" dirty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If you’re time-pressed, review our consultation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document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92369" y="2984919"/>
            <a:ext cx="5047098" cy="277512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54000" tIns="54000" rIns="54000" bIns="54000" numCol="1" rtlCol="0" anchor="t" anchorCtr="0" compatLnSpc="1">
            <a:prstTxWarp prst="textNoShape">
              <a:avLst/>
            </a:prstTxWarp>
          </a:bodyPr>
          <a:lstStyle/>
          <a:p>
            <a:pPr marL="93663" lvl="0">
              <a:defRPr/>
            </a:pPr>
            <a:r>
              <a:rPr lang="en-GB" sz="2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How to respond to this </a:t>
            </a:r>
            <a:r>
              <a:rPr lang="en-GB" sz="20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consultation:</a:t>
            </a:r>
          </a:p>
          <a:p>
            <a:pPr lvl="0" algn="ctr">
              <a:defRPr/>
            </a:pPr>
            <a:endParaRPr lang="en-GB" sz="1100" b="1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You can submit your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responses directly online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GB" sz="16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endParaRPr lang="en-GB" sz="6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endParaRPr lang="en-GB" sz="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endParaRPr lang="en-GB" sz="6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marL="354013" lvl="0" indent="-2603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Or download 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response form 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return 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us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n-GB" sz="16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0040" y="4842588"/>
            <a:ext cx="4213176" cy="786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date: Sunday 25</a:t>
            </a:r>
            <a:r>
              <a:rPr lang="en-GB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539468" y="3301398"/>
            <a:ext cx="6148440" cy="245864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54000" tIns="54000" rIns="54000" bIns="54000" numCol="1" rtlCol="0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endParaRPr lang="en-GB" sz="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75207F"/>
              </a:clrFrom>
              <a:clrTo>
                <a:srgbClr val="7520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724" y="3301398"/>
            <a:ext cx="658352" cy="659606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75207F"/>
              </a:clrFrom>
              <a:clrTo>
                <a:srgbClr val="7520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724" y="4834970"/>
            <a:ext cx="658352" cy="63754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75207F"/>
              </a:clrFrom>
              <a:clrTo>
                <a:srgbClr val="7520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724" y="4062267"/>
            <a:ext cx="658352" cy="67056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38" name="Rounded Rectangle 37"/>
          <p:cNvSpPr/>
          <p:nvPr/>
        </p:nvSpPr>
        <p:spPr bwMode="auto">
          <a:xfrm>
            <a:off x="6111552" y="3301398"/>
            <a:ext cx="5576356" cy="242984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vert="horz" wrap="square" lIns="54000" tIns="54000" rIns="54000" bIns="5400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Visit:</a:t>
            </a:r>
            <a:endParaRPr lang="en-GB" sz="16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www.westernpower.co.uk/RIIO-ED2-Business-Plan-Mar2021</a:t>
            </a:r>
          </a:p>
          <a:p>
            <a:pPr lvl="0">
              <a:defRPr/>
            </a:pPr>
            <a:endParaRPr lang="en-GB" sz="10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endParaRPr lang="en-GB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GB" sz="1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Email:</a:t>
            </a:r>
          </a:p>
          <a:p>
            <a:pPr>
              <a:defRPr/>
            </a:pP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yourpowerfuture@westernpower.co.uk</a:t>
            </a:r>
          </a:p>
          <a:p>
            <a:pPr lvl="0">
              <a:defRPr/>
            </a:pPr>
            <a:endParaRPr lang="en-GB" sz="10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r>
              <a:rPr lang="en-GB" sz="1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Write:</a:t>
            </a:r>
          </a:p>
          <a:p>
            <a:pPr lvl="0">
              <a:defRPr/>
            </a:pP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Stakeholder Team, Western 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 Distribution, Herald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Way, Castle </a:t>
            </a:r>
            <a:r>
              <a: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Donington, DE74 </a:t>
            </a:r>
            <a:r>
              <a:rPr lang="en-GB" sz="16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2TU</a:t>
            </a:r>
            <a:endParaRPr lang="en-GB" sz="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Next steps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2260848"/>
            <a:ext cx="111955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ANY QUESTIONS?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 smtClean="0">
                <a:solidFill>
                  <a:srgbClr val="4DB8A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 very much for time and input into our process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94080" y="2550160"/>
            <a:ext cx="10576559" cy="2486802"/>
          </a:xfrm>
        </p:spPr>
        <p:txBody>
          <a:bodyPr/>
          <a:lstStyle/>
          <a:p>
            <a:r>
              <a:rPr lang="en-GB" sz="4800" dirty="0" smtClean="0"/>
              <a:t>www.westernpower.co.uk/RIIO-ED2-Business-Plan-Mar2021</a:t>
            </a:r>
            <a:endParaRPr lang="en-GB" sz="48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160" y="4151870"/>
            <a:ext cx="1759771" cy="17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62" y="388148"/>
            <a:ext cx="4972013" cy="593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625" y="388148"/>
            <a:ext cx="2412893" cy="6903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52625" y="6021658"/>
            <a:ext cx="2412892" cy="302941"/>
            <a:chOff x="9247875" y="6021658"/>
            <a:chExt cx="2412892" cy="302941"/>
          </a:xfrm>
        </p:grpSpPr>
        <p:grpSp>
          <p:nvGrpSpPr>
            <p:cNvPr id="15" name="Group 1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2520" y="1151038"/>
            <a:ext cx="464193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Introducing WPD’s </a:t>
            </a: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Second </a:t>
            </a: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Draft </a:t>
            </a: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Business </a:t>
            </a: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Plan for RIIO-ED2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594" y="3719947"/>
            <a:ext cx="4063951" cy="1575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/>
              </a:rPr>
              <a:t>Mark Shaw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RIIO-ED2 Business Plan Manager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srgbClr val="FFFFFF"/>
              </a:solidFill>
              <a:latin typeface="Arial" panose="020B060402020202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dirty="0" smtClean="0">
                <a:solidFill>
                  <a:srgbClr val="FFFFFF"/>
                </a:solidFill>
                <a:latin typeface="Arial" panose="020B0604020202020204"/>
              </a:rPr>
              <a:t>Tuesday 30</a:t>
            </a:r>
            <a:r>
              <a:rPr lang="en-US" baseline="30000" dirty="0" smtClean="0">
                <a:solidFill>
                  <a:srgbClr val="FFFFFF"/>
                </a:solidFill>
                <a:latin typeface="Arial" panose="020B0604020202020204"/>
              </a:rPr>
              <a:t>th</a:t>
            </a:r>
            <a:r>
              <a:rPr lang="en-US" dirty="0" smtClean="0">
                <a:solidFill>
                  <a:srgbClr val="FFFFFF"/>
                </a:solidFill>
                <a:latin typeface="Arial" panose="020B0604020202020204"/>
              </a:rPr>
              <a:t> March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488" y="388148"/>
            <a:ext cx="2218256" cy="3132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37" y="3356374"/>
            <a:ext cx="2202211" cy="3114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8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45" y="1286440"/>
            <a:ext cx="3828856" cy="259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532" y="1677092"/>
            <a:ext cx="8865794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distribute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power to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7.9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million homes &amp;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Covering the East and West Midlands, South Wales and South West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Our focus is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deliver affordable excellent customer service by keeping the light on and ensuring customers can have a connection when they want it.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70819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Setting the scene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532" y="3553498"/>
            <a:ext cx="6777914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Ofgem regulates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 much revenue we can earn and what we must deliver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‘price control periods’</a:t>
            </a: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“RIIO-ED2” will cover the 5 years 2023-2028</a:t>
            </a: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Clr>
                <a:srgbClr val="4DB8A3"/>
              </a:buClr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are developing our Business Plan for that period -  setting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out, in detail, our commitments to stakeholders, performance targets and planned investment and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expenditure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574279" y="3996422"/>
            <a:ext cx="4091788" cy="1470516"/>
          </a:xfrm>
          <a:prstGeom prst="roundRect">
            <a:avLst>
              <a:gd name="adj" fmla="val 0"/>
            </a:avLst>
          </a:prstGeom>
          <a:solidFill>
            <a:srgbClr val="632875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4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RIIO-ED2”: </a:t>
            </a:r>
          </a:p>
          <a:p>
            <a:pPr lvl="0" algn="ctr">
              <a:defRPr/>
            </a:pP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Revenue = Incentives + Innovation + Outputs (Electricity Distribution 2)</a:t>
            </a:r>
          </a:p>
        </p:txBody>
      </p:sp>
    </p:spTree>
    <p:extLst>
      <p:ext uri="{BB962C8B-B14F-4D97-AF65-F5344CB8AC3E}">
        <p14:creationId xmlns:p14="http://schemas.microsoft.com/office/powerpoint/2010/main" val="5180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-76286" y="-38465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Our stakeholder engagement programme</a:t>
            </a: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1604" y="2092348"/>
            <a:ext cx="388751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Four published versions for stakeholders: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0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3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are maximising the opportunities for stakeholders to co-create our Plans before final submission </a:t>
            </a:r>
            <a:r>
              <a:rPr lang="en-GB" sz="13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to Ofgem on 1st </a:t>
            </a:r>
            <a:r>
              <a:rPr lang="en-GB" sz="13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December 2021:</a:t>
            </a:r>
            <a:endParaRPr lang="en-GB" sz="13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1604" y="3813114"/>
            <a:ext cx="1104545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buClr>
                <a:srgbClr val="4DB8A3"/>
              </a:buClr>
              <a:defRPr/>
            </a:pP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Over 9,600 stakeholders have now had their say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nl-NL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over 5,700 via direct, in-person engagement</a:t>
            </a:r>
            <a:r>
              <a:rPr lang="nl-NL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):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0" y="2092349"/>
            <a:ext cx="7157940" cy="14415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748" y="3860853"/>
            <a:ext cx="2496312" cy="1513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1039" y="4121841"/>
            <a:ext cx="2534102" cy="1522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501604" y="4219914"/>
            <a:ext cx="6054644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nl-NL" sz="13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&gt;2,200 consultation </a:t>
            </a:r>
            <a:r>
              <a:rPr lang="nl-NL" sz="13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responses</a:t>
            </a:r>
            <a:r>
              <a:rPr lang="nl-NL" sz="13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sz="13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kumimoji="0" lang="nl-NL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 the last eight weeks alone  </a:t>
            </a:r>
            <a:endParaRPr kumimoji="0" lang="nl-NL" sz="1300" b="1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4DB8A3"/>
              </a:buClr>
              <a:buFont typeface="Arial" panose="020B0604020202020204" pitchFamily="34" charset="0"/>
              <a:buChar char="-"/>
              <a:defRPr/>
            </a:pPr>
            <a:r>
              <a:rPr lang="nl-NL" sz="1300" i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Covering </a:t>
            </a:r>
            <a:r>
              <a:rPr lang="nl-NL" sz="13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 wide cross-section of </a:t>
            </a:r>
            <a:r>
              <a:rPr lang="nl-NL" sz="1300" i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stakeholders, </a:t>
            </a:r>
            <a:r>
              <a:rPr lang="nl-NL" sz="13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via qualitative and </a:t>
            </a:r>
            <a:r>
              <a:rPr lang="nl-NL" sz="1300" i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quantitative </a:t>
            </a:r>
            <a:r>
              <a:rPr lang="nl-NL" sz="1300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events</a:t>
            </a:r>
            <a:endParaRPr lang="en-GB" sz="1300" i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Clr>
                <a:srgbClr val="4DB8A3"/>
              </a:buClr>
              <a:buFont typeface="Arial" panose="020B0604020202020204" pitchFamily="34" charset="0"/>
              <a:buChar char="-"/>
              <a:defRPr/>
            </a:pPr>
            <a:r>
              <a:rPr lang="en-GB" sz="1300" i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E.G. Bill payers, future users, industry parties, local authorities, green energy organisations, consumer groups, charities and many more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15001" y="2092348"/>
            <a:ext cx="986038" cy="1419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92369" y="1467746"/>
            <a:ext cx="110546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We are building 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a Plan that is entirely </a:t>
            </a: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reflective of 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stakeholder </a:t>
            </a: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needs and priorities</a:t>
            </a:r>
          </a:p>
          <a:p>
            <a:pPr lvl="0">
              <a:defRPr/>
            </a:pP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What we have published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024" y="2376688"/>
            <a:ext cx="646739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Second draft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Busines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 Plan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 rot="5400000">
            <a:off x="1370231" y="4157111"/>
            <a:ext cx="3034624" cy="154312"/>
          </a:xfrm>
          <a:prstGeom prst="triangle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891688"/>
              </p:ext>
            </p:extLst>
          </p:nvPr>
        </p:nvGraphicFramePr>
        <p:xfrm>
          <a:off x="3093168" y="2731603"/>
          <a:ext cx="3488889" cy="2928533"/>
        </p:xfrm>
        <a:graphic>
          <a:graphicData uri="http://schemas.openxmlformats.org/drawingml/2006/table">
            <a:tbl>
              <a:tblPr/>
              <a:tblGrid>
                <a:gridCol w="461598">
                  <a:extLst>
                    <a:ext uri="{9D8B030D-6E8A-4147-A177-3AD203B41FA5}">
                      <a16:colId xmlns:a16="http://schemas.microsoft.com/office/drawing/2014/main" val="2968927421"/>
                    </a:ext>
                  </a:extLst>
                </a:gridCol>
                <a:gridCol w="3027291">
                  <a:extLst>
                    <a:ext uri="{9D8B030D-6E8A-4147-A177-3AD203B41FA5}">
                      <a16:colId xmlns:a16="http://schemas.microsoft.com/office/drawing/2014/main" val="3938154137"/>
                    </a:ext>
                  </a:extLst>
                </a:gridCol>
              </a:tblGrid>
              <a:tr h="2580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Business Plan </a:t>
                      </a:r>
                      <a:r>
                        <a:rPr lang="en-GB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Chapters</a:t>
                      </a:r>
                      <a:endParaRPr lang="en-GB" sz="11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262212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1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summary of our plan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467133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2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 deliver on our commitments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65998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3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j-lt"/>
                        </a:rPr>
                        <a:t>*updated*</a:t>
                      </a:r>
                      <a:r>
                        <a:rPr lang="en-GB" sz="1050" b="1" i="0" u="none" strike="noStrike" baseline="0" dirty="0" smtClean="0">
                          <a:solidFill>
                            <a:srgbClr val="FF66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Giving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onsumers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stronger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oice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26492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4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kern="1200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*updated*</a:t>
                      </a:r>
                      <a:r>
                        <a:rPr lang="en-GB" sz="1050" b="1" i="0" u="none" strike="noStrike" kern="1200" baseline="0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Our 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RIIO-ED2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core commitments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12687"/>
                  </a:ext>
                </a:extLst>
              </a:tr>
              <a:tr h="4221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5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kern="1200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*updated*</a:t>
                      </a:r>
                      <a:r>
                        <a:rPr lang="en-GB" sz="1050" b="1" i="0" u="none" strike="noStrike" kern="1200" baseline="0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Delivering a</a:t>
                      </a:r>
                      <a:r>
                        <a:rPr lang="en-GB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smart,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flexible energy system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351288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6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j-lt"/>
                        </a:rPr>
                        <a:t>*updated*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Proposed RIIO-ED2</a:t>
                      </a:r>
                      <a:r>
                        <a:rPr lang="en-GB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expenditure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647876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7 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*new*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Managing uncertainty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106533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8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*new*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Competition 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348407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9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*new* </a:t>
                      </a:r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Financing our Plan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70492"/>
                  </a:ext>
                </a:extLst>
              </a:tr>
              <a:tr h="2498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Ch 10</a:t>
                      </a:r>
                      <a:endParaRPr lang="en-GB" sz="10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Glossary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72612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959024" y="2376687"/>
            <a:ext cx="288030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Accompanying consultation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3251" y="2766529"/>
            <a:ext cx="2021855" cy="29084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9050" lvl="0" algn="ctr">
              <a:buClr>
                <a:srgbClr val="4DB8A3"/>
              </a:buClr>
              <a:defRPr/>
            </a:pPr>
            <a:r>
              <a:rPr lang="en-GB" sz="14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Greater focus on the Business Plan </a:t>
            </a:r>
            <a:r>
              <a:rPr lang="en-GB" sz="14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at large this time </a:t>
            </a:r>
            <a:r>
              <a:rPr lang="en-GB" sz="14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(BP1 was </a:t>
            </a:r>
            <a:r>
              <a:rPr lang="en-GB" sz="14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was more centred on the core commitments</a:t>
            </a:r>
            <a:r>
              <a:rPr lang="en-GB" sz="14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):</a:t>
            </a:r>
            <a:endParaRPr lang="en-GB" sz="1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marR="0" lvl="0" indent="-161925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1100" b="1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marR="0" lvl="0" indent="-161925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lang="en-GB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Summary of Business Plan </a:t>
            </a:r>
            <a:r>
              <a: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&lt;10 </a:t>
            </a:r>
            <a:r>
              <a:rPr lang="en-GB" sz="12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pages</a:t>
            </a:r>
          </a:p>
          <a:p>
            <a:pPr marL="19050" marR="0" lvl="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tabLst/>
              <a:defRPr/>
            </a:pPr>
            <a:endParaRPr lang="en-GB" sz="12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marR="0" lvl="0" indent="-161925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Overview of the</a:t>
            </a:r>
            <a:r>
              <a:rPr kumimoji="0" lang="en-GB" sz="12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GB" sz="1200" b="1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58 core commitments</a:t>
            </a:r>
          </a:p>
          <a:p>
            <a:pPr marL="180975" marR="0" lvl="0" indent="-161925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12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marR="0" lvl="0" indent="-161925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lang="en-GB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14 </a:t>
            </a:r>
            <a:r>
              <a:rPr lang="en-GB" sz="12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consultation questions </a:t>
            </a:r>
            <a:r>
              <a:rPr lang="en-GB" sz="12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for you to respond to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207" y="2699368"/>
            <a:ext cx="2109785" cy="2979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24" y="2716954"/>
            <a:ext cx="2094525" cy="2962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Isosceles Triangle 33"/>
          <p:cNvSpPr/>
          <p:nvPr/>
        </p:nvSpPr>
        <p:spPr>
          <a:xfrm rot="5400000">
            <a:off x="7864309" y="4148316"/>
            <a:ext cx="3034625" cy="154312"/>
          </a:xfrm>
          <a:prstGeom prst="triangle">
            <a:avLst/>
          </a:prstGeom>
          <a:solidFill>
            <a:srgbClr val="40C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92369" y="1431170"/>
            <a:ext cx="110546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We have added further detail in a number of areas and are seeking views on material changes following stakeholder feedback to BP1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defRPr/>
            </a:pP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>
                <a:solidFill>
                  <a:srgbClr val="FFFFFF"/>
                </a:solidFill>
              </a:rPr>
              <a:t>- Expenditure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369" y="1467746"/>
            <a:ext cx="1059930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Some aspects of our second draft are </a:t>
            </a:r>
            <a:r>
              <a:rPr lang="en-GB" sz="2200" b="1" u="sng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largely consistent 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with the first: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075" y="2084780"/>
            <a:ext cx="5875885" cy="3262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r>
              <a:rPr lang="en-GB" sz="15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EXPENDITURE:</a:t>
            </a:r>
          </a:p>
          <a:p>
            <a:pPr>
              <a:buClr>
                <a:srgbClr val="4DB8A3"/>
              </a:buClr>
              <a:defRPr/>
            </a:pPr>
            <a:endParaRPr lang="en-GB" sz="800" b="1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5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propose to invest around £6 billion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the network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across the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period 2023-2028 to deliver WPD’s current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view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is an increase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around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£835 million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from current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levels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5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will result in significant benefits to customers and deliver the priorities of our stakeholders and the outcomes they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value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 will also move us towards the achievement of Net Zero carbon emissions in the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UK</a:t>
            </a:r>
            <a:endParaRPr lang="en-GB" sz="15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92" y="3323478"/>
            <a:ext cx="2773680" cy="7850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280" y="3341638"/>
            <a:ext cx="2773680" cy="7689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85432" y="2075883"/>
            <a:ext cx="4839208" cy="2108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r>
              <a:rPr lang="en-GB" sz="15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CUSTOMER BILLS</a:t>
            </a:r>
            <a:r>
              <a:rPr lang="en-GB" sz="15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buClr>
                <a:srgbClr val="4DB8A3"/>
              </a:buClr>
              <a:defRPr/>
            </a:pPr>
            <a:endParaRPr lang="en-GB" sz="8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Increased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expenditure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would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result in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 approximate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£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1.95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increase on the average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domestic bill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(£1.50 as in BP1; +£0.45 as a result of increased commitment ambitions) 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8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However</a:t>
            </a: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, we predict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will be offset by </a:t>
            </a:r>
            <a:r>
              <a:rPr lang="en-GB" sz="15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our efficiencies</a:t>
            </a:r>
            <a:r>
              <a:rPr lang="en-GB" sz="15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changes to the financing parameters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and other </a:t>
            </a:r>
            <a:r>
              <a:rPr lang="en-GB" sz="15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aspects of the RIIO-ED2 </a:t>
            </a:r>
            <a:r>
              <a:rPr lang="en-GB" sz="15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framework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9669933" y="4339890"/>
            <a:ext cx="2054707" cy="1132213"/>
          </a:xfrm>
          <a:prstGeom prst="roundRect">
            <a:avLst>
              <a:gd name="adj" fmla="val 0"/>
            </a:avLst>
          </a:prstGeom>
          <a:solidFill>
            <a:srgbClr val="772481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£96 </a:t>
            </a:r>
          </a:p>
          <a:p>
            <a:pPr lvl="0" algn="ctr">
              <a:defRPr/>
            </a:pPr>
            <a:r>
              <a:rPr lang="en-US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year for the average domestic customer</a:t>
            </a:r>
            <a:endParaRPr lang="en-US" sz="12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94577" y="4317941"/>
            <a:ext cx="2633708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5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We therefore intend </a:t>
            </a:r>
            <a:r>
              <a:rPr lang="en-GB" sz="15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to keep bills broadly flat across the five </a:t>
            </a:r>
            <a:r>
              <a:rPr lang="en-GB" sz="1500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year period 2023-2028, in line with present day.</a:t>
            </a:r>
            <a:endParaRPr lang="en-GB" sz="1500" b="1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>
                <a:solidFill>
                  <a:srgbClr val="FFFFFF"/>
                </a:solidFill>
              </a:rPr>
              <a:t>- Commitments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369" y="1467746"/>
            <a:ext cx="619189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And some aspects have seen a </a:t>
            </a:r>
            <a:r>
              <a:rPr lang="en-GB" sz="2200" b="1" u="sng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significant shift </a:t>
            </a: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in response to feedback: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00" y="3847462"/>
            <a:ext cx="2773680" cy="785036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44367"/>
              </p:ext>
            </p:extLst>
          </p:nvPr>
        </p:nvGraphicFramePr>
        <p:xfrm>
          <a:off x="492369" y="2254647"/>
          <a:ext cx="5364336" cy="3430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07">
                  <a:extLst>
                    <a:ext uri="{9D8B030D-6E8A-4147-A177-3AD203B41FA5}">
                      <a16:colId xmlns:a16="http://schemas.microsoft.com/office/drawing/2014/main" val="2098243510"/>
                    </a:ext>
                  </a:extLst>
                </a:gridCol>
                <a:gridCol w="4905729">
                  <a:extLst>
                    <a:ext uri="{9D8B030D-6E8A-4147-A177-3AD203B41FA5}">
                      <a16:colId xmlns:a16="http://schemas.microsoft.com/office/drawing/2014/main" val="2702063213"/>
                    </a:ext>
                  </a:extLst>
                </a:gridCol>
              </a:tblGrid>
              <a:tr h="857563">
                <a:tc gridSpan="2">
                  <a:txBody>
                    <a:bodyPr/>
                    <a:lstStyle/>
                    <a:p>
                      <a:pPr marL="712788" indent="0" algn="l">
                        <a:buClr>
                          <a:srgbClr val="2C6B8E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58 STREAMLINED</a:t>
                      </a:r>
                      <a:r>
                        <a:rPr lang="en-GB" sz="1600" baseline="0" dirty="0" smtClean="0">
                          <a:solidFill>
                            <a:schemeClr val="accent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CORE COMMITMENTS</a:t>
                      </a:r>
                      <a:r>
                        <a:rPr lang="en-GB" sz="1600" dirty="0" smtClean="0">
                          <a:solidFill>
                            <a:schemeClr val="accent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712788" indent="0" algn="l">
                        <a:buClr>
                          <a:srgbClr val="2C6B8E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600" b="0" dirty="0" smtClean="0">
                          <a:solidFill>
                            <a:schemeClr val="accent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(reduced from 67)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740303"/>
                  </a:ext>
                </a:extLst>
              </a:tr>
              <a:tr h="8575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2788" lvl="0" indent="0"/>
                      <a:r>
                        <a:rPr lang="en-GB" sz="1600" b="1" kern="12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new commitments 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created</a:t>
                      </a:r>
                      <a:endParaRPr lang="en-GB" sz="1600" b="0" kern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453642"/>
                  </a:ext>
                </a:extLst>
              </a:tr>
              <a:tr h="8575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27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 commitments (60%) more ambitious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465997"/>
                  </a:ext>
                </a:extLst>
              </a:tr>
              <a:tr h="8575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2788" lvl="0" indent="0" algn="l" defTabSz="914400" rtl="0" eaLnBrk="1" latinLnBrk="0" hangingPunct="1"/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commitments reworded </a:t>
                      </a:r>
                    </a:p>
                    <a:p>
                      <a:pPr marL="712788" lvl="0" indent="0" algn="l" defTabSz="914400" rtl="0" eaLnBrk="1" latinLnBrk="0" hangingPunct="1"/>
                      <a:r>
                        <a:rPr lang="en-GB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(clearer outcomes and measurability)</a:t>
                      </a:r>
                      <a:endParaRPr lang="en-GB" sz="1600" b="0" kern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1086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19" y="5005432"/>
            <a:ext cx="540000" cy="54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1446" y="4129015"/>
            <a:ext cx="540000" cy="5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95" y="2413656"/>
            <a:ext cx="540000" cy="54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19" y="3260335"/>
            <a:ext cx="540000" cy="540000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079" y="1307591"/>
            <a:ext cx="5282670" cy="43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Headlines of our plan </a:t>
            </a:r>
            <a:r>
              <a:rPr lang="en-US" sz="3600" b="1" i="1" dirty="0" smtClean="0">
                <a:solidFill>
                  <a:srgbClr val="FFFFFF"/>
                </a:solidFill>
              </a:rPr>
              <a:t>– Commitments (2)</a:t>
            </a:r>
            <a:endParaRPr lang="en-GB" sz="36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757" y="1449108"/>
            <a:ext cx="112151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are now working through BP2 to incorporate these changes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70258"/>
              </p:ext>
            </p:extLst>
          </p:nvPr>
        </p:nvGraphicFramePr>
        <p:xfrm>
          <a:off x="472757" y="1977965"/>
          <a:ext cx="3784283" cy="118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283">
                  <a:extLst>
                    <a:ext uri="{9D8B030D-6E8A-4147-A177-3AD203B41FA5}">
                      <a16:colId xmlns:a16="http://schemas.microsoft.com/office/drawing/2014/main" val="655659965"/>
                    </a:ext>
                  </a:extLst>
                </a:gridCol>
              </a:tblGrid>
              <a:tr h="1184668">
                <a:tc>
                  <a:txBody>
                    <a:bodyPr/>
                    <a:lstStyle/>
                    <a:p>
                      <a:pPr marL="803275" lvl="0" indent="0"/>
                      <a:r>
                        <a:rPr lang="en-GB" sz="1600" b="1" dirty="0" smtClean="0"/>
                        <a:t>35 commitments </a:t>
                      </a:r>
                      <a:r>
                        <a:rPr lang="en-GB" sz="1600" dirty="0" smtClean="0"/>
                        <a:t>(60%) </a:t>
                      </a:r>
                    </a:p>
                    <a:p>
                      <a:pPr marL="803275" lvl="0" indent="0"/>
                      <a:r>
                        <a:rPr lang="en-GB" sz="1600" dirty="0" smtClean="0"/>
                        <a:t>more ambitious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403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2424" y="2250052"/>
            <a:ext cx="648000" cy="64800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33653"/>
              </p:ext>
            </p:extLst>
          </p:nvPr>
        </p:nvGraphicFramePr>
        <p:xfrm>
          <a:off x="4704290" y="2227949"/>
          <a:ext cx="6983614" cy="910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7441">
                  <a:extLst>
                    <a:ext uri="{9D8B030D-6E8A-4147-A177-3AD203B41FA5}">
                      <a16:colId xmlns:a16="http://schemas.microsoft.com/office/drawing/2014/main" val="2924633550"/>
                    </a:ext>
                  </a:extLst>
                </a:gridCol>
                <a:gridCol w="3906173">
                  <a:extLst>
                    <a:ext uri="{9D8B030D-6E8A-4147-A177-3AD203B41FA5}">
                      <a16:colId xmlns:a16="http://schemas.microsoft.com/office/drawing/2014/main" val="237505000"/>
                    </a:ext>
                  </a:extLst>
                </a:gridCol>
              </a:tblGrid>
              <a:tr h="227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BP1 commitment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BP2 proposed commitment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67022"/>
                  </a:ext>
                </a:extLst>
              </a:tr>
              <a:tr h="6831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smtClean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75,000 fuel poor customers to save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smtClean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£40 million on their energy bills over RIIO-ED2</a:t>
                      </a:r>
                    </a:p>
                  </a:txBody>
                  <a:tcPr marL="72000" marR="72000" marT="0" marB="0" anchor="ctr"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en-GB" sz="1100" b="1" kern="1200" dirty="0" smtClean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113,000</a:t>
                      </a:r>
                      <a:r>
                        <a:rPr lang="en-GB" sz="1100" b="1" kern="1200" dirty="0" smtClean="0">
                          <a:solidFill>
                            <a:schemeClr val="accent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fuel poor customers to save </a:t>
                      </a:r>
                    </a:p>
                    <a:p>
                      <a:pPr marL="0" indent="0" algn="ctr" fontAlgn="ctr"/>
                      <a:r>
                        <a:rPr lang="en-GB" sz="11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£60 million </a:t>
                      </a:r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 their energy bills over RIIO-ED2</a:t>
                      </a:r>
                      <a:endParaRPr lang="en-GB" sz="11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23072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4704289" y="1959044"/>
            <a:ext cx="1702823" cy="214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e.g.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74017"/>
              </p:ext>
            </p:extLst>
          </p:nvPr>
        </p:nvGraphicFramePr>
        <p:xfrm>
          <a:off x="472757" y="3318511"/>
          <a:ext cx="3784283" cy="113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283">
                  <a:extLst>
                    <a:ext uri="{9D8B030D-6E8A-4147-A177-3AD203B41FA5}">
                      <a16:colId xmlns:a16="http://schemas.microsoft.com/office/drawing/2014/main" val="655659965"/>
                    </a:ext>
                  </a:extLst>
                </a:gridCol>
              </a:tblGrid>
              <a:tr h="1130786">
                <a:tc>
                  <a:txBody>
                    <a:bodyPr/>
                    <a:lstStyle/>
                    <a:p>
                      <a:pPr marL="803275" lvl="0" indent="0"/>
                      <a:r>
                        <a:rPr lang="en-GB" sz="1600" b="1" kern="12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 new commitments 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created</a:t>
                      </a:r>
                      <a:endParaRPr lang="en-GB" sz="1600" b="0" kern="12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B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40303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6" y="3567942"/>
            <a:ext cx="648000" cy="648000"/>
          </a:xfrm>
          <a:prstGeom prst="rect">
            <a:avLst/>
          </a:prstGeom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49157"/>
              </p:ext>
            </p:extLst>
          </p:nvPr>
        </p:nvGraphicFramePr>
        <p:xfrm>
          <a:off x="4704289" y="3567942"/>
          <a:ext cx="6983615" cy="8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3615">
                  <a:extLst>
                    <a:ext uri="{9D8B030D-6E8A-4147-A177-3AD203B41FA5}">
                      <a16:colId xmlns:a16="http://schemas.microsoft.com/office/drawing/2014/main" val="237505000"/>
                    </a:ext>
                  </a:extLst>
                </a:gridCol>
              </a:tblGrid>
              <a:tr h="8656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Ensure capacity availability to enable Net Zero to be achieved across our regions sooner than 2050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(some areas as soon as 2030), in line with the ambitions of stakeholders in each region.</a:t>
                      </a:r>
                      <a:endParaRPr lang="en-GB" sz="9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885" marR="4388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01575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4706234" y="3318511"/>
            <a:ext cx="19046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e.g.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93202"/>
              </p:ext>
            </p:extLst>
          </p:nvPr>
        </p:nvGraphicFramePr>
        <p:xfrm>
          <a:off x="492369" y="4562617"/>
          <a:ext cx="3764671" cy="112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671">
                  <a:extLst>
                    <a:ext uri="{9D8B030D-6E8A-4147-A177-3AD203B41FA5}">
                      <a16:colId xmlns:a16="http://schemas.microsoft.com/office/drawing/2014/main" val="655659965"/>
                    </a:ext>
                  </a:extLst>
                </a:gridCol>
              </a:tblGrid>
              <a:tr h="1127190">
                <a:tc>
                  <a:txBody>
                    <a:bodyPr/>
                    <a:lstStyle/>
                    <a:p>
                      <a:pPr marL="803275" lvl="0" indent="0" algn="l" defTabSz="914400" rtl="0" eaLnBrk="1" latinLnBrk="0" hangingPunct="1"/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 commitments reworded </a:t>
                      </a:r>
                    </a:p>
                    <a:p>
                      <a:pPr marL="803275" lvl="0" indent="0" algn="l" defTabSz="914400" rtl="0" eaLnBrk="1" latinLnBrk="0" hangingPunct="1"/>
                      <a:r>
                        <a:rPr lang="en-GB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(clearer outcomes and measurability)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40303"/>
                  </a:ext>
                </a:extLst>
              </a:tr>
            </a:tbl>
          </a:graphicData>
        </a:graphic>
      </p:graphicFrame>
      <p:pic>
        <p:nvPicPr>
          <p:cNvPr id="50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68" y="4846217"/>
            <a:ext cx="648000" cy="648000"/>
          </a:xfrm>
          <a:prstGeom prst="rect">
            <a:avLst/>
          </a:prstGeom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52405"/>
              </p:ext>
            </p:extLst>
          </p:nvPr>
        </p:nvGraphicFramePr>
        <p:xfrm>
          <a:off x="4704289" y="4782389"/>
          <a:ext cx="6983617" cy="907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9450">
                  <a:extLst>
                    <a:ext uri="{9D8B030D-6E8A-4147-A177-3AD203B41FA5}">
                      <a16:colId xmlns:a16="http://schemas.microsoft.com/office/drawing/2014/main" val="2924633550"/>
                    </a:ext>
                  </a:extLst>
                </a:gridCol>
                <a:gridCol w="3934167">
                  <a:extLst>
                    <a:ext uri="{9D8B030D-6E8A-4147-A177-3AD203B41FA5}">
                      <a16:colId xmlns:a16="http://schemas.microsoft.com/office/drawing/2014/main" val="237505000"/>
                    </a:ext>
                  </a:extLst>
                </a:gridCol>
              </a:tblGrid>
              <a:tr h="1814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BP1 commitment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885" marR="43885" marT="0" marB="0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BP2 proposed commitment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885" marR="43885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67022"/>
                  </a:ext>
                </a:extLst>
              </a:tr>
              <a:tr h="7259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 smtClean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Underground, insulate or divert overhead lines that cross school or other playing areas.</a:t>
                      </a:r>
                    </a:p>
                  </a:txBody>
                  <a:tcPr marL="43885" marR="43885" marT="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Reduce the risk of injury or harm to children by delivering 780 schemes (43% of total locations) </a:t>
                      </a:r>
                      <a:r>
                        <a:rPr lang="en-GB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underground, insulate or divert overhead lines that cross school playing areas, </a:t>
                      </a:r>
                      <a:r>
                        <a:rPr lang="en-GB" sz="11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targeting the highest risk sites first</a:t>
                      </a:r>
                      <a:endParaRPr lang="en-GB" sz="11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885" marR="4388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23072"/>
                  </a:ext>
                </a:extLst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4696370" y="4531844"/>
            <a:ext cx="19046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B8A3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e.g.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3766600" y="2507765"/>
            <a:ext cx="1190624" cy="131025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3822259" y="3810124"/>
            <a:ext cx="1099747" cy="147159"/>
          </a:xfrm>
          <a:prstGeom prst="triangle">
            <a:avLst/>
          </a:prstGeom>
          <a:solidFill>
            <a:srgbClr val="78B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Isosceles Triangle 31"/>
          <p:cNvSpPr/>
          <p:nvPr/>
        </p:nvSpPr>
        <p:spPr>
          <a:xfrm rot="5400000">
            <a:off x="3831404" y="5057572"/>
            <a:ext cx="1099747" cy="147159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8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200" b="1" dirty="0">
                <a:solidFill>
                  <a:srgbClr val="FFFFFF"/>
                </a:solidFill>
              </a:rPr>
              <a:t>Headlines of our plan </a:t>
            </a:r>
            <a:r>
              <a:rPr lang="en-US" sz="3200" b="1" i="1" dirty="0" smtClean="0">
                <a:solidFill>
                  <a:srgbClr val="FFFFFF"/>
                </a:solidFill>
              </a:rPr>
              <a:t>– </a:t>
            </a:r>
            <a:r>
              <a:rPr lang="en-GB" sz="3200" b="1" i="1" dirty="0">
                <a:solidFill>
                  <a:srgbClr val="FFFFFF"/>
                </a:solidFill>
              </a:rPr>
              <a:t>Best View of future energy needs</a:t>
            </a: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368" y="1509447"/>
            <a:ext cx="603906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Careful, accurate planning is essential so we can ensure our network is ready for new and increased demand</a:t>
            </a:r>
          </a:p>
          <a:p>
            <a:pPr>
              <a:buClr>
                <a:schemeClr val="accent2"/>
              </a:buClr>
            </a:pPr>
            <a:endParaRPr lang="en-GB" sz="1600" b="1" dirty="0" smtClean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b="1" dirty="0" smtClean="0"/>
              <a:t>WPD is key to the UK achieving Net Zero </a:t>
            </a:r>
            <a:r>
              <a:rPr lang="en-GB" sz="1600" dirty="0" smtClean="0"/>
              <a:t>and driving customer uptake of low carbon technologies (LCTs)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We’re </a:t>
            </a:r>
            <a:r>
              <a:rPr lang="en-GB" sz="1600" dirty="0"/>
              <a:t>building a ‘</a:t>
            </a:r>
            <a:r>
              <a:rPr lang="en-GB" sz="1600" dirty="0" smtClean="0"/>
              <a:t>bottom-up’ forecast </a:t>
            </a:r>
            <a:r>
              <a:rPr lang="en-GB" sz="1600" dirty="0"/>
              <a:t>of future electricity </a:t>
            </a:r>
            <a:r>
              <a:rPr lang="en-GB" sz="1600" dirty="0" smtClean="0"/>
              <a:t>use – </a:t>
            </a:r>
            <a:r>
              <a:rPr lang="en-GB" sz="1600" b="1" dirty="0" smtClean="0"/>
              <a:t>WPD’s </a:t>
            </a:r>
            <a:r>
              <a:rPr lang="en-GB" sz="1600" b="1" dirty="0"/>
              <a:t>Distribution Future Energy Scenarios (DFES</a:t>
            </a:r>
            <a:r>
              <a:rPr lang="en-GB" sz="1600" b="1" dirty="0" smtClean="0"/>
              <a:t>)</a:t>
            </a:r>
            <a:endParaRPr lang="en-GB" sz="1600" b="1" dirty="0"/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-"/>
            </a:pPr>
            <a:r>
              <a:rPr lang="en-GB" sz="1600" dirty="0" smtClean="0"/>
              <a:t>Aligned </a:t>
            </a:r>
            <a:r>
              <a:rPr lang="en-GB" sz="1600" dirty="0"/>
              <a:t>with the national Future Energy Scenarios</a:t>
            </a:r>
          </a:p>
          <a:p>
            <a:endParaRPr lang="en-GB" sz="1600" dirty="0" smtClean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smtClean="0"/>
              <a:t>Close </a:t>
            </a:r>
            <a:r>
              <a:rPr lang="en-GB" sz="1600" b="1" dirty="0"/>
              <a:t>collaboration with local authorities and stakeholders </a:t>
            </a:r>
            <a:r>
              <a:rPr lang="en-GB" sz="1600" dirty="0"/>
              <a:t>to ensure forecasts reflect their regional low carbon </a:t>
            </a:r>
            <a:r>
              <a:rPr lang="en-GB" sz="1600" dirty="0" smtClean="0"/>
              <a:t>plans</a:t>
            </a:r>
            <a:endParaRPr lang="en-GB" sz="1600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7177342" y="1621416"/>
            <a:ext cx="4510565" cy="1373712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plan to 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connect </a:t>
            </a:r>
            <a:r>
              <a:rPr lang="en-GB" sz="1200" u="sng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up to</a:t>
            </a:r>
            <a:r>
              <a:rPr lang="en-GB" sz="12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 further </a:t>
            </a:r>
            <a:endParaRPr lang="en-GB" sz="1200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lang="en-GB" sz="2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1.5 </a:t>
            </a:r>
            <a:r>
              <a:rPr lang="en-GB" sz="2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million </a:t>
            </a:r>
            <a:r>
              <a:rPr lang="en-GB" sz="2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electric vehicles </a:t>
            </a:r>
          </a:p>
          <a:p>
            <a:pPr lvl="0" algn="ctr">
              <a:defRPr/>
            </a:pPr>
            <a:r>
              <a:rPr lang="en-GB" sz="1200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GB" sz="22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600,000 </a:t>
            </a:r>
            <a:r>
              <a:rPr lang="en-GB" sz="2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heat pumps</a:t>
            </a:r>
            <a:endParaRPr lang="en-GB" sz="22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77342" y="2996782"/>
            <a:ext cx="4510565" cy="230832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chemeClr val="accent3"/>
              </a:solidFill>
              <a:latin typeface="+mj-lt"/>
            </a:endParaRP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We 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have a </a:t>
            </a:r>
            <a:r>
              <a:rPr lang="en-GB" sz="1200" b="1" dirty="0">
                <a:solidFill>
                  <a:schemeClr val="accent3"/>
                </a:solidFill>
                <a:latin typeface="+mj-lt"/>
              </a:rPr>
              <a:t>key role to influence consumer behaviour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, harness new innovation and operate the existing network more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flexibly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3"/>
              </a:solidFill>
              <a:latin typeface="+mj-lt"/>
            </a:endParaRP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We’ll 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spend </a:t>
            </a:r>
            <a:r>
              <a:rPr lang="en-GB" sz="1200" b="1" dirty="0">
                <a:solidFill>
                  <a:schemeClr val="accent3"/>
                </a:solidFill>
                <a:latin typeface="+mj-lt"/>
              </a:rPr>
              <a:t>an extra £106 million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to continue 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our work to create a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s</a:t>
            </a:r>
            <a:r>
              <a:rPr lang="en-GB" sz="1200" b="1" dirty="0" smtClean="0">
                <a:solidFill>
                  <a:schemeClr val="accent3"/>
                </a:solidFill>
                <a:latin typeface="+mj-lt"/>
              </a:rPr>
              <a:t>marter, </a:t>
            </a:r>
            <a:r>
              <a:rPr lang="en-GB" sz="1200" b="1" dirty="0">
                <a:solidFill>
                  <a:schemeClr val="accent3"/>
                </a:solidFill>
                <a:latin typeface="+mj-lt"/>
              </a:rPr>
              <a:t>more secure, digitalised </a:t>
            </a:r>
            <a:r>
              <a:rPr lang="en-GB" sz="1200" b="1" dirty="0" smtClean="0">
                <a:solidFill>
                  <a:schemeClr val="accent3"/>
                </a:solidFill>
                <a:latin typeface="+mj-lt"/>
              </a:rPr>
              <a:t>grid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chemeClr val="accent3"/>
              </a:solidFill>
              <a:latin typeface="+mj-lt"/>
            </a:endParaRP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We will deliver a </a:t>
            </a:r>
            <a:r>
              <a:rPr lang="en-GB" sz="1200" b="1" dirty="0" smtClean="0">
                <a:solidFill>
                  <a:schemeClr val="accent3"/>
                </a:solidFill>
                <a:latin typeface="+mj-lt"/>
              </a:rPr>
              <a:t>‘flexibility </a:t>
            </a:r>
            <a:r>
              <a:rPr lang="en-GB" sz="1200" b="1" dirty="0">
                <a:solidFill>
                  <a:schemeClr val="accent3"/>
                </a:solidFill>
                <a:latin typeface="+mj-lt"/>
              </a:rPr>
              <a:t>first’ approach </a:t>
            </a:r>
            <a:r>
              <a:rPr lang="en-GB" sz="1200" b="1" dirty="0" smtClean="0">
                <a:solidFill>
                  <a:schemeClr val="accent3"/>
                </a:solidFill>
                <a:latin typeface="+mj-lt"/>
              </a:rPr>
              <a:t>to reinforcement,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using innovation to maximise 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the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efficiency of the </a:t>
            </a:r>
            <a:r>
              <a:rPr lang="en-GB" sz="1200" dirty="0">
                <a:solidFill>
                  <a:schemeClr val="accent3"/>
                </a:solidFill>
                <a:latin typeface="+mj-lt"/>
              </a:rPr>
              <a:t>existing </a:t>
            </a:r>
            <a:r>
              <a:rPr lang="en-GB" sz="1200" dirty="0" smtClean="0">
                <a:solidFill>
                  <a:schemeClr val="accent3"/>
                </a:solidFill>
                <a:latin typeface="+mj-lt"/>
              </a:rPr>
              <a:t>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7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WPD Oct 2020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CD11356F9364AA9D0ADA9AE97DC6F" ma:contentTypeVersion="12" ma:contentTypeDescription="Create a new document." ma:contentTypeScope="" ma:versionID="54307032768a4b1bf6726abf0fe101b5">
  <xsd:schema xmlns:xsd="http://www.w3.org/2001/XMLSchema" xmlns:xs="http://www.w3.org/2001/XMLSchema" xmlns:p="http://schemas.microsoft.com/office/2006/metadata/properties" xmlns:ns2="788f93a6-51d7-451f-8619-d0dae2d69888" xmlns:ns3="d5836170-9adc-41e5-bb13-bbf428720564" targetNamespace="http://schemas.microsoft.com/office/2006/metadata/properties" ma:root="true" ma:fieldsID="19efec8517bbeb48874d5d0581b36c7c" ns2:_="" ns3:_="">
    <xsd:import namespace="788f93a6-51d7-451f-8619-d0dae2d69888"/>
    <xsd:import namespace="d5836170-9adc-41e5-bb13-bbf428720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f93a6-51d7-451f-8619-d0dae2d69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36170-9adc-41e5-bb13-bbf428720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ACE0F1-DD39-4FBF-9B5E-D22198BB0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8f93a6-51d7-451f-8619-d0dae2d69888"/>
    <ds:schemaRef ds:uri="d5836170-9adc-41e5-bb13-bbf428720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E73D6D-6F41-4328-8DD6-CB7C529D79C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5836170-9adc-41e5-bb13-bbf428720564"/>
    <ds:schemaRef ds:uri="788f93a6-51d7-451f-8619-d0dae2d6988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50EA7F-22A5-48E6-BBF5-F9152AF017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9979</TotalTime>
  <Words>1286</Words>
  <Application>Microsoft Office PowerPoint</Application>
  <PresentationFormat>Widescreen</PresentationFormat>
  <Paragraphs>232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.AppleSystemUIFont</vt:lpstr>
      <vt:lpstr>Arial</vt:lpstr>
      <vt:lpstr>Calibri</vt:lpstr>
      <vt:lpstr>Calibri Light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Power Distribution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Allcock, Richard N.</dc:creator>
  <cp:lastModifiedBy>Shaw, Mark J.</cp:lastModifiedBy>
  <cp:revision>328</cp:revision>
  <dcterms:created xsi:type="dcterms:W3CDTF">2020-10-06T08:15:48Z</dcterms:created>
  <dcterms:modified xsi:type="dcterms:W3CDTF">2021-03-30T07:58:13Z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0x010100806CD11356F9364AA9D0ADA9AE97DC6F</vt:lpwstr>
  </property>
</Properties>
</file>