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8" r:id="rId4"/>
    <p:sldMasterId id="2147483700" r:id="rId5"/>
    <p:sldMasterId id="2147483708" r:id="rId6"/>
    <p:sldMasterId id="2147483710" r:id="rId7"/>
    <p:sldMasterId id="2147483713" r:id="rId8"/>
    <p:sldMasterId id="2147483717" r:id="rId9"/>
    <p:sldMasterId id="2147483719" r:id="rId10"/>
    <p:sldMasterId id="2147483724" r:id="rId11"/>
  </p:sldMasterIdLst>
  <p:notesMasterIdLst>
    <p:notesMasterId r:id="rId65"/>
  </p:notesMasterIdLst>
  <p:handoutMasterIdLst>
    <p:handoutMasterId r:id="rId66"/>
  </p:handoutMasterIdLst>
  <p:sldIdLst>
    <p:sldId id="261" r:id="rId12"/>
    <p:sldId id="258" r:id="rId13"/>
    <p:sldId id="259" r:id="rId14"/>
    <p:sldId id="312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4" r:id="rId30"/>
    <p:sldId id="266" r:id="rId31"/>
    <p:sldId id="276" r:id="rId32"/>
    <p:sldId id="274" r:id="rId33"/>
    <p:sldId id="268" r:id="rId34"/>
    <p:sldId id="273" r:id="rId35"/>
    <p:sldId id="267" r:id="rId36"/>
    <p:sldId id="269" r:id="rId37"/>
    <p:sldId id="270" r:id="rId38"/>
    <p:sldId id="271" r:id="rId39"/>
    <p:sldId id="272" r:id="rId40"/>
    <p:sldId id="265" r:id="rId41"/>
    <p:sldId id="291" r:id="rId42"/>
    <p:sldId id="292" r:id="rId43"/>
    <p:sldId id="293" r:id="rId44"/>
    <p:sldId id="294" r:id="rId45"/>
    <p:sldId id="263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262" r:id="rId62"/>
    <p:sldId id="310" r:id="rId63"/>
    <p:sldId id="311" r:id="rId64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07E"/>
    <a:srgbClr val="317C7F"/>
    <a:srgbClr val="31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-516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42469-9155-4AFC-A746-1EE6B39EA4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937F5A-CD9B-4877-8596-A162CFA1874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A stakeholder’s view of WPD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E5DDD4-E9D0-4546-BAC0-9A83941FBC80}" type="parTrans" cxnId="{81A89953-6476-42A8-90B9-D173D721ED3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D7439-0CFA-4B64-AB85-AA9C360A84B3}" type="sibTrans" cxnId="{81A89953-6476-42A8-90B9-D173D721ED3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445D9-CC72-4F2A-8C5C-891686FA7B3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WPD Innovation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3D267A-2F1F-4B86-8DE1-FF68A3A8E395}" type="parTrans" cxnId="{F7C1080E-6AAC-414A-8C49-E3B3322498B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E37AC-0154-49E1-8B4F-4C386FF8584A}" type="sibTrans" cxnId="{F7C1080E-6AAC-414A-8C49-E3B3322498B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2092C-A571-4FAD-8BA6-B0332E3D9CB2}">
      <dgm:prSet custT="1"/>
      <dgm:spPr/>
      <dgm:t>
        <a:bodyPr/>
        <a:lstStyle/>
        <a:p>
          <a:pPr rtl="0"/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Matt Watson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979BB-8901-433B-9AC5-38F96C0CD44E}" type="parTrans" cxnId="{1ED9A84C-D839-4728-A5F3-EFECF020B00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23724-7454-4D23-AB70-39CEEBE8DD75}" type="sibTrans" cxnId="{1ED9A84C-D839-4728-A5F3-EFECF020B00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6CEBE-DC6F-4AB5-B462-BE6BFCA4789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Chief Executive’s Update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71C8E-CCAF-4AF7-B0FA-74E76DF36716}" type="parTrans" cxnId="{1454A2E1-E56D-4980-BB60-FE6D8971991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B636D-1EE5-4B99-A025-3E20D633D2BD}" type="sibTrans" cxnId="{1454A2E1-E56D-4980-BB60-FE6D8971991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67DA34-E8E9-4503-95E4-DFAB8B5FD11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Summary, feedback and next steps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DC3E6-5366-49DE-A7E1-13DC5E9C6DC6}" type="parTrans" cxnId="{D4E8C4F9-D3C5-442C-834A-E5049C3B146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3A578-9B8B-454C-B3EA-1ABEA195BF3B}" type="sibTrans" cxnId="{D4E8C4F9-D3C5-442C-834A-E5049C3B146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6D7F4-F24B-430C-A0B1-CFD1BD69325D}">
      <dgm:prSet custT="1"/>
      <dgm:spPr/>
      <dgm:t>
        <a:bodyPr/>
        <a:lstStyle/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Robert Symons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B5868-6F53-4445-AD59-16ACD01B5654}" type="parTrans" cxnId="{C4AEC1D1-46C3-4E1B-B97A-0385121E7F79}">
      <dgm:prSet/>
      <dgm:spPr/>
      <dgm:t>
        <a:bodyPr/>
        <a:lstStyle/>
        <a:p>
          <a:endParaRPr lang="en-GB"/>
        </a:p>
      </dgm:t>
    </dgm:pt>
    <dgm:pt modelId="{0CF4F5A8-0EB4-4DDA-BC3B-51CAEBC3C1D9}" type="sibTrans" cxnId="{C4AEC1D1-46C3-4E1B-B97A-0385121E7F79}">
      <dgm:prSet/>
      <dgm:spPr/>
      <dgm:t>
        <a:bodyPr/>
        <a:lstStyle/>
        <a:p>
          <a:endParaRPr lang="en-GB"/>
        </a:p>
      </dgm:t>
    </dgm:pt>
    <dgm:pt modelId="{0F486786-EB20-4421-9879-85BEAD5F4EE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Coffee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1FB22-BC35-4ACF-9CB1-B11FCAB1F374}" type="parTrans" cxnId="{73027AA6-B73E-40BC-AA16-3BD4653A540D}">
      <dgm:prSet/>
      <dgm:spPr/>
      <dgm:t>
        <a:bodyPr/>
        <a:lstStyle/>
        <a:p>
          <a:endParaRPr lang="en-GB"/>
        </a:p>
      </dgm:t>
    </dgm:pt>
    <dgm:pt modelId="{AAD1EE9B-5E4A-4B81-A08F-337D4BE513EC}" type="sibTrans" cxnId="{73027AA6-B73E-40BC-AA16-3BD4653A540D}">
      <dgm:prSet/>
      <dgm:spPr/>
      <dgm:t>
        <a:bodyPr/>
        <a:lstStyle/>
        <a:p>
          <a:endParaRPr lang="en-GB"/>
        </a:p>
      </dgm:t>
    </dgm:pt>
    <dgm:pt modelId="{DF3560A0-6CE9-4C44-86B3-67606CE2751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Lunch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8B10E-D74D-409C-B8C5-FB823C92261C}" type="parTrans" cxnId="{218A644A-EC46-49B2-BBD4-2D42DE8BC4D5}">
      <dgm:prSet/>
      <dgm:spPr/>
      <dgm:t>
        <a:bodyPr/>
        <a:lstStyle/>
        <a:p>
          <a:endParaRPr lang="en-GB"/>
        </a:p>
      </dgm:t>
    </dgm:pt>
    <dgm:pt modelId="{FD882609-4EFA-4DAC-8939-FBE7B030E9A0}" type="sibTrans" cxnId="{218A644A-EC46-49B2-BBD4-2D42DE8BC4D5}">
      <dgm:prSet/>
      <dgm:spPr/>
      <dgm:t>
        <a:bodyPr/>
        <a:lstStyle/>
        <a:p>
          <a:endParaRPr lang="en-GB"/>
        </a:p>
      </dgm:t>
    </dgm:pt>
    <dgm:pt modelId="{13723E82-FF4F-428F-808D-115CD29CDEAC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Hugh Taylor - CEO </a:t>
          </a:r>
          <a:r>
            <a:rPr lang="en-GB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Roadnight</a:t>
          </a:r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 Taylor Ltd 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B7B7BB-0BDC-4691-B50E-5D39E5643FBE}" type="parTrans" cxnId="{F0331538-0A43-4F96-A902-814F3610108B}">
      <dgm:prSet/>
      <dgm:spPr/>
      <dgm:t>
        <a:bodyPr/>
        <a:lstStyle/>
        <a:p>
          <a:endParaRPr lang="en-GB"/>
        </a:p>
      </dgm:t>
    </dgm:pt>
    <dgm:pt modelId="{82CEA505-0C05-4CB3-BE43-176A049A8817}" type="sibTrans" cxnId="{F0331538-0A43-4F96-A902-814F3610108B}">
      <dgm:prSet/>
      <dgm:spPr/>
      <dgm:t>
        <a:bodyPr/>
        <a:lstStyle/>
        <a:p>
          <a:endParaRPr lang="en-GB"/>
        </a:p>
      </dgm:t>
    </dgm:pt>
    <dgm:pt modelId="{0DC5A550-BA42-408A-BD7C-C4216B75A8E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Incentive on Connections Engagement Update</a:t>
          </a:r>
        </a:p>
      </dgm:t>
    </dgm:pt>
    <dgm:pt modelId="{DEE1451B-2912-4A13-B1B1-A0225219385A}" type="parTrans" cxnId="{86186FB1-9E8B-40E7-8FE7-BF7E00E72ECF}">
      <dgm:prSet/>
      <dgm:spPr/>
      <dgm:t>
        <a:bodyPr/>
        <a:lstStyle/>
        <a:p>
          <a:endParaRPr lang="en-GB"/>
        </a:p>
      </dgm:t>
    </dgm:pt>
    <dgm:pt modelId="{877D951F-732E-4F24-873E-42F2D3DAD806}" type="sibTrans" cxnId="{86186FB1-9E8B-40E7-8FE7-BF7E00E72ECF}">
      <dgm:prSet/>
      <dgm:spPr/>
      <dgm:t>
        <a:bodyPr/>
        <a:lstStyle/>
        <a:p>
          <a:endParaRPr lang="en-GB"/>
        </a:p>
      </dgm:t>
    </dgm:pt>
    <dgm:pt modelId="{2EA79697-9893-4FCF-ACF9-A73531A515E9}">
      <dgm:prSet custT="1"/>
      <dgm:spPr/>
      <dgm:t>
        <a:bodyPr/>
        <a:lstStyle/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Alison Sleightholm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0CE3B-CCB3-4A75-92F5-5FAFB820A134}" type="parTrans" cxnId="{F63AD50E-C4F5-4E43-88EC-738898442D66}">
      <dgm:prSet/>
      <dgm:spPr/>
      <dgm:t>
        <a:bodyPr/>
        <a:lstStyle/>
        <a:p>
          <a:endParaRPr lang="en-GB"/>
        </a:p>
      </dgm:t>
    </dgm:pt>
    <dgm:pt modelId="{FC36BDB2-C12D-4548-9CA1-EF4506BC3C5C}" type="sibTrans" cxnId="{F63AD50E-C4F5-4E43-88EC-738898442D66}">
      <dgm:prSet/>
      <dgm:spPr/>
      <dgm:t>
        <a:bodyPr/>
        <a:lstStyle/>
        <a:p>
          <a:endParaRPr lang="en-GB"/>
        </a:p>
      </dgm:t>
    </dgm:pt>
    <dgm:pt modelId="{09C589CB-023C-4CA4-A689-5E6CD1B67EC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Network capacity and constraints information: update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3F022-41E2-4B1B-81F8-00642AF5A18A}" type="parTrans" cxnId="{1A0FD73F-A1D2-4B70-90D1-52C7C1EB76B8}">
      <dgm:prSet/>
      <dgm:spPr/>
      <dgm:t>
        <a:bodyPr/>
        <a:lstStyle/>
        <a:p>
          <a:endParaRPr lang="en-GB"/>
        </a:p>
      </dgm:t>
    </dgm:pt>
    <dgm:pt modelId="{E4111410-FB6B-469B-832A-1766D2B72BBE}" type="sibTrans" cxnId="{1A0FD73F-A1D2-4B70-90D1-52C7C1EB76B8}">
      <dgm:prSet/>
      <dgm:spPr/>
      <dgm:t>
        <a:bodyPr/>
        <a:lstStyle/>
        <a:p>
          <a:endParaRPr lang="en-GB"/>
        </a:p>
      </dgm:t>
    </dgm:pt>
    <dgm:pt modelId="{CF9A532A-2F09-4743-B8C7-5EA2D46C9B55}">
      <dgm:prSet custT="1"/>
      <dgm:spPr/>
      <dgm:t>
        <a:bodyPr/>
        <a:lstStyle/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Graham Halladay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689C9E-7E30-4417-8BA6-D45A0E9C3FFF}" type="parTrans" cxnId="{760B6B63-6BF9-4749-8810-5BF8149F03CB}">
      <dgm:prSet/>
      <dgm:spPr/>
      <dgm:t>
        <a:bodyPr/>
        <a:lstStyle/>
        <a:p>
          <a:endParaRPr lang="en-GB"/>
        </a:p>
      </dgm:t>
    </dgm:pt>
    <dgm:pt modelId="{E2F75D55-6964-4CD5-951E-0E85AC246765}" type="sibTrans" cxnId="{760B6B63-6BF9-4749-8810-5BF8149F03CB}">
      <dgm:prSet/>
      <dgm:spPr/>
      <dgm:t>
        <a:bodyPr/>
        <a:lstStyle/>
        <a:p>
          <a:endParaRPr lang="en-GB"/>
        </a:p>
      </dgm:t>
    </dgm:pt>
    <dgm:pt modelId="{5E8A3913-E8DA-440B-9718-04B5112F533E}" type="pres">
      <dgm:prSet presAssocID="{A5942469-9155-4AFC-A746-1EE6B39EA4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E08B35-FCB8-402C-A758-5B8693EACCAF}" type="pres">
      <dgm:prSet presAssocID="{78937F5A-CD9B-4877-8596-A162CFA1874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5DACAD-2DE4-4BB0-BD0C-8F89AABA4B53}" type="pres">
      <dgm:prSet presAssocID="{78937F5A-CD9B-4877-8596-A162CFA18749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A72E9-0289-4914-94EC-760018DA430E}" type="pres">
      <dgm:prSet presAssocID="{C616CEBE-DC6F-4AB5-B462-BE6BFCA4789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A46B6D-26B4-481A-AFC1-FFDD5A091472}" type="pres">
      <dgm:prSet presAssocID="{C616CEBE-DC6F-4AB5-B462-BE6BFCA47890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B36D81-EE22-4ABC-B47C-86AF2C15AEDB}" type="pres">
      <dgm:prSet presAssocID="{0DC5A550-BA42-408A-BD7C-C4216B75A8E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B11DAC-A9D8-4427-9EF8-5DC74B3D817B}" type="pres">
      <dgm:prSet presAssocID="{0DC5A550-BA42-408A-BD7C-C4216B75A8EB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AA37F6-444A-416E-A63B-C761C628FAFE}" type="pres">
      <dgm:prSet presAssocID="{0F486786-EB20-4421-9879-85BEAD5F4EE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207B8F-81C3-4D61-BCEC-D702D9563AA8}" type="pres">
      <dgm:prSet presAssocID="{AAD1EE9B-5E4A-4B81-A08F-337D4BE513EC}" presName="spacer" presStyleCnt="0"/>
      <dgm:spPr/>
    </dgm:pt>
    <dgm:pt modelId="{A245A1DC-AFE0-4CDE-8765-292FF5D04E8E}" type="pres">
      <dgm:prSet presAssocID="{09C589CB-023C-4CA4-A689-5E6CD1B67EC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643656-60A3-4127-BC53-C1B5DFD4BE47}" type="pres">
      <dgm:prSet presAssocID="{09C589CB-023C-4CA4-A689-5E6CD1B67EC0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B79181-12FA-4586-AC17-F055DB06D26D}" type="pres">
      <dgm:prSet presAssocID="{DF3560A0-6CE9-4C44-86B3-67606CE2751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EAA60A-9355-40E4-A9FB-79C064863E76}" type="pres">
      <dgm:prSet presAssocID="{FD882609-4EFA-4DAC-8939-FBE7B030E9A0}" presName="spacer" presStyleCnt="0"/>
      <dgm:spPr/>
    </dgm:pt>
    <dgm:pt modelId="{5D8E06C0-3B6F-485E-A6F3-74AD1E471CA0}" type="pres">
      <dgm:prSet presAssocID="{1C8445D9-CC72-4F2A-8C5C-891686FA7B3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1DAE61-59FD-4CE3-A176-D9ED17364A07}" type="pres">
      <dgm:prSet presAssocID="{1C8445D9-CC72-4F2A-8C5C-891686FA7B3E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54E2AE-12D9-4827-AB78-A1D50D90780D}" type="pres">
      <dgm:prSet presAssocID="{3567DA34-E8E9-4503-95E4-DFAB8B5FD11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35422A9-4810-4D38-9181-B8616D3ED51A}" type="presOf" srcId="{DF3560A0-6CE9-4C44-86B3-67606CE27516}" destId="{8DB79181-12FA-4586-AC17-F055DB06D26D}" srcOrd="0" destOrd="0" presId="urn:microsoft.com/office/officeart/2005/8/layout/vList2"/>
    <dgm:cxn modelId="{760B6B63-6BF9-4749-8810-5BF8149F03CB}" srcId="{09C589CB-023C-4CA4-A689-5E6CD1B67EC0}" destId="{CF9A532A-2F09-4743-B8C7-5EA2D46C9B55}" srcOrd="0" destOrd="0" parTransId="{F5689C9E-7E30-4417-8BA6-D45A0E9C3FFF}" sibTransId="{E2F75D55-6964-4CD5-951E-0E85AC246765}"/>
    <dgm:cxn modelId="{5A0B3DE5-36DB-46AD-969F-72160176ED46}" type="presOf" srcId="{2EA79697-9893-4FCF-ACF9-A73531A515E9}" destId="{30B11DAC-A9D8-4427-9EF8-5DC74B3D817B}" srcOrd="0" destOrd="0" presId="urn:microsoft.com/office/officeart/2005/8/layout/vList2"/>
    <dgm:cxn modelId="{1454A2E1-E56D-4980-BB60-FE6D8971991E}" srcId="{A5942469-9155-4AFC-A746-1EE6B39EA450}" destId="{C616CEBE-DC6F-4AB5-B462-BE6BFCA47890}" srcOrd="1" destOrd="0" parTransId="{5E771C8E-CCAF-4AF7-B0FA-74E76DF36716}" sibTransId="{2BDB636D-1EE5-4B99-A025-3E20D633D2BD}"/>
    <dgm:cxn modelId="{86186FB1-9E8B-40E7-8FE7-BF7E00E72ECF}" srcId="{A5942469-9155-4AFC-A746-1EE6B39EA450}" destId="{0DC5A550-BA42-408A-BD7C-C4216B75A8EB}" srcOrd="2" destOrd="0" parTransId="{DEE1451B-2912-4A13-B1B1-A0225219385A}" sibTransId="{877D951F-732E-4F24-873E-42F2D3DAD806}"/>
    <dgm:cxn modelId="{D4E8C4F9-D3C5-442C-834A-E5049C3B1462}" srcId="{A5942469-9155-4AFC-A746-1EE6B39EA450}" destId="{3567DA34-E8E9-4503-95E4-DFAB8B5FD110}" srcOrd="7" destOrd="0" parTransId="{586DC3E6-5366-49DE-A7E1-13DC5E9C6DC6}" sibTransId="{B703A578-9B8B-454C-B3EA-1ABEA195BF3B}"/>
    <dgm:cxn modelId="{F6DBACC8-E345-4C19-91FC-2AF3C35766D5}" type="presOf" srcId="{78937F5A-CD9B-4877-8596-A162CFA18749}" destId="{53E08B35-FCB8-402C-A758-5B8693EACCAF}" srcOrd="0" destOrd="0" presId="urn:microsoft.com/office/officeart/2005/8/layout/vList2"/>
    <dgm:cxn modelId="{73027AA6-B73E-40BC-AA16-3BD4653A540D}" srcId="{A5942469-9155-4AFC-A746-1EE6B39EA450}" destId="{0F486786-EB20-4421-9879-85BEAD5F4EE8}" srcOrd="3" destOrd="0" parTransId="{6B61FB22-BC35-4ACF-9CB1-B11FCAB1F374}" sibTransId="{AAD1EE9B-5E4A-4B81-A08F-337D4BE513EC}"/>
    <dgm:cxn modelId="{FEDF8E62-BDA0-4E6E-80F0-6C4AE9798AE4}" type="presOf" srcId="{A5942469-9155-4AFC-A746-1EE6B39EA450}" destId="{5E8A3913-E8DA-440B-9718-04B5112F533E}" srcOrd="0" destOrd="0" presId="urn:microsoft.com/office/officeart/2005/8/layout/vList2"/>
    <dgm:cxn modelId="{C4AEC1D1-46C3-4E1B-B97A-0385121E7F79}" srcId="{C616CEBE-DC6F-4AB5-B462-BE6BFCA47890}" destId="{E566D7F4-F24B-430C-A0B1-CFD1BD69325D}" srcOrd="0" destOrd="0" parTransId="{48EB5868-6F53-4445-AD59-16ACD01B5654}" sibTransId="{0CF4F5A8-0EB4-4DDA-BC3B-51CAEBC3C1D9}"/>
    <dgm:cxn modelId="{81A89953-6476-42A8-90B9-D173D721ED3D}" srcId="{A5942469-9155-4AFC-A746-1EE6B39EA450}" destId="{78937F5A-CD9B-4877-8596-A162CFA18749}" srcOrd="0" destOrd="0" parTransId="{B3E5DDD4-E9D0-4546-BAC0-9A83941FBC80}" sibTransId="{6B7D7439-0CFA-4B64-AB85-AA9C360A84B3}"/>
    <dgm:cxn modelId="{218A644A-EC46-49B2-BBD4-2D42DE8BC4D5}" srcId="{A5942469-9155-4AFC-A746-1EE6B39EA450}" destId="{DF3560A0-6CE9-4C44-86B3-67606CE27516}" srcOrd="5" destOrd="0" parTransId="{6C38B10E-D74D-409C-B8C5-FB823C92261C}" sibTransId="{FD882609-4EFA-4DAC-8939-FBE7B030E9A0}"/>
    <dgm:cxn modelId="{E07C4E8A-CB24-414E-B141-94C5B78A430A}" type="presOf" srcId="{1C8445D9-CC72-4F2A-8C5C-891686FA7B3E}" destId="{5D8E06C0-3B6F-485E-A6F3-74AD1E471CA0}" srcOrd="0" destOrd="0" presId="urn:microsoft.com/office/officeart/2005/8/layout/vList2"/>
    <dgm:cxn modelId="{1ED9A84C-D839-4728-A5F3-EFECF020B00D}" srcId="{1C8445D9-CC72-4F2A-8C5C-891686FA7B3E}" destId="{FCB2092C-A571-4FAD-8BA6-B0332E3D9CB2}" srcOrd="0" destOrd="0" parTransId="{EC6979BB-8901-433B-9AC5-38F96C0CD44E}" sibTransId="{8E723724-7454-4D23-AB70-39CEEBE8DD75}"/>
    <dgm:cxn modelId="{56F7574F-FD89-4189-AAEF-D501031AD0C5}" type="presOf" srcId="{E566D7F4-F24B-430C-A0B1-CFD1BD69325D}" destId="{C3A46B6D-26B4-481A-AFC1-FFDD5A091472}" srcOrd="0" destOrd="0" presId="urn:microsoft.com/office/officeart/2005/8/layout/vList2"/>
    <dgm:cxn modelId="{D0F7219A-91C8-4988-84A3-10E0603242DA}" type="presOf" srcId="{0DC5A550-BA42-408A-BD7C-C4216B75A8EB}" destId="{80B36D81-EE22-4ABC-B47C-86AF2C15AEDB}" srcOrd="0" destOrd="0" presId="urn:microsoft.com/office/officeart/2005/8/layout/vList2"/>
    <dgm:cxn modelId="{F63AD50E-C4F5-4E43-88EC-738898442D66}" srcId="{0DC5A550-BA42-408A-BD7C-C4216B75A8EB}" destId="{2EA79697-9893-4FCF-ACF9-A73531A515E9}" srcOrd="0" destOrd="0" parTransId="{5BD0CE3B-CCB3-4A75-92F5-5FAFB820A134}" sibTransId="{FC36BDB2-C12D-4548-9CA1-EF4506BC3C5C}"/>
    <dgm:cxn modelId="{D79588A7-4079-42D9-8887-F62F6787BFAE}" type="presOf" srcId="{FCB2092C-A571-4FAD-8BA6-B0332E3D9CB2}" destId="{261DAE61-59FD-4CE3-A176-D9ED17364A07}" srcOrd="0" destOrd="0" presId="urn:microsoft.com/office/officeart/2005/8/layout/vList2"/>
    <dgm:cxn modelId="{DE987093-7681-45C3-9C56-14B862C0B98F}" type="presOf" srcId="{09C589CB-023C-4CA4-A689-5E6CD1B67EC0}" destId="{A245A1DC-AFE0-4CDE-8765-292FF5D04E8E}" srcOrd="0" destOrd="0" presId="urn:microsoft.com/office/officeart/2005/8/layout/vList2"/>
    <dgm:cxn modelId="{F0331538-0A43-4F96-A902-814F3610108B}" srcId="{78937F5A-CD9B-4877-8596-A162CFA18749}" destId="{13723E82-FF4F-428F-808D-115CD29CDEAC}" srcOrd="0" destOrd="0" parTransId="{E3B7B7BB-0BDC-4691-B50E-5D39E5643FBE}" sibTransId="{82CEA505-0C05-4CB3-BE43-176A049A8817}"/>
    <dgm:cxn modelId="{B5BAC2B5-FF3B-4FDE-BA8F-0E03A9558A71}" type="presOf" srcId="{3567DA34-E8E9-4503-95E4-DFAB8B5FD110}" destId="{6354E2AE-12D9-4827-AB78-A1D50D90780D}" srcOrd="0" destOrd="0" presId="urn:microsoft.com/office/officeart/2005/8/layout/vList2"/>
    <dgm:cxn modelId="{041E4711-D938-4F72-9722-72ECF224CF7D}" type="presOf" srcId="{13723E82-FF4F-428F-808D-115CD29CDEAC}" destId="{135DACAD-2DE4-4BB0-BD0C-8F89AABA4B53}" srcOrd="0" destOrd="0" presId="urn:microsoft.com/office/officeart/2005/8/layout/vList2"/>
    <dgm:cxn modelId="{E3BAEA82-0093-41B4-A62E-609E08BD7AE4}" type="presOf" srcId="{CF9A532A-2F09-4743-B8C7-5EA2D46C9B55}" destId="{3E643656-60A3-4127-BC53-C1B5DFD4BE47}" srcOrd="0" destOrd="0" presId="urn:microsoft.com/office/officeart/2005/8/layout/vList2"/>
    <dgm:cxn modelId="{817A63AB-DB5F-4D1A-A26C-D539682F0FAE}" type="presOf" srcId="{C616CEBE-DC6F-4AB5-B462-BE6BFCA47890}" destId="{EC4A72E9-0289-4914-94EC-760018DA430E}" srcOrd="0" destOrd="0" presId="urn:microsoft.com/office/officeart/2005/8/layout/vList2"/>
    <dgm:cxn modelId="{1A0FD73F-A1D2-4B70-90D1-52C7C1EB76B8}" srcId="{A5942469-9155-4AFC-A746-1EE6B39EA450}" destId="{09C589CB-023C-4CA4-A689-5E6CD1B67EC0}" srcOrd="4" destOrd="0" parTransId="{5D93F022-41E2-4B1B-81F8-00642AF5A18A}" sibTransId="{E4111410-FB6B-469B-832A-1766D2B72BBE}"/>
    <dgm:cxn modelId="{F7C1080E-6AAC-414A-8C49-E3B3322498BA}" srcId="{A5942469-9155-4AFC-A746-1EE6B39EA450}" destId="{1C8445D9-CC72-4F2A-8C5C-891686FA7B3E}" srcOrd="6" destOrd="0" parTransId="{F83D267A-2F1F-4B86-8DE1-FF68A3A8E395}" sibTransId="{C27E37AC-0154-49E1-8B4F-4C386FF8584A}"/>
    <dgm:cxn modelId="{90A16C97-5BC1-4D5B-B22A-B154622EAA21}" type="presOf" srcId="{0F486786-EB20-4421-9879-85BEAD5F4EE8}" destId="{5DAA37F6-444A-416E-A63B-C761C628FAFE}" srcOrd="0" destOrd="0" presId="urn:microsoft.com/office/officeart/2005/8/layout/vList2"/>
    <dgm:cxn modelId="{4D421B77-57A4-4546-83AA-C620455E0123}" type="presParOf" srcId="{5E8A3913-E8DA-440B-9718-04B5112F533E}" destId="{53E08B35-FCB8-402C-A758-5B8693EACCAF}" srcOrd="0" destOrd="0" presId="urn:microsoft.com/office/officeart/2005/8/layout/vList2"/>
    <dgm:cxn modelId="{0F8E041C-7DD5-4F22-9A07-8DB4DDFF4D0A}" type="presParOf" srcId="{5E8A3913-E8DA-440B-9718-04B5112F533E}" destId="{135DACAD-2DE4-4BB0-BD0C-8F89AABA4B53}" srcOrd="1" destOrd="0" presId="urn:microsoft.com/office/officeart/2005/8/layout/vList2"/>
    <dgm:cxn modelId="{AB069E78-7E54-471C-9336-2AB1189B3E3D}" type="presParOf" srcId="{5E8A3913-E8DA-440B-9718-04B5112F533E}" destId="{EC4A72E9-0289-4914-94EC-760018DA430E}" srcOrd="2" destOrd="0" presId="urn:microsoft.com/office/officeart/2005/8/layout/vList2"/>
    <dgm:cxn modelId="{3AF3DDEA-0AFA-402C-8730-D819403A62E9}" type="presParOf" srcId="{5E8A3913-E8DA-440B-9718-04B5112F533E}" destId="{C3A46B6D-26B4-481A-AFC1-FFDD5A091472}" srcOrd="3" destOrd="0" presId="urn:microsoft.com/office/officeart/2005/8/layout/vList2"/>
    <dgm:cxn modelId="{250AC018-E3BF-4234-B736-E1E55C77DC64}" type="presParOf" srcId="{5E8A3913-E8DA-440B-9718-04B5112F533E}" destId="{80B36D81-EE22-4ABC-B47C-86AF2C15AEDB}" srcOrd="4" destOrd="0" presId="urn:microsoft.com/office/officeart/2005/8/layout/vList2"/>
    <dgm:cxn modelId="{1F8548BD-F49C-46B6-9393-C3A60B5B5D12}" type="presParOf" srcId="{5E8A3913-E8DA-440B-9718-04B5112F533E}" destId="{30B11DAC-A9D8-4427-9EF8-5DC74B3D817B}" srcOrd="5" destOrd="0" presId="urn:microsoft.com/office/officeart/2005/8/layout/vList2"/>
    <dgm:cxn modelId="{8BF15297-D2F1-4DAC-8D75-371C95A1DA1A}" type="presParOf" srcId="{5E8A3913-E8DA-440B-9718-04B5112F533E}" destId="{5DAA37F6-444A-416E-A63B-C761C628FAFE}" srcOrd="6" destOrd="0" presId="urn:microsoft.com/office/officeart/2005/8/layout/vList2"/>
    <dgm:cxn modelId="{5FF41F5F-4AB1-47AC-98D6-AE5B87019BFE}" type="presParOf" srcId="{5E8A3913-E8DA-440B-9718-04B5112F533E}" destId="{ED207B8F-81C3-4D61-BCEC-D702D9563AA8}" srcOrd="7" destOrd="0" presId="urn:microsoft.com/office/officeart/2005/8/layout/vList2"/>
    <dgm:cxn modelId="{E15F6265-81B6-4B85-B70B-1B9A9428FDDF}" type="presParOf" srcId="{5E8A3913-E8DA-440B-9718-04B5112F533E}" destId="{A245A1DC-AFE0-4CDE-8765-292FF5D04E8E}" srcOrd="8" destOrd="0" presId="urn:microsoft.com/office/officeart/2005/8/layout/vList2"/>
    <dgm:cxn modelId="{35C0C1CA-45E2-49AE-BC87-37364310B16E}" type="presParOf" srcId="{5E8A3913-E8DA-440B-9718-04B5112F533E}" destId="{3E643656-60A3-4127-BC53-C1B5DFD4BE47}" srcOrd="9" destOrd="0" presId="urn:microsoft.com/office/officeart/2005/8/layout/vList2"/>
    <dgm:cxn modelId="{2A0BE07C-0903-4AF1-B895-7FE4506EE4EF}" type="presParOf" srcId="{5E8A3913-E8DA-440B-9718-04B5112F533E}" destId="{8DB79181-12FA-4586-AC17-F055DB06D26D}" srcOrd="10" destOrd="0" presId="urn:microsoft.com/office/officeart/2005/8/layout/vList2"/>
    <dgm:cxn modelId="{2B5B869B-AB6A-4FB4-9EB2-505222A6098E}" type="presParOf" srcId="{5E8A3913-E8DA-440B-9718-04B5112F533E}" destId="{4AEAA60A-9355-40E4-A9FB-79C064863E76}" srcOrd="11" destOrd="0" presId="urn:microsoft.com/office/officeart/2005/8/layout/vList2"/>
    <dgm:cxn modelId="{993BD8AF-34DE-4218-81B2-7EDE4E3E7800}" type="presParOf" srcId="{5E8A3913-E8DA-440B-9718-04B5112F533E}" destId="{5D8E06C0-3B6F-485E-A6F3-74AD1E471CA0}" srcOrd="12" destOrd="0" presId="urn:microsoft.com/office/officeart/2005/8/layout/vList2"/>
    <dgm:cxn modelId="{09BB534B-935B-434A-99AB-793755C54F73}" type="presParOf" srcId="{5E8A3913-E8DA-440B-9718-04B5112F533E}" destId="{261DAE61-59FD-4CE3-A176-D9ED17364A07}" srcOrd="13" destOrd="0" presId="urn:microsoft.com/office/officeart/2005/8/layout/vList2"/>
    <dgm:cxn modelId="{DFB4DFFD-B669-4EB4-92E9-643754112447}" type="presParOf" srcId="{5E8A3913-E8DA-440B-9718-04B5112F533E}" destId="{6354E2AE-12D9-4827-AB78-A1D50D90780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08B35-FCB8-402C-A758-5B8693EACCAF}">
      <dsp:nvSpPr>
        <dsp:cNvPr id="0" name=""/>
        <dsp:cNvSpPr/>
      </dsp:nvSpPr>
      <dsp:spPr>
        <a:xfrm>
          <a:off x="0" y="134179"/>
          <a:ext cx="6768752" cy="3744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 stakeholder’s view of WPD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7" y="152456"/>
        <a:ext cx="6732198" cy="337846"/>
      </dsp:txXfrm>
    </dsp:sp>
    <dsp:sp modelId="{135DACAD-2DE4-4BB0-BD0C-8F89AABA4B53}">
      <dsp:nvSpPr>
        <dsp:cNvPr id="0" name=""/>
        <dsp:cNvSpPr/>
      </dsp:nvSpPr>
      <dsp:spPr>
        <a:xfrm>
          <a:off x="0" y="508579"/>
          <a:ext cx="6768752" cy="26496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08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Hugh Taylor - CEO </a:t>
          </a:r>
          <a:r>
            <a:rPr lang="en-GB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Roadnight</a:t>
          </a: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Taylor Ltd 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08579"/>
        <a:ext cx="6768752" cy="264960"/>
      </dsp:txXfrm>
    </dsp:sp>
    <dsp:sp modelId="{EC4A72E9-0289-4914-94EC-760018DA430E}">
      <dsp:nvSpPr>
        <dsp:cNvPr id="0" name=""/>
        <dsp:cNvSpPr/>
      </dsp:nvSpPr>
      <dsp:spPr>
        <a:xfrm>
          <a:off x="0" y="773539"/>
          <a:ext cx="6768752" cy="3744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Chief Executive’s Update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7" y="791816"/>
        <a:ext cx="6732198" cy="337846"/>
      </dsp:txXfrm>
    </dsp:sp>
    <dsp:sp modelId="{C3A46B6D-26B4-481A-AFC1-FFDD5A091472}">
      <dsp:nvSpPr>
        <dsp:cNvPr id="0" name=""/>
        <dsp:cNvSpPr/>
      </dsp:nvSpPr>
      <dsp:spPr>
        <a:xfrm>
          <a:off x="0" y="1147940"/>
          <a:ext cx="676875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0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Robert Symons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47940"/>
        <a:ext cx="6768752" cy="264960"/>
      </dsp:txXfrm>
    </dsp:sp>
    <dsp:sp modelId="{80B36D81-EE22-4ABC-B47C-86AF2C15AEDB}">
      <dsp:nvSpPr>
        <dsp:cNvPr id="0" name=""/>
        <dsp:cNvSpPr/>
      </dsp:nvSpPr>
      <dsp:spPr>
        <a:xfrm>
          <a:off x="0" y="1412900"/>
          <a:ext cx="6768752" cy="3744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Incentive on Connections Engagement Update</a:t>
          </a:r>
        </a:p>
      </dsp:txBody>
      <dsp:txXfrm>
        <a:off x="18277" y="1431177"/>
        <a:ext cx="6732198" cy="337846"/>
      </dsp:txXfrm>
    </dsp:sp>
    <dsp:sp modelId="{30B11DAC-A9D8-4427-9EF8-5DC74B3D817B}">
      <dsp:nvSpPr>
        <dsp:cNvPr id="0" name=""/>
        <dsp:cNvSpPr/>
      </dsp:nvSpPr>
      <dsp:spPr>
        <a:xfrm>
          <a:off x="0" y="1787300"/>
          <a:ext cx="676875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0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Alison Sleightholm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87300"/>
        <a:ext cx="6768752" cy="264960"/>
      </dsp:txXfrm>
    </dsp:sp>
    <dsp:sp modelId="{5DAA37F6-444A-416E-A63B-C761C628FAFE}">
      <dsp:nvSpPr>
        <dsp:cNvPr id="0" name=""/>
        <dsp:cNvSpPr/>
      </dsp:nvSpPr>
      <dsp:spPr>
        <a:xfrm>
          <a:off x="0" y="2052260"/>
          <a:ext cx="6768752" cy="37440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Coffee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7" y="2070537"/>
        <a:ext cx="6732198" cy="337846"/>
      </dsp:txXfrm>
    </dsp:sp>
    <dsp:sp modelId="{A245A1DC-AFE0-4CDE-8765-292FF5D04E8E}">
      <dsp:nvSpPr>
        <dsp:cNvPr id="0" name=""/>
        <dsp:cNvSpPr/>
      </dsp:nvSpPr>
      <dsp:spPr>
        <a:xfrm>
          <a:off x="0" y="2472739"/>
          <a:ext cx="6768752" cy="3744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Network capacity and constraints information: update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7" y="2491016"/>
        <a:ext cx="6732198" cy="337846"/>
      </dsp:txXfrm>
    </dsp:sp>
    <dsp:sp modelId="{3E643656-60A3-4127-BC53-C1B5DFD4BE47}">
      <dsp:nvSpPr>
        <dsp:cNvPr id="0" name=""/>
        <dsp:cNvSpPr/>
      </dsp:nvSpPr>
      <dsp:spPr>
        <a:xfrm>
          <a:off x="0" y="2847139"/>
          <a:ext cx="676875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08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Graham Halladay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47139"/>
        <a:ext cx="6768752" cy="264960"/>
      </dsp:txXfrm>
    </dsp:sp>
    <dsp:sp modelId="{8DB79181-12FA-4586-AC17-F055DB06D26D}">
      <dsp:nvSpPr>
        <dsp:cNvPr id="0" name=""/>
        <dsp:cNvSpPr/>
      </dsp:nvSpPr>
      <dsp:spPr>
        <a:xfrm>
          <a:off x="0" y="3112100"/>
          <a:ext cx="6768752" cy="37440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Lunch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7" y="3130377"/>
        <a:ext cx="6732198" cy="337846"/>
      </dsp:txXfrm>
    </dsp:sp>
    <dsp:sp modelId="{5D8E06C0-3B6F-485E-A6F3-74AD1E471CA0}">
      <dsp:nvSpPr>
        <dsp:cNvPr id="0" name=""/>
        <dsp:cNvSpPr/>
      </dsp:nvSpPr>
      <dsp:spPr>
        <a:xfrm>
          <a:off x="0" y="3532580"/>
          <a:ext cx="6768752" cy="3744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WPD Innovation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7" y="3550857"/>
        <a:ext cx="6732198" cy="337846"/>
      </dsp:txXfrm>
    </dsp:sp>
    <dsp:sp modelId="{261DAE61-59FD-4CE3-A176-D9ED17364A07}">
      <dsp:nvSpPr>
        <dsp:cNvPr id="0" name=""/>
        <dsp:cNvSpPr/>
      </dsp:nvSpPr>
      <dsp:spPr>
        <a:xfrm>
          <a:off x="0" y="3906980"/>
          <a:ext cx="676875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08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Matt Watson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06980"/>
        <a:ext cx="6768752" cy="264960"/>
      </dsp:txXfrm>
    </dsp:sp>
    <dsp:sp modelId="{6354E2AE-12D9-4827-AB78-A1D50D90780D}">
      <dsp:nvSpPr>
        <dsp:cNvPr id="0" name=""/>
        <dsp:cNvSpPr/>
      </dsp:nvSpPr>
      <dsp:spPr>
        <a:xfrm>
          <a:off x="0" y="4171940"/>
          <a:ext cx="6768752" cy="3744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Summary, feedback and next steps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7" y="4190217"/>
        <a:ext cx="6732198" cy="337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83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47" cy="496490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2"/>
            <a:ext cx="2946347" cy="496490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92A3B0BE-FB50-4437-A7B2-62B8448FE08A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5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2"/>
            <a:ext cx="2946347" cy="496490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2"/>
            <a:ext cx="2946347" cy="496490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D7C3A4E4-0CDE-4439-A618-ABED4817D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5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4036" indent="-2938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5438" indent="-2350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5616" indent="-2350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15790" indent="-2350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85965" indent="-2350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56141" indent="-2350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26316" indent="-2350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96492" indent="-2350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7ED02-9299-4BE4-9E00-7FCC3B5BD525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5700" cy="37258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610" y="4717220"/>
            <a:ext cx="5440046" cy="4467941"/>
          </a:xfrm>
          <a:prstGeom prst="rect">
            <a:avLst/>
          </a:prstGeo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6A89B3-F0F9-4504-BBFD-A616817B995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B0C3-3489-48B8-A3D8-3774C797AFF1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9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829253" indent="-31894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275773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786083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296391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806699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3317009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827318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4337626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7ED02-9299-4BE4-9E00-7FCC3B5BD525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5700" cy="37258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829253" indent="-31894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275773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786083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296391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806699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3317009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827318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4337626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7ED02-9299-4BE4-9E00-7FCC3B5BD525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5700" cy="37258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807281" indent="-31049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241969" indent="-2483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738759" indent="-2483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235548" indent="-2483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732335" indent="-24839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229123" indent="-24839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725912" indent="-24839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222700" indent="-24839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7ED02-9299-4BE4-9E00-7FCC3B5BD525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807281" indent="-31049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241969" indent="-2483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738759" indent="-2483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235548" indent="-2483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732335" indent="-24839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229123" indent="-24839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725912" indent="-24839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222700" indent="-24839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7ED02-9299-4BE4-9E00-7FCC3B5BD525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829253" indent="-31894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275773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786083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296391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806699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3317009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827318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4337626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7ED02-9299-4BE4-9E00-7FCC3B5BD525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5700" cy="37258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829253" indent="-31894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275773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786083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296391" indent="-255156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806699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3317009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827318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4337626" indent="-255156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7ED02-9299-4BE4-9E00-7FCC3B5BD525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51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5700" cy="37258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39B64F-4C71-4ED9-A6B1-0110B8D77A8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26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39B64F-4C71-4ED9-A6B1-0110B8D77A8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2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39B64F-4C71-4ED9-A6B1-0110B8D77A8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7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9426" indent="-29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3730" indent="-2367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7223" indent="-2367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0716" indent="-2367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4208" indent="-2367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77700" indent="-2367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1194" indent="-2367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24686" indent="-2367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7ED02-9299-4BE4-9E00-7FCC3B5BD525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9426" indent="-2959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3730" indent="-2367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7223" indent="-2367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0716" indent="-2367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4208" indent="-2367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77700" indent="-2367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1194" indent="-2367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24686" indent="-2367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7ED02-9299-4BE4-9E00-7FCC3B5BD525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B0C3-3489-48B8-A3D8-3774C797AFF1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5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B60AD-29DE-4F87-A30E-C01C7664A53F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04EF16-60E2-4BEF-890A-B48789C34DD6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2191-B4E8-4E09-A1ED-F124F9ED753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6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B0C3-3489-48B8-A3D8-3774C797AFF1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4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95575" y="4084638"/>
            <a:ext cx="5110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A7D17BF-6791-4E3B-A43E-2332A8DCA071}" type="datetime2">
              <a:rPr lang="en-GB" sz="3200" kern="1200" baseline="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pPr eaLnBrk="1" hangingPunct="1">
                <a:defRPr/>
              </a:pPr>
              <a:t>Monday, 19 June 2017</a:t>
            </a:fld>
            <a:endParaRPr lang="en-GB" sz="3200" kern="1200" baseline="0" dirty="0" smtClean="0">
              <a:solidFill>
                <a:schemeClr val="tx1">
                  <a:tint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95976" y="3587852"/>
            <a:ext cx="5105400" cy="41686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buNone/>
              <a:defRPr sz="2000" b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695976" y="2489675"/>
            <a:ext cx="5105400" cy="989013"/>
          </a:xfrm>
          <a:prstGeom prst="rect">
            <a:avLst/>
          </a:prstGeom>
        </p:spPr>
        <p:txBody>
          <a:bodyPr anchor="b"/>
          <a:lstStyle>
            <a:lvl1pPr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6" y="565150"/>
            <a:ext cx="519918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99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0" y="44074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4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926A5-499A-4A6D-944D-DA9D485DEB39}" type="slidenum">
              <a:rPr lang="en-GB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7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560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EB78C-8EBF-4803-9962-1D6C09FBCF5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4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DDAFC-EBE2-4848-A1F9-007B4A2DAA34}" type="slidenum">
              <a:rPr lang="en-GB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0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3273" y="6237312"/>
            <a:ext cx="1905000" cy="457200"/>
          </a:xfrm>
          <a:prstGeom prst="rect">
            <a:avLst/>
          </a:prstGeom>
          <a:ln/>
        </p:spPr>
        <p:txBody>
          <a:bodyPr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291F1-F02F-4381-B21F-31528B482A8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17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596" y="6309320"/>
            <a:ext cx="1905000" cy="457200"/>
          </a:xfrm>
          <a:prstGeom prst="rect">
            <a:avLst/>
          </a:prstGeom>
          <a:ln/>
        </p:spPr>
        <p:txBody>
          <a:bodyPr anchor="b"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79C01-3C1A-426D-B48A-DFC815DDAAE7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7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2347" y="1600206"/>
            <a:ext cx="4044462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95536" y="6237312"/>
            <a:ext cx="2133600" cy="476250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243E5B-3931-492D-8DE5-C105383BA7C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0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EDD2C-40E0-4474-8F5C-41FB37DD6DEC}" type="slidenum">
              <a:rPr lang="en-GB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57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831" y="1916832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802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93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926A5-499A-4A6D-944D-DA9D485DEB39}" type="slidenum">
              <a:rPr lang="en-GB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85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981200"/>
            <a:ext cx="3815862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0334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EB78C-8EBF-4803-9962-1D6C09FBCF5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4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8" y="446314"/>
            <a:ext cx="7924800" cy="5334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8" y="1208314"/>
            <a:ext cx="7924800" cy="43434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8163" indent="-174625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3pPr>
            <a:lvl4pPr marL="712788" indent="-174625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baseline="0">
                <a:solidFill>
                  <a:schemeClr val="tx1"/>
                </a:solidFill>
                <a:latin typeface="Arial" pitchFamily="34" charset="0"/>
              </a:defRPr>
            </a:lvl4pPr>
            <a:lvl5pPr marL="901700" indent="-188913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5pPr>
            <a:lvl6pPr marL="1076325" indent="-174625"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1250950" indent="-174625">
              <a:buSzPct val="100000"/>
              <a:buFont typeface="Arial" pitchFamily="34" charset="0"/>
              <a:buChar char="•"/>
              <a:defRPr/>
            </a:lvl7pPr>
            <a:lvl8pPr marL="1438275" indent="-187325">
              <a:buSzPct val="100000"/>
              <a:buFont typeface="Arial" pitchFamily="34" charset="0"/>
              <a:buChar char="•"/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85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9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9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DDAFC-EBE2-4848-A1F9-007B4A2DAA34}" type="slidenum">
              <a:rPr lang="en-GB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91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3271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291F1-F02F-4381-B21F-31528B482A8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04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0334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79C01-3C1A-426D-B48A-DFC815DDAAE7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6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1627" y="1841504"/>
            <a:ext cx="8539163" cy="453866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4D917A"/>
                </a:solidFill>
              </a:defRPr>
            </a:lvl1pPr>
            <a:lvl2pPr>
              <a:defRPr>
                <a:solidFill>
                  <a:srgbClr val="4D917A"/>
                </a:solidFill>
              </a:defRPr>
            </a:lvl2pPr>
            <a:lvl3pPr>
              <a:defRPr>
                <a:solidFill>
                  <a:srgbClr val="4D917A"/>
                </a:solidFill>
              </a:defRPr>
            </a:lvl3pPr>
            <a:lvl4pPr>
              <a:defRPr>
                <a:solidFill>
                  <a:srgbClr val="4D917A"/>
                </a:solidFill>
              </a:defRPr>
            </a:lvl4pPr>
            <a:lvl5pPr>
              <a:defRPr>
                <a:solidFill>
                  <a:srgbClr val="4D917A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65300" y="233371"/>
            <a:ext cx="7075488" cy="344487"/>
          </a:xfrm>
          <a:prstGeom prst="rect">
            <a:avLst/>
          </a:prstGeom>
        </p:spPr>
        <p:txBody>
          <a:bodyPr/>
          <a:lstStyle>
            <a:lvl1pPr algn="r">
              <a:buNone/>
              <a:defRPr sz="1800">
                <a:solidFill>
                  <a:srgbClr val="4D917A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43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1627" y="1841504"/>
            <a:ext cx="8539163" cy="45386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65300" y="233371"/>
            <a:ext cx="7075488" cy="344487"/>
          </a:xfrm>
          <a:prstGeom prst="rect">
            <a:avLst/>
          </a:prstGeom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8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7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99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10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95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76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7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6278563"/>
            <a:ext cx="482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solidFill>
                  <a:srgbClr val="51927F"/>
                </a:solidFill>
                <a:latin typeface="Calibri" pitchFamily="34" charset="0"/>
                <a:cs typeface="Calibri" pitchFamily="34" charset="0"/>
              </a:rPr>
              <a:t>Connections Customer Steering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686"/>
            <a:ext cx="7924800" cy="5334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9600" y="1091133"/>
            <a:ext cx="4886325" cy="4343400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lnSpc>
                <a:spcPts val="26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8163" indent="-174625">
              <a:lnSpc>
                <a:spcPts val="26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3pPr>
            <a:lvl4pPr marL="712788" indent="-174625">
              <a:lnSpc>
                <a:spcPts val="26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4pPr>
            <a:lvl5pPr marL="901700" indent="-188913">
              <a:lnSpc>
                <a:spcPts val="26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5pPr>
            <a:lvl6pPr marL="1076325" indent="-174625"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1250950" indent="-174625">
              <a:buSzPct val="100000"/>
              <a:buFont typeface="Arial" pitchFamily="34" charset="0"/>
              <a:buChar char="•"/>
              <a:defRPr/>
            </a:lvl7pPr>
            <a:lvl8pPr marL="1438275" indent="-187325">
              <a:buSzPct val="100000"/>
              <a:buFont typeface="Arial" pitchFamily="34" charset="0"/>
              <a:buChar char="•"/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676900" y="1093374"/>
            <a:ext cx="3467100" cy="2136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0518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53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48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24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99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8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36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EDD2C-40E0-4474-8F5C-41FB37DD6DEC}" type="slidenum">
              <a:rPr lang="en-GB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14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831" y="1916832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802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43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926A5-499A-4A6D-944D-DA9D485DEB39}" type="slidenum">
              <a:rPr lang="en-GB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83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981200"/>
            <a:ext cx="3815862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0334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EB78C-8EBF-4803-9962-1D6C09FBCF5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s (x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6278563"/>
            <a:ext cx="482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rgbClr val="51927F"/>
                </a:solidFill>
                <a:latin typeface="Calibri" pitchFamily="34" charset="0"/>
                <a:cs typeface="Calibri" pitchFamily="34" charset="0"/>
              </a:rPr>
              <a:t>Connections Customer Steering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30200"/>
            <a:ext cx="7924800" cy="5334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38676" y="3454399"/>
            <a:ext cx="3895725" cy="1994647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2pPr>
            <a:lvl3pPr marL="538163" indent="-174625">
              <a:lnSpc>
                <a:spcPts val="20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1600" baseline="0">
                <a:latin typeface="Arial" pitchFamily="34" charset="0"/>
                <a:cs typeface="Arial" panose="020B0604020202020204" pitchFamily="34" charset="0"/>
              </a:defRPr>
            </a:lvl3pPr>
            <a:lvl4pPr marL="712788" indent="-174625">
              <a:lnSpc>
                <a:spcPts val="20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4pPr>
            <a:lvl5pPr marL="901700" indent="-188913">
              <a:lnSpc>
                <a:spcPts val="20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1600" baseline="0">
                <a:latin typeface="Arial" pitchFamily="34" charset="0"/>
                <a:cs typeface="Arial" panose="020B0604020202020204" pitchFamily="34" charset="0"/>
              </a:defRPr>
            </a:lvl5pPr>
            <a:lvl6pPr marL="1076325" indent="-174625"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1250950" indent="-174625">
              <a:buSzPct val="100000"/>
              <a:buFont typeface="Arial" pitchFamily="34" charset="0"/>
              <a:buChar char="•"/>
              <a:defRPr/>
            </a:lvl7pPr>
            <a:lvl8pPr marL="1438275" indent="-187325">
              <a:buSzPct val="100000"/>
              <a:buFont typeface="Arial" pitchFamily="34" charset="0"/>
              <a:buChar char="•"/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638675" y="1107888"/>
            <a:ext cx="4505325" cy="2136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619125" y="1107887"/>
            <a:ext cx="3810001" cy="4337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5233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DDAFC-EBE2-4848-A1F9-007B4A2DAA34}" type="slidenum">
              <a:rPr lang="en-GB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28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3271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291F1-F02F-4381-B21F-31528B482A8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22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0334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79C01-3C1A-426D-B48A-DFC815DDAAE7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9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3790" y="3576639"/>
            <a:ext cx="2771775" cy="233258"/>
          </a:xfrm>
          <a:prstGeom prst="rect">
            <a:avLst/>
          </a:prstGeom>
        </p:spPr>
        <p:txBody>
          <a:bodyPr vert="horz" wrap="square" lIns="0" tIns="0" rIns="0" bIns="0"/>
          <a:lstStyle>
            <a:lvl1pPr>
              <a:lnSpc>
                <a:spcPts val="1600"/>
              </a:lnSpc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8" y="3923340"/>
            <a:ext cx="2771775" cy="1239838"/>
          </a:xfrm>
          <a:prstGeom prst="rect">
            <a:avLst/>
          </a:prstGeom>
        </p:spPr>
        <p:txBody>
          <a:bodyPr vert="horz" wrap="square" lIns="0" tIns="0" rIns="0" bIns="0" anchor="t"/>
          <a:lstStyle>
            <a:lvl1pPr algn="l">
              <a:buNone/>
              <a:defRPr sz="1800" b="1"/>
            </a:lvl1pPr>
          </a:lstStyle>
          <a:p>
            <a:pPr lvl="0"/>
            <a:r>
              <a:rPr lang="en-US" dirty="0"/>
              <a:t>SUB HEADING HERE</a:t>
            </a:r>
          </a:p>
        </p:txBody>
      </p:sp>
    </p:spTree>
    <p:extLst>
      <p:ext uri="{BB962C8B-B14F-4D97-AF65-F5344CB8AC3E}">
        <p14:creationId xmlns:p14="http://schemas.microsoft.com/office/powerpoint/2010/main" val="3438866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1625" y="1841500"/>
            <a:ext cx="8539163" cy="453866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4D917A"/>
                </a:solidFill>
              </a:defRPr>
            </a:lvl1pPr>
            <a:lvl2pPr>
              <a:defRPr>
                <a:solidFill>
                  <a:srgbClr val="4D917A"/>
                </a:solidFill>
              </a:defRPr>
            </a:lvl2pPr>
            <a:lvl3pPr>
              <a:defRPr>
                <a:solidFill>
                  <a:srgbClr val="4D917A"/>
                </a:solidFill>
              </a:defRPr>
            </a:lvl3pPr>
            <a:lvl4pPr>
              <a:defRPr>
                <a:solidFill>
                  <a:srgbClr val="4D917A"/>
                </a:solidFill>
              </a:defRPr>
            </a:lvl4pPr>
            <a:lvl5pPr>
              <a:defRPr>
                <a:solidFill>
                  <a:srgbClr val="4D917A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65300" y="233363"/>
            <a:ext cx="7075488" cy="344487"/>
          </a:xfrm>
          <a:prstGeom prst="rect">
            <a:avLst/>
          </a:prstGeom>
        </p:spPr>
        <p:txBody>
          <a:bodyPr vert="horz" anchor="t"/>
          <a:lstStyle>
            <a:lvl1pPr algn="r">
              <a:buNone/>
              <a:defRPr sz="18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181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1625" y="1841500"/>
            <a:ext cx="8539163" cy="453866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4D917A"/>
                </a:solidFill>
              </a:defRPr>
            </a:lvl1pPr>
            <a:lvl2pPr>
              <a:defRPr>
                <a:solidFill>
                  <a:srgbClr val="4D917A"/>
                </a:solidFill>
              </a:defRPr>
            </a:lvl2pPr>
            <a:lvl3pPr>
              <a:defRPr>
                <a:solidFill>
                  <a:srgbClr val="4D917A"/>
                </a:solidFill>
              </a:defRPr>
            </a:lvl3pPr>
            <a:lvl4pPr>
              <a:defRPr>
                <a:solidFill>
                  <a:srgbClr val="4D917A"/>
                </a:solidFill>
              </a:defRPr>
            </a:lvl4pPr>
            <a:lvl5pPr>
              <a:defRPr>
                <a:solidFill>
                  <a:srgbClr val="4D917A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65300" y="233363"/>
            <a:ext cx="7075488" cy="344487"/>
          </a:xfrm>
          <a:prstGeom prst="rect">
            <a:avLst/>
          </a:prstGeom>
        </p:spPr>
        <p:txBody>
          <a:bodyPr vert="horz" anchor="t"/>
          <a:lstStyle>
            <a:lvl1pPr algn="r">
              <a:buNone/>
              <a:defRPr sz="1800">
                <a:solidFill>
                  <a:srgbClr val="4D917A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41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1625" y="1841500"/>
            <a:ext cx="8539163" cy="453866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4D917A"/>
                </a:solidFill>
              </a:defRPr>
            </a:lvl1pPr>
            <a:lvl2pPr>
              <a:defRPr>
                <a:solidFill>
                  <a:srgbClr val="4D917A"/>
                </a:solidFill>
              </a:defRPr>
            </a:lvl2pPr>
            <a:lvl3pPr>
              <a:defRPr>
                <a:solidFill>
                  <a:srgbClr val="4D917A"/>
                </a:solidFill>
              </a:defRPr>
            </a:lvl3pPr>
            <a:lvl4pPr>
              <a:defRPr>
                <a:solidFill>
                  <a:srgbClr val="4D917A"/>
                </a:solidFill>
              </a:defRPr>
            </a:lvl4pPr>
            <a:lvl5pPr>
              <a:defRPr>
                <a:solidFill>
                  <a:srgbClr val="4D917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65300" y="233363"/>
            <a:ext cx="7075488" cy="344487"/>
          </a:xfrm>
          <a:prstGeom prst="rect">
            <a:avLst/>
          </a:prstGeom>
        </p:spPr>
        <p:txBody>
          <a:bodyPr vert="horz" anchor="t"/>
          <a:lstStyle>
            <a:lvl1pPr algn="r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65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1625" y="1841500"/>
            <a:ext cx="8539163" cy="453866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4D917A"/>
                </a:solidFill>
              </a:defRPr>
            </a:lvl1pPr>
            <a:lvl2pPr>
              <a:defRPr>
                <a:solidFill>
                  <a:srgbClr val="4D917A"/>
                </a:solidFill>
              </a:defRPr>
            </a:lvl2pPr>
            <a:lvl3pPr>
              <a:defRPr>
                <a:solidFill>
                  <a:srgbClr val="4D917A"/>
                </a:solidFill>
              </a:defRPr>
            </a:lvl3pPr>
            <a:lvl4pPr>
              <a:defRPr>
                <a:solidFill>
                  <a:srgbClr val="4D917A"/>
                </a:solidFill>
              </a:defRPr>
            </a:lvl4pPr>
            <a:lvl5pPr>
              <a:defRPr>
                <a:solidFill>
                  <a:srgbClr val="4D917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65300" y="233363"/>
            <a:ext cx="7075488" cy="344487"/>
          </a:xfrm>
          <a:prstGeom prst="rect">
            <a:avLst/>
          </a:prstGeom>
        </p:spPr>
        <p:txBody>
          <a:bodyPr vert="horz" anchor="t"/>
          <a:lstStyle>
            <a:lvl1pPr algn="r">
              <a:buNone/>
              <a:defRPr sz="1800">
                <a:solidFill>
                  <a:srgbClr val="4D917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0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32038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20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162" y="2800352"/>
            <a:ext cx="4846955" cy="1143000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6" name="Picture 5" descr="Flex_Power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" y="1198880"/>
            <a:ext cx="2184718" cy="21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8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1" y="388258"/>
            <a:ext cx="7924800" cy="5334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80571" y="1163705"/>
            <a:ext cx="3881718" cy="43434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8163" indent="-174625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3pPr>
            <a:lvl4pPr marL="712788" indent="-174625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baseline="0">
                <a:solidFill>
                  <a:schemeClr val="tx1"/>
                </a:solidFill>
                <a:latin typeface="Arial" pitchFamily="34" charset="0"/>
              </a:defRPr>
            </a:lvl4pPr>
            <a:lvl5pPr marL="901700" indent="-188913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5pPr>
            <a:lvl6pPr marL="1076325" indent="-174625"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1250950" indent="-174625">
              <a:buSzPct val="100000"/>
              <a:buFont typeface="Arial" pitchFamily="34" charset="0"/>
              <a:buChar char="•"/>
              <a:defRPr/>
            </a:lvl7pPr>
            <a:lvl8pPr marL="1438275" indent="-187325">
              <a:buSzPct val="100000"/>
              <a:buFont typeface="Arial" pitchFamily="34" charset="0"/>
              <a:buChar char="•"/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628135" y="1163705"/>
            <a:ext cx="3881718" cy="43434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8163" indent="-174625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3pPr>
            <a:lvl4pPr marL="712788" indent="-174625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baseline="0">
                <a:solidFill>
                  <a:schemeClr val="tx1"/>
                </a:solidFill>
                <a:latin typeface="Arial" pitchFamily="34" charset="0"/>
              </a:defRPr>
            </a:lvl4pPr>
            <a:lvl5pPr marL="901700" indent="-188913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5pPr>
            <a:lvl6pPr marL="1076325" indent="-174625"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1250950" indent="-174625">
              <a:buSzPct val="100000"/>
              <a:buFont typeface="Arial" pitchFamily="34" charset="0"/>
              <a:buChar char="•"/>
              <a:defRPr/>
            </a:lvl7pPr>
            <a:lvl8pPr marL="1438275" indent="-187325">
              <a:buSzPct val="100000"/>
              <a:buFont typeface="Arial" pitchFamily="34" charset="0"/>
              <a:buChar char="•"/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033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360" y="535305"/>
            <a:ext cx="4947920" cy="1470025"/>
          </a:xfrm>
          <a:prstGeom prst="rect">
            <a:avLst/>
          </a:prstGeom>
        </p:spPr>
        <p:txBody>
          <a:bodyPr/>
          <a:lstStyle>
            <a:lvl1pPr algn="l">
              <a:defRPr sz="2000" b="0" i="0" baseline="0">
                <a:solidFill>
                  <a:srgbClr val="2D7B7F"/>
                </a:solidFill>
                <a:latin typeface="Verdana"/>
                <a:cs typeface="Verdana"/>
              </a:defRPr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42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7038"/>
            <a:ext cx="8229600" cy="761682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2D7B7F"/>
                </a:solidFill>
                <a:latin typeface="Verdana"/>
                <a:cs typeface="Verdana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360" y="1269365"/>
            <a:ext cx="8219440" cy="914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800100" indent="-342900">
              <a:buFont typeface="Arial"/>
              <a:buChar char="•"/>
              <a:defRPr sz="1600"/>
            </a:lvl2pPr>
            <a:lvl3pPr marL="1257300" indent="-342900">
              <a:buFont typeface="Arial"/>
              <a:buChar char="•"/>
              <a:defRPr sz="1600"/>
            </a:lvl3pPr>
            <a:lvl4pPr marL="1714500" indent="-342900">
              <a:buFont typeface="Arial"/>
              <a:buChar char="•"/>
              <a:defRPr/>
            </a:lvl4pPr>
            <a:lvl5pPr marL="2171700" indent="-342900">
              <a:buFont typeface="Arial"/>
              <a:buChar char="•"/>
              <a:defRPr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387600"/>
            <a:ext cx="8229600" cy="914400"/>
          </a:xfrm>
        </p:spPr>
        <p:txBody>
          <a:bodyPr>
            <a:noAutofit/>
          </a:bodyPr>
          <a:lstStyle>
            <a:lvl1pPr marL="182563" indent="-182563">
              <a:buFont typeface="Arial"/>
              <a:buChar char="•"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n-GB" dirty="0"/>
              <a:t>Click to add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810995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424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10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82160" y="0"/>
            <a:ext cx="446023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6882" y="446723"/>
            <a:ext cx="3830638" cy="914400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6882" y="1263967"/>
            <a:ext cx="4114800" cy="1470025"/>
          </a:xfrm>
          <a:prstGeom prst="rect">
            <a:avLst/>
          </a:prstGeom>
        </p:spPr>
        <p:txBody>
          <a:bodyPr/>
          <a:lstStyle>
            <a:lvl1pPr algn="l">
              <a:defRPr sz="1600" b="0" i="0" baseline="0">
                <a:solidFill>
                  <a:srgbClr val="2D7B7F"/>
                </a:solidFill>
                <a:latin typeface="Verdana"/>
                <a:cs typeface="Verdana"/>
              </a:defRPr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14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4" y="4365104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23529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EDD2C-40E0-4474-8F5C-41FB37DD6DEC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25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831" y="1916832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806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063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0" y="44072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4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926A5-499A-4A6D-944D-DA9D485DEB39}" type="slidenum">
              <a:rPr lang="en-GB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91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560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EB78C-8EBF-4803-9962-1D6C09FBCF5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99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4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DDAFC-EBE2-4848-A1F9-007B4A2DAA34}" type="slidenum">
              <a:rPr lang="en-GB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17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3272" y="6237312"/>
            <a:ext cx="1905000" cy="457200"/>
          </a:xfrm>
          <a:prstGeom prst="rect">
            <a:avLst/>
          </a:prstGeom>
          <a:ln/>
        </p:spPr>
        <p:txBody>
          <a:bodyPr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291F1-F02F-4381-B21F-31528B482A8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5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7924800" cy="5334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9600" y="1105647"/>
            <a:ext cx="2276475" cy="43434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2pPr>
            <a:lvl3pPr marL="538163" indent="-174625">
              <a:lnSpc>
                <a:spcPts val="20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1600" baseline="0">
                <a:latin typeface="Arial" pitchFamily="34" charset="0"/>
                <a:cs typeface="Arial" panose="020B0604020202020204" pitchFamily="34" charset="0"/>
              </a:defRPr>
            </a:lvl3pPr>
            <a:lvl4pPr marL="712788" indent="-174625">
              <a:lnSpc>
                <a:spcPts val="20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4pPr>
            <a:lvl5pPr marL="901700" indent="-188913">
              <a:lnSpc>
                <a:spcPts val="2000"/>
              </a:lnSpc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1600" baseline="0">
                <a:latin typeface="Arial" pitchFamily="34" charset="0"/>
                <a:cs typeface="Arial" panose="020B0604020202020204" pitchFamily="34" charset="0"/>
              </a:defRPr>
            </a:lvl5pPr>
            <a:lvl6pPr marL="1076325" indent="-174625"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1250950" indent="-174625">
              <a:buSzPct val="100000"/>
              <a:buFont typeface="Arial" pitchFamily="34" charset="0"/>
              <a:buChar char="•"/>
              <a:defRPr/>
            </a:lvl7pPr>
            <a:lvl8pPr marL="1438275" indent="-187325">
              <a:buSzPct val="100000"/>
              <a:buFont typeface="Arial" pitchFamily="34" charset="0"/>
              <a:buChar char="•"/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3114675" y="1101725"/>
            <a:ext cx="5419725" cy="43434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60806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596" y="6309320"/>
            <a:ext cx="1905000" cy="457200"/>
          </a:xfrm>
          <a:prstGeom prst="rect">
            <a:avLst/>
          </a:prstGeom>
          <a:ln/>
        </p:spPr>
        <p:txBody>
          <a:bodyPr anchor="b"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79C01-3C1A-426D-B48A-DFC815DDAAE7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65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7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2347" y="1600206"/>
            <a:ext cx="4044462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95536" y="6237312"/>
            <a:ext cx="2133600" cy="476250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243E5B-3931-492D-8DE5-C105383BA7C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7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8" y="446314"/>
            <a:ext cx="7924800" cy="5334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8" y="1208314"/>
            <a:ext cx="7924800" cy="4343400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8163" indent="-174625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3pPr>
            <a:lvl4pPr marL="712788" indent="-174625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baseline="0">
                <a:solidFill>
                  <a:schemeClr val="tx1"/>
                </a:solidFill>
                <a:latin typeface="Arial" pitchFamily="34" charset="0"/>
              </a:defRPr>
            </a:lvl4pPr>
            <a:lvl5pPr marL="901700" indent="-188913">
              <a:buClr>
                <a:schemeClr val="tx2">
                  <a:lumMod val="50000"/>
                </a:schemeClr>
              </a:buClr>
              <a:buSzPct val="10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5pPr>
            <a:lvl6pPr marL="1076325" indent="-174625"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1250950" indent="-174625">
              <a:buSzPct val="100000"/>
              <a:buFont typeface="Arial" pitchFamily="34" charset="0"/>
              <a:buChar char="•"/>
              <a:defRPr/>
            </a:lvl7pPr>
            <a:lvl8pPr marL="1438275" indent="-187325">
              <a:buSzPct val="100000"/>
              <a:buFont typeface="Arial" pitchFamily="34" charset="0"/>
              <a:buChar char="•"/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10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4" y="4365104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23532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EDD2C-40E0-4474-8F5C-41FB37DD6DEC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9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831" y="1916832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811" y="6237312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9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estern Power 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2"/>
          <a:stretch>
            <a:fillRect/>
          </a:stretch>
        </p:blipFill>
        <p:spPr bwMode="auto">
          <a:xfrm>
            <a:off x="6588224" y="6165303"/>
            <a:ext cx="2200744" cy="63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34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34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34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34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34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34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34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34" charset="0"/>
        </a:defRPr>
      </a:lvl9pPr>
    </p:titleStyle>
    <p:bodyStyle>
      <a:lvl1pPr marL="174625" indent="-1746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206375" indent="-203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538163" indent="-1746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712788" indent="-1746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901700" indent="-1889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SzPct val="100000"/>
        <a:buFont typeface="Arial" pitchFamily="34" charset="0"/>
        <a:buChar char="•"/>
        <a:defRPr sz="2000" baseline="0">
          <a:solidFill>
            <a:schemeClr val="tx1"/>
          </a:solidFill>
          <a:latin typeface="+mn-lt"/>
        </a:defRPr>
      </a:lvl6pPr>
      <a:lvl7pPr marL="1076325" indent="-1746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784350" indent="-203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2241550" indent="-203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045" y="533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16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2D7B7F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2D7B7F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2D7B7F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2D7B7F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2D7B7F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4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17" y="6237312"/>
            <a:ext cx="1619596" cy="5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6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4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18" y="6237312"/>
            <a:ext cx="1619596" cy="5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55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12" y="6237312"/>
            <a:ext cx="1619596" cy="5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2317-1D83-4B47-A04E-55C3FC14300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6C67-F322-4215-92AC-6D217B5DA56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12" y="6237312"/>
            <a:ext cx="1619596" cy="5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0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99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205" y="928103"/>
            <a:ext cx="8539555" cy="729084"/>
          </a:xfrm>
          <a:prstGeom prst="rect">
            <a:avLst/>
          </a:prstGeom>
        </p:spPr>
        <p:txBody>
          <a:bodyPr vert="horz" lIns="91440" tIns="45720" rIns="91440" bIns="0" rtlCol="0" anchor="t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7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4D917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205" y="928103"/>
            <a:ext cx="8539555" cy="729084"/>
          </a:xfrm>
          <a:prstGeom prst="rect">
            <a:avLst/>
          </a:prstGeom>
        </p:spPr>
        <p:txBody>
          <a:bodyPr vert="horz" lIns="91440" tIns="45720" rIns="91440" bIns="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7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4D917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5BAA641-2E06-3745-ABB2-F6809D8EA3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65608CA-082E-214D-9DEA-9AF1E61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5077-Powerpoint Template pag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6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www.westernpowerinnovation.co.uk/Projects/Current-Projects/Superconducting-Cables.aspx" TargetMode="External"/><Relationship Id="rId18" Type="http://schemas.openxmlformats.org/officeDocument/2006/relationships/hyperlink" Target="https://www.westernpowerinnovation.co.uk/Projects/Current-Projects/LV-Connect-and-Manage.aspx" TargetMode="External"/><Relationship Id="rId26" Type="http://schemas.openxmlformats.org/officeDocument/2006/relationships/hyperlink" Target="https://www.westernpowerinnovation.co.uk/Projects/Current-Projects/FlexDGrid.aspx" TargetMode="External"/><Relationship Id="rId3" Type="http://schemas.openxmlformats.org/officeDocument/2006/relationships/image" Target="../media/image17.jpeg"/><Relationship Id="rId21" Type="http://schemas.openxmlformats.org/officeDocument/2006/relationships/hyperlink" Target="https://www.westernpowerinnovation.co.uk/Projects/Current-Projects/Industrial-Commercial-Storage.aspx" TargetMode="External"/><Relationship Id="rId34" Type="http://schemas.openxmlformats.org/officeDocument/2006/relationships/hyperlink" Target="https://www.westernpowerinnovation.co.uk/Projects/Closed-Projects/Network-Templates.aspx" TargetMode="External"/><Relationship Id="rId7" Type="http://schemas.openxmlformats.org/officeDocument/2006/relationships/image" Target="../media/image20.jpeg"/><Relationship Id="rId12" Type="http://schemas.openxmlformats.org/officeDocument/2006/relationships/hyperlink" Target="https://www.westernpowerinnovation.co.uk/Projects/Current-Projects/Global-Analysis-of-Smart-Grid-Telecommunications-S.aspx" TargetMode="External"/><Relationship Id="rId17" Type="http://schemas.openxmlformats.org/officeDocument/2006/relationships/hyperlink" Target="https://www.westernpowerinnovation.co.uk/Projects/Current-Projects/Solar-Storage.aspx" TargetMode="External"/><Relationship Id="rId25" Type="http://schemas.openxmlformats.org/officeDocument/2006/relationships/hyperlink" Target="https://www.westernpowerinnovation.co.uk/Projects/Closed-Projects/Voltage-Reduction-Analysis.aspx" TargetMode="External"/><Relationship Id="rId33" Type="http://schemas.openxmlformats.org/officeDocument/2006/relationships/image" Target="../media/image28.jpeg"/><Relationship Id="rId2" Type="http://schemas.openxmlformats.org/officeDocument/2006/relationships/image" Target="../media/image16.jpeg"/><Relationship Id="rId16" Type="http://schemas.openxmlformats.org/officeDocument/2006/relationships/hyperlink" Target="https://www.westernpowerinnovation.co.uk/Projects/Current-Projects/HV-Voltage-Control.aspx" TargetMode="External"/><Relationship Id="rId20" Type="http://schemas.openxmlformats.org/officeDocument/2006/relationships/hyperlink" Target="https://www.westernpowerinnovation.co.uk/Projects/Current-Projects/CarConnect.aspx" TargetMode="External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9.jpeg"/><Relationship Id="rId11" Type="http://schemas.openxmlformats.org/officeDocument/2006/relationships/hyperlink" Target="https://www.westernpowerinnovation.co.uk/Projects/Current-Projects/Airborne-Inspections.aspx" TargetMode="External"/><Relationship Id="rId24" Type="http://schemas.openxmlformats.org/officeDocument/2006/relationships/hyperlink" Target="https://www.westernpowerinnovation.co.uk/Projects/Current-Projects/Time-Series-Data-Quality.aspx" TargetMode="External"/><Relationship Id="rId32" Type="http://schemas.openxmlformats.org/officeDocument/2006/relationships/image" Target="../media/image27.png"/><Relationship Id="rId5" Type="http://schemas.openxmlformats.org/officeDocument/2006/relationships/hyperlink" Target="https://www.westernpowerinnovation.co.uk/Projects/Current-Projects/Network-Equilibrium.aspx" TargetMode="External"/><Relationship Id="rId15" Type="http://schemas.openxmlformats.org/officeDocument/2006/relationships/hyperlink" Target="https://www.westernpowerinnovation.co.uk/Projects/Current-Projects/Carbon-Tracing.aspx" TargetMode="External"/><Relationship Id="rId23" Type="http://schemas.openxmlformats.org/officeDocument/2006/relationships/hyperlink" Target="https://www.westernpowerinnovation.co.uk/Projects/Current-Projects/Project-ENTIRE.aspx" TargetMode="External"/><Relationship Id="rId28" Type="http://schemas.openxmlformats.org/officeDocument/2006/relationships/image" Target="../media/image25.jpeg"/><Relationship Id="rId10" Type="http://schemas.openxmlformats.org/officeDocument/2006/relationships/image" Target="../media/image23.png"/><Relationship Id="rId19" Type="http://schemas.openxmlformats.org/officeDocument/2006/relationships/hyperlink" Target="https://www.westernpowerinnovation.co.uk/Projects/Current-Projects/Sunshine-Tariff.aspx" TargetMode="External"/><Relationship Id="rId31" Type="http://schemas.openxmlformats.org/officeDocument/2006/relationships/hyperlink" Target="https://www.westernpowerinnovation.co.uk/Projects/Closed-Projects/Low-Carbon-Hub.aspx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hyperlink" Target="https://www.westernpowerinnovation.co.uk/Projects/Collaborations/Improved-Statistical-Ratings-for-Distribution-Over.aspx" TargetMode="External"/><Relationship Id="rId22" Type="http://schemas.openxmlformats.org/officeDocument/2006/relationships/hyperlink" Target="https://www.westernpowerinnovation.co.uk/Projects/Current-Projects/SYNC.aspx" TargetMode="External"/><Relationship Id="rId27" Type="http://schemas.openxmlformats.org/officeDocument/2006/relationships/image" Target="../media/image24.jpeg"/><Relationship Id="rId30" Type="http://schemas.openxmlformats.org/officeDocument/2006/relationships/hyperlink" Target="https://www.westernpowerinnovation.co.uk/Projects/Closed-Projects/SoLa-Bristol.aspx" TargetMode="External"/><Relationship Id="rId35" Type="http://schemas.openxmlformats.org/officeDocument/2006/relationships/hyperlink" Target="https://www.westernpowerinnovation.co.uk/Projects/Closed-Projects/Falcon.aspx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6" y="565150"/>
            <a:ext cx="519918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/>
              <a:t>Connection Customer Steering Group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June 2017</a:t>
            </a:r>
          </a:p>
        </p:txBody>
      </p:sp>
    </p:spTree>
    <p:extLst>
      <p:ext uri="{BB962C8B-B14F-4D97-AF65-F5344CB8AC3E}">
        <p14:creationId xmlns:p14="http://schemas.microsoft.com/office/powerpoint/2010/main" val="19970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Outputs performance</a:t>
            </a:r>
            <a:endParaRPr lang="en-GB" altLang="en-US" dirty="0" smtClean="0"/>
          </a:p>
        </p:txBody>
      </p:sp>
      <p:sp>
        <p:nvSpPr>
          <p:cNvPr id="111619" name="Content Placeholder 2"/>
          <p:cNvSpPr>
            <a:spLocks noGrp="1"/>
          </p:cNvSpPr>
          <p:nvPr>
            <p:ph idx="4294967295"/>
          </p:nvPr>
        </p:nvSpPr>
        <p:spPr>
          <a:xfrm>
            <a:off x="1259632" y="1772816"/>
            <a:ext cx="6624638" cy="1008062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800" dirty="0" smtClean="0"/>
              <a:t>WPD perform well compared to other DNOs on the outputs comparison and are the stand-out performer for all customer service measures</a:t>
            </a:r>
            <a:r>
              <a:rPr lang="en-GB" altLang="en-US" sz="1800" dirty="0"/>
              <a:t>:</a:t>
            </a:r>
            <a:endParaRPr lang="en-US" altLang="en-US" sz="1800" dirty="0" smtClean="0"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29684"/>
              </p:ext>
            </p:extLst>
          </p:nvPr>
        </p:nvGraphicFramePr>
        <p:xfrm>
          <a:off x="1259632" y="2924944"/>
          <a:ext cx="6108897" cy="3014980"/>
        </p:xfrm>
        <a:graphic>
          <a:graphicData uri="http://schemas.openxmlformats.org/drawingml/2006/table">
            <a:tbl>
              <a:tblPr firstRow="1" firstCol="1" bandRow="1"/>
              <a:tblGrid>
                <a:gridCol w="1495865"/>
                <a:gridCol w="770206"/>
                <a:gridCol w="767862"/>
                <a:gridCol w="768448"/>
                <a:gridCol w="768448"/>
                <a:gridCol w="769034"/>
                <a:gridCol w="76903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Measure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ENWL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NPg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WPD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UKPN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SPEN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SSE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Reliability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Environment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Fluid filled cables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Connections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TTQ &amp; TTC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Connections 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GSoP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Customer Satisfaction Survey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Customer Satisfaction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Complaints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Customer Satisfaction Stakeholder engagement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Safety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291F1-F02F-4381-B21F-31528B482A8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Expenditure performance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291F1-F02F-4381-B21F-31528B482A8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99592" y="2420888"/>
            <a:ext cx="662463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1800" kern="0" dirty="0" smtClean="0">
                <a:solidFill>
                  <a:srgbClr val="000000"/>
                </a:solidFill>
              </a:rPr>
              <a:t>Expenditure relative to allowance £m:</a:t>
            </a:r>
            <a:endParaRPr lang="en-US" altLang="en-US" sz="1800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55490"/>
              </p:ext>
            </p:extLst>
          </p:nvPr>
        </p:nvGraphicFramePr>
        <p:xfrm>
          <a:off x="899592" y="2746665"/>
          <a:ext cx="7634554" cy="2314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8367"/>
                <a:gridCol w="877182"/>
                <a:gridCol w="649013"/>
                <a:gridCol w="726759"/>
                <a:gridCol w="848449"/>
                <a:gridCol w="649013"/>
                <a:gridCol w="725068"/>
                <a:gridCol w="770703"/>
              </a:tblGrid>
              <a:tr h="462984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ENWL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UKPN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</a:tr>
              <a:tr h="4629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2015-16 Allowance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3,475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</a:tr>
              <a:tr h="4629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2015-16 Actual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3,166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</a:tr>
              <a:tr h="4629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2015-16 Difference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</a:tr>
              <a:tr h="4629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AE2C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RORE performance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291F1-F02F-4381-B21F-31528B482A8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6162"/>
            <a:ext cx="8244408" cy="342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552" y="1766936"/>
            <a:ext cx="662463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800" b="1" dirty="0">
                <a:solidFill>
                  <a:srgbClr val="000000"/>
                </a:solidFill>
              </a:rPr>
              <a:t>Forecast eight-year average </a:t>
            </a:r>
            <a:r>
              <a:rPr lang="en-GB" sz="1800" b="1" dirty="0" err="1">
                <a:solidFill>
                  <a:srgbClr val="000000"/>
                </a:solidFill>
              </a:rPr>
              <a:t>RoRE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endParaRPr lang="en-US" altLang="en-US" sz="18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>
          <a:xfrm flipH="1">
            <a:off x="395537" y="1306625"/>
            <a:ext cx="8352927" cy="400110"/>
          </a:xfrm>
          <a:prstGeom prst="round1Rect">
            <a:avLst>
              <a:gd name="adj" fmla="val 0"/>
            </a:avLst>
          </a:prstGeom>
          <a:solidFill>
            <a:srgbClr val="55917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by </a:t>
            </a:r>
            <a:r>
              <a:rPr lang="en-GB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Ofgem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</a:t>
            </a:r>
            <a:r>
              <a:rPr lang="en-GB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RIIO – ED1 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aim to:</a:t>
            </a:r>
          </a:p>
        </p:txBody>
      </p:sp>
      <p:sp>
        <p:nvSpPr>
          <p:cNvPr id="47" name="Rectangle 57"/>
          <p:cNvSpPr>
            <a:spLocks/>
          </p:cNvSpPr>
          <p:nvPr/>
        </p:nvSpPr>
        <p:spPr bwMode="auto">
          <a:xfrm>
            <a:off x="397164" y="1824867"/>
            <a:ext cx="2700000" cy="1805773"/>
          </a:xfrm>
          <a:prstGeom prst="rect">
            <a:avLst/>
          </a:prstGeom>
          <a:solidFill>
            <a:srgbClr val="55917A"/>
          </a:solidFill>
          <a:ln>
            <a:noFill/>
          </a:ln>
        </p:spPr>
        <p:txBody>
          <a:bodyPr lIns="108000" tIns="72000" rIns="108000" bIns="72000" anchor="ctr"/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Replicate the effects of </a:t>
            </a:r>
            <a:r>
              <a:rPr lang="en-GB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GB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63625"/>
            <a:ext cx="7772400" cy="1143000"/>
          </a:xfrm>
        </p:spPr>
        <p:txBody>
          <a:bodyPr/>
          <a:lstStyle/>
          <a:p>
            <a:r>
              <a:rPr lang="en-GB" dirty="0" err="1" smtClean="0"/>
              <a:t>Ofgem</a:t>
            </a:r>
            <a:r>
              <a:rPr lang="en-GB" dirty="0" smtClean="0"/>
              <a:t> Incentive on Connections Engagement (ICE)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3645818"/>
            <a:ext cx="8367346" cy="2303462"/>
          </a:xfrm>
        </p:spPr>
        <p:txBody>
          <a:bodyPr/>
          <a:lstStyle/>
          <a:p>
            <a:pPr eaLnBrk="1" hangingPunct="1">
              <a:spcBef>
                <a:spcPts val="384"/>
              </a:spcBef>
              <a:defRPr/>
            </a:pPr>
            <a:r>
              <a:rPr lang="en-GB" sz="1600" kern="1200" dirty="0" smtClean="0">
                <a:cs typeface="Arial" charset="0"/>
              </a:rPr>
              <a:t>ICE </a:t>
            </a:r>
            <a:r>
              <a:rPr lang="en-GB" sz="1600" kern="1200" dirty="0">
                <a:cs typeface="Arial" charset="0"/>
              </a:rPr>
              <a:t>requires DNOs to submit </a:t>
            </a:r>
            <a:r>
              <a:rPr lang="en-GB" sz="1600" kern="1200" dirty="0" smtClean="0">
                <a:cs typeface="Arial" charset="0"/>
              </a:rPr>
              <a:t>evidence that they have</a:t>
            </a:r>
            <a:endParaRPr lang="en-GB" sz="1600" kern="1200" dirty="0">
              <a:cs typeface="Arial" charset="0"/>
            </a:endParaRPr>
          </a:p>
          <a:p>
            <a:pPr marL="800100" lvl="1" indent="-342900" eaLnBrk="1" hangingPunct="1">
              <a:spcBef>
                <a:spcPts val="384"/>
              </a:spcBef>
              <a:buFont typeface="Arial" pitchFamily="34" charset="0"/>
              <a:buChar char="-"/>
              <a:defRPr/>
            </a:pPr>
            <a:r>
              <a:rPr lang="en-GB" sz="1600" kern="1200" dirty="0">
                <a:cs typeface="Arial" charset="0"/>
              </a:rPr>
              <a:t>Engaged with a broad range of </a:t>
            </a:r>
            <a:r>
              <a:rPr lang="en-GB" sz="1600" kern="1200" dirty="0" smtClean="0">
                <a:cs typeface="Arial" charset="0"/>
              </a:rPr>
              <a:t>connections customers</a:t>
            </a:r>
            <a:endParaRPr lang="en-GB" sz="1600" kern="1200" dirty="0">
              <a:cs typeface="Arial" charset="0"/>
            </a:endParaRPr>
          </a:p>
          <a:p>
            <a:pPr marL="800100" lvl="1" indent="-342900" eaLnBrk="1" hangingPunct="1">
              <a:spcBef>
                <a:spcPts val="384"/>
              </a:spcBef>
              <a:buFont typeface="Arial" pitchFamily="34" charset="0"/>
              <a:buChar char="-"/>
              <a:defRPr/>
            </a:pPr>
            <a:r>
              <a:rPr lang="en-GB" sz="1600" kern="1200" dirty="0">
                <a:cs typeface="Arial" charset="0"/>
              </a:rPr>
              <a:t>Responded to the needs of their </a:t>
            </a:r>
            <a:r>
              <a:rPr lang="en-GB" sz="1600" kern="1200" dirty="0" smtClean="0">
                <a:cs typeface="Arial" charset="0"/>
              </a:rPr>
              <a:t>customers</a:t>
            </a:r>
          </a:p>
          <a:p>
            <a:pPr marL="800100" lvl="1" indent="-342900" eaLnBrk="1" hangingPunct="1">
              <a:spcBef>
                <a:spcPts val="384"/>
              </a:spcBef>
              <a:buFont typeface="Arial" pitchFamily="34" charset="0"/>
              <a:buChar char="-"/>
              <a:defRPr/>
            </a:pPr>
            <a:r>
              <a:rPr lang="en-GB" sz="1600" kern="1200" dirty="0">
                <a:cs typeface="Arial" charset="0"/>
              </a:rPr>
              <a:t>Developed a forward-looking work plan to improve </a:t>
            </a:r>
            <a:r>
              <a:rPr lang="en-GB" sz="1600" kern="1200" dirty="0" smtClean="0">
                <a:cs typeface="Arial" charset="0"/>
              </a:rPr>
              <a:t>performance</a:t>
            </a:r>
            <a:endParaRPr lang="en-GB" sz="1600" kern="1200" dirty="0">
              <a:cs typeface="Arial" charset="0"/>
            </a:endParaRPr>
          </a:p>
          <a:p>
            <a:pPr marL="800100" lvl="1" indent="-342900" eaLnBrk="1" hangingPunct="1">
              <a:spcBef>
                <a:spcPts val="384"/>
              </a:spcBef>
              <a:buFont typeface="Arial" pitchFamily="34" charset="0"/>
              <a:buChar char="-"/>
              <a:defRPr/>
            </a:pPr>
            <a:r>
              <a:rPr lang="en-GB" sz="1600" kern="1200" dirty="0">
                <a:cs typeface="Arial" charset="0"/>
              </a:rPr>
              <a:t>Set relevant performance </a:t>
            </a:r>
            <a:r>
              <a:rPr lang="en-GB" sz="1600" kern="1200" dirty="0" smtClean="0">
                <a:cs typeface="Arial" charset="0"/>
              </a:rPr>
              <a:t>indicators</a:t>
            </a:r>
            <a:endParaRPr lang="en-GB" sz="1600" kern="1200" dirty="0">
              <a:cs typeface="Arial" charset="0"/>
            </a:endParaRPr>
          </a:p>
          <a:p>
            <a:pPr marL="800100" lvl="1" indent="-342900" eaLnBrk="1" hangingPunct="1">
              <a:spcBef>
                <a:spcPts val="384"/>
              </a:spcBef>
              <a:buFont typeface="Arial" pitchFamily="34" charset="0"/>
              <a:buChar char="-"/>
              <a:defRPr/>
            </a:pPr>
            <a:r>
              <a:rPr lang="en-GB" sz="1600" kern="1200" dirty="0" smtClean="0">
                <a:cs typeface="Arial" charset="0"/>
              </a:rPr>
              <a:t>Reported </a:t>
            </a:r>
            <a:r>
              <a:rPr lang="en-GB" sz="1600" kern="1200" dirty="0">
                <a:cs typeface="Arial" charset="0"/>
              </a:rPr>
              <a:t>actual performance against indicators and work </a:t>
            </a:r>
            <a:r>
              <a:rPr lang="en-GB" sz="1600" kern="1200" dirty="0" smtClean="0">
                <a:cs typeface="Arial" charset="0"/>
              </a:rPr>
              <a:t>plan</a:t>
            </a:r>
          </a:p>
          <a:p>
            <a:pPr indent="-285750" eaLnBrk="1" hangingPunct="1">
              <a:spcBef>
                <a:spcPts val="384"/>
              </a:spcBef>
              <a:defRPr/>
            </a:pPr>
            <a:r>
              <a:rPr lang="en-GB" sz="1600" kern="1200" dirty="0" smtClean="0">
                <a:cs typeface="Arial" charset="0"/>
              </a:rPr>
              <a:t>Our 17/18 plan is published on our website and </a:t>
            </a:r>
            <a:r>
              <a:rPr lang="en-GB" sz="1600" kern="1200" dirty="0" err="1" smtClean="0">
                <a:cs typeface="Arial" charset="0"/>
              </a:rPr>
              <a:t>Ofgem</a:t>
            </a:r>
            <a:r>
              <a:rPr lang="en-GB" sz="1600" kern="1200" dirty="0" smtClean="0">
                <a:cs typeface="Arial" charset="0"/>
              </a:rPr>
              <a:t> will be consulting on all the DNOs plans later this month</a:t>
            </a:r>
          </a:p>
          <a:p>
            <a:pPr indent="-285750" eaLnBrk="1" hangingPunct="1">
              <a:spcBef>
                <a:spcPts val="384"/>
              </a:spcBef>
              <a:defRPr/>
            </a:pPr>
            <a:r>
              <a:rPr lang="en-GB" sz="1600" kern="1200" dirty="0" smtClean="0">
                <a:cs typeface="Arial" charset="0"/>
              </a:rPr>
              <a:t> We welcome views on our plan at any time</a:t>
            </a:r>
          </a:p>
          <a:p>
            <a:pPr marL="57150" indent="0" eaLnBrk="1" hangingPunct="1">
              <a:spcBef>
                <a:spcPts val="384"/>
              </a:spcBef>
              <a:buNone/>
              <a:defRPr/>
            </a:pPr>
            <a:endParaRPr lang="en-GB" sz="1600" kern="1200" dirty="0">
              <a:cs typeface="Arial" charset="0"/>
            </a:endParaRPr>
          </a:p>
          <a:p>
            <a:endParaRPr lang="en-GB" sz="1600" dirty="0" smtClean="0"/>
          </a:p>
        </p:txBody>
      </p:sp>
      <p:sp>
        <p:nvSpPr>
          <p:cNvPr id="50" name="Rectangle 57"/>
          <p:cNvSpPr>
            <a:spLocks/>
          </p:cNvSpPr>
          <p:nvPr/>
        </p:nvSpPr>
        <p:spPr bwMode="auto">
          <a:xfrm>
            <a:off x="3227795" y="1824867"/>
            <a:ext cx="2700000" cy="1805773"/>
          </a:xfrm>
          <a:prstGeom prst="rect">
            <a:avLst/>
          </a:prstGeom>
          <a:solidFill>
            <a:srgbClr val="55917A"/>
          </a:solidFill>
          <a:ln>
            <a:noFill/>
          </a:ln>
        </p:spPr>
        <p:txBody>
          <a:bodyPr lIns="108000" tIns="72000" rIns="108000" bIns="72000" anchor="ctr"/>
          <a:lstStyle/>
          <a:p>
            <a:pPr algn="ctr"/>
            <a:r>
              <a:rPr lang="en-GB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Incentivise DNOs 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the overall customer experience</a:t>
            </a:r>
          </a:p>
        </p:txBody>
      </p:sp>
      <p:sp>
        <p:nvSpPr>
          <p:cNvPr id="51" name="Rectangle 57"/>
          <p:cNvSpPr>
            <a:spLocks/>
          </p:cNvSpPr>
          <p:nvPr/>
        </p:nvSpPr>
        <p:spPr bwMode="auto">
          <a:xfrm>
            <a:off x="6048464" y="1825916"/>
            <a:ext cx="2700000" cy="1805773"/>
          </a:xfrm>
          <a:prstGeom prst="rect">
            <a:avLst/>
          </a:prstGeom>
          <a:solidFill>
            <a:srgbClr val="55917A"/>
          </a:solidFill>
          <a:ln>
            <a:noFill/>
          </a:ln>
        </p:spPr>
        <p:txBody>
          <a:bodyPr lIns="108000" tIns="72000" rIns="108000" bIns="72000" anchor="ctr"/>
          <a:lstStyle/>
          <a:p>
            <a:pPr algn="ctr"/>
            <a:r>
              <a:rPr lang="en-GB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customers to influence </a:t>
            </a: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DNO’s high level strategy and work plan of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1560" y="6400800"/>
            <a:ext cx="19050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291F1-F02F-4381-B21F-31528B482A8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en-GB" dirty="0" smtClean="0"/>
              <a:t>What does our current ICE plan look like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23864"/>
            <a:ext cx="7772400" cy="4114800"/>
          </a:xfrm>
        </p:spPr>
        <p:txBody>
          <a:bodyPr/>
          <a:lstStyle/>
          <a:p>
            <a:r>
              <a:rPr lang="en-GB" dirty="0" smtClean="0"/>
              <a:t>Covers 10 key areas</a:t>
            </a:r>
          </a:p>
          <a:p>
            <a:pPr lvl="1"/>
            <a:r>
              <a:rPr lang="en-GB" dirty="0"/>
              <a:t>Actions to improve the information provided as part of the connections </a:t>
            </a:r>
            <a:r>
              <a:rPr lang="en-GB" dirty="0" smtClean="0"/>
              <a:t>process</a:t>
            </a:r>
            <a:endParaRPr lang="en-GB" dirty="0"/>
          </a:p>
          <a:p>
            <a:pPr lvl="1"/>
            <a:r>
              <a:rPr lang="en-GB" dirty="0"/>
              <a:t>Actions to improve customer </a:t>
            </a:r>
            <a:r>
              <a:rPr lang="en-GB" dirty="0" smtClean="0"/>
              <a:t>service</a:t>
            </a:r>
            <a:endParaRPr lang="en-GB" dirty="0"/>
          </a:p>
          <a:p>
            <a:pPr lvl="1"/>
            <a:r>
              <a:rPr lang="en-GB" dirty="0"/>
              <a:t>Actions to improve offers and </a:t>
            </a:r>
            <a:r>
              <a:rPr lang="en-GB" dirty="0" smtClean="0"/>
              <a:t>agreements</a:t>
            </a:r>
            <a:endParaRPr lang="en-GB" dirty="0"/>
          </a:p>
          <a:p>
            <a:pPr lvl="1"/>
            <a:r>
              <a:rPr lang="en-GB" dirty="0"/>
              <a:t>Actions to </a:t>
            </a:r>
            <a:r>
              <a:rPr lang="en-GB" dirty="0" smtClean="0"/>
              <a:t>improve </a:t>
            </a:r>
            <a:r>
              <a:rPr lang="en-GB" dirty="0"/>
              <a:t>competition in </a:t>
            </a:r>
            <a:r>
              <a:rPr lang="en-GB" dirty="0" smtClean="0"/>
              <a:t>connections</a:t>
            </a:r>
            <a:endParaRPr lang="en-GB" dirty="0"/>
          </a:p>
          <a:p>
            <a:pPr lvl="1"/>
            <a:r>
              <a:rPr lang="en-GB" dirty="0"/>
              <a:t>Actions to improve </a:t>
            </a:r>
            <a:r>
              <a:rPr lang="en-GB" dirty="0" smtClean="0"/>
              <a:t>the legal </a:t>
            </a:r>
            <a:r>
              <a:rPr lang="en-GB" dirty="0"/>
              <a:t>and </a:t>
            </a:r>
            <a:r>
              <a:rPr lang="en-GB" dirty="0" smtClean="0"/>
              <a:t>consents process</a:t>
            </a:r>
          </a:p>
          <a:p>
            <a:pPr lvl="1"/>
            <a:r>
              <a:rPr lang="en-GB" dirty="0" smtClean="0"/>
              <a:t>Actions to support connection of storage</a:t>
            </a:r>
            <a:endParaRPr lang="en-GB" dirty="0"/>
          </a:p>
          <a:p>
            <a:pPr lvl="1"/>
            <a:r>
              <a:rPr lang="en-GB" dirty="0"/>
              <a:t>Actions to improve queue and capacity </a:t>
            </a:r>
            <a:r>
              <a:rPr lang="en-GB" dirty="0" smtClean="0"/>
              <a:t>management</a:t>
            </a:r>
          </a:p>
          <a:p>
            <a:pPr lvl="1"/>
            <a:r>
              <a:rPr lang="en-GB" dirty="0" smtClean="0"/>
              <a:t>Actions </a:t>
            </a:r>
            <a:r>
              <a:rPr lang="en-GB" dirty="0"/>
              <a:t>to support Community </a:t>
            </a:r>
            <a:r>
              <a:rPr lang="en-GB" dirty="0" smtClean="0"/>
              <a:t>Energy</a:t>
            </a:r>
            <a:endParaRPr lang="en-GB" dirty="0"/>
          </a:p>
          <a:p>
            <a:pPr lvl="1"/>
            <a:r>
              <a:rPr lang="en-GB" dirty="0"/>
              <a:t>Actions to improve forecasting and identify strategic </a:t>
            </a:r>
            <a:r>
              <a:rPr lang="en-GB" dirty="0" smtClean="0"/>
              <a:t>reinforcement</a:t>
            </a:r>
            <a:endParaRPr lang="en-GB" dirty="0"/>
          </a:p>
          <a:p>
            <a:pPr lvl="1"/>
            <a:r>
              <a:rPr lang="en-GB" dirty="0"/>
              <a:t>Actions to support the transition to </a:t>
            </a:r>
            <a:r>
              <a:rPr lang="en-GB" dirty="0" smtClean="0"/>
              <a:t>DSO 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3642" y="1987822"/>
            <a:ext cx="8352926" cy="4116684"/>
            <a:chOff x="1400983" y="2875468"/>
            <a:chExt cx="6933925" cy="2246734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663617" y="3778938"/>
              <a:ext cx="6388278" cy="262506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flipH="1">
              <a:off x="1834438" y="3084939"/>
              <a:ext cx="603312" cy="0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5" name="Straight Connector 54"/>
            <p:cNvCxnSpPr>
              <a:stCxn id="32" idx="2"/>
            </p:cNvCxnSpPr>
            <p:nvPr/>
          </p:nvCxnSpPr>
          <p:spPr bwMode="auto">
            <a:xfrm flipV="1">
              <a:off x="3066349" y="3868064"/>
              <a:ext cx="6521" cy="1200822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>
              <a:off x="3310490" y="4998321"/>
              <a:ext cx="603312" cy="0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4" name="Straight Connector 123"/>
            <p:cNvCxnSpPr/>
            <p:nvPr/>
          </p:nvCxnSpPr>
          <p:spPr bwMode="auto">
            <a:xfrm flipH="1" flipV="1">
              <a:off x="1907704" y="2882567"/>
              <a:ext cx="3974" cy="1025683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flipH="1" flipV="1">
              <a:off x="3612146" y="3023659"/>
              <a:ext cx="23752" cy="965018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7230382" y="3084939"/>
              <a:ext cx="5914" cy="771160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6271223" y="3161191"/>
              <a:ext cx="0" cy="843873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 flipV="1">
              <a:off x="6660232" y="3915482"/>
              <a:ext cx="8971" cy="921267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2339752" y="3988677"/>
              <a:ext cx="1" cy="923148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sp>
          <p:nvSpPr>
            <p:cNvPr id="51" name="Rounded Rectangle 50"/>
            <p:cNvSpPr/>
            <p:nvPr/>
          </p:nvSpPr>
          <p:spPr bwMode="auto">
            <a:xfrm>
              <a:off x="1663617" y="3787756"/>
              <a:ext cx="698850" cy="253529"/>
            </a:xfrm>
            <a:prstGeom prst="round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 ‘17</a:t>
              </a:r>
            </a:p>
          </p:txBody>
        </p:sp>
        <p:cxnSp>
          <p:nvCxnSpPr>
            <p:cNvPr id="6" name="Straight Connector 5"/>
            <p:cNvCxnSpPr>
              <a:stCxn id="19" idx="2"/>
            </p:cNvCxnSpPr>
            <p:nvPr/>
          </p:nvCxnSpPr>
          <p:spPr bwMode="auto">
            <a:xfrm flipH="1" flipV="1">
              <a:off x="4645346" y="3856099"/>
              <a:ext cx="8627" cy="1044242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7810980" y="3988675"/>
              <a:ext cx="0" cy="461574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9" name="Straight Connector 8"/>
            <p:cNvCxnSpPr>
              <a:stCxn id="31" idx="0"/>
            </p:cNvCxnSpPr>
            <p:nvPr/>
          </p:nvCxnSpPr>
          <p:spPr bwMode="auto">
            <a:xfrm flipV="1">
              <a:off x="5585426" y="3861048"/>
              <a:ext cx="1" cy="487370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 flipV="1">
              <a:off x="5140720" y="3023659"/>
              <a:ext cx="7644" cy="945144"/>
            </a:xfrm>
            <a:prstGeom prst="line">
              <a:avLst/>
            </a:prstGeom>
            <a:noFill/>
            <a:ln w="15875" cap="flat" cmpd="sng" algn="ctr">
              <a:solidFill>
                <a:srgbClr val="5F507E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2796940" y="3787756"/>
              <a:ext cx="520594" cy="253531"/>
            </a:xfrm>
            <a:prstGeom prst="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 ‘17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317533" y="3787756"/>
              <a:ext cx="520594" cy="253532"/>
            </a:xfrm>
            <a:prstGeom prst="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 ‘17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839236" y="3787756"/>
              <a:ext cx="520594" cy="253532"/>
            </a:xfrm>
            <a:prstGeom prst="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 ‘17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7353044" y="3787756"/>
              <a:ext cx="698851" cy="253688"/>
            </a:xfrm>
            <a:prstGeom prst="round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 ‘18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359830" y="3787756"/>
              <a:ext cx="520594" cy="253532"/>
            </a:xfrm>
            <a:prstGeom prst="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 ‘17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880423" y="3787756"/>
              <a:ext cx="520594" cy="253532"/>
            </a:xfrm>
            <a:prstGeom prst="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 ‘17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371261" y="3787131"/>
              <a:ext cx="520594" cy="254313"/>
            </a:xfrm>
            <a:prstGeom prst="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 ’17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897285" y="3787130"/>
              <a:ext cx="520594" cy="254314"/>
            </a:xfrm>
            <a:prstGeom prst="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 ‘17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417879" y="3787755"/>
              <a:ext cx="520594" cy="253532"/>
            </a:xfrm>
            <a:prstGeom prst="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 ‘18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938472" y="3787755"/>
              <a:ext cx="520594" cy="253533"/>
            </a:xfrm>
            <a:prstGeom prst="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 ’18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272732" y="4633431"/>
              <a:ext cx="762483" cy="266911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Connection Surgeries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4249519" y="4153933"/>
              <a:ext cx="785696" cy="287909"/>
            </a:xfrm>
            <a:prstGeom prst="roundRect">
              <a:avLst>
                <a:gd name="adj" fmla="val 28621"/>
              </a:avLst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ENA DG Forum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2699792" y="4552995"/>
              <a:ext cx="752889" cy="155405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DG Survey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6189195" y="4107582"/>
              <a:ext cx="1041187" cy="509197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WPD Stakeholder Workshops (6</a:t>
              </a:r>
              <a:r>
                <a:rPr lang="en-GB" sz="1000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488023" y="2875468"/>
              <a:ext cx="692832" cy="378416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Midlands UMS User Group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3491880" y="4855291"/>
              <a:ext cx="729826" cy="266911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CIC Workshop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5825735" y="3157072"/>
              <a:ext cx="884054" cy="266911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Connection Surgeries 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6919616" y="3428465"/>
              <a:ext cx="633362" cy="155405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CCSG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088669" y="4348418"/>
              <a:ext cx="993515" cy="378416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WPD DG Connections Workshop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276346" y="3787756"/>
              <a:ext cx="520594" cy="253531"/>
            </a:xfrm>
            <a:prstGeom prst="rect">
              <a:avLst/>
            </a:prstGeom>
            <a:solidFill>
              <a:srgbClr val="AAE2CA"/>
            </a:solidFill>
            <a:ln w="25400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 ’17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2699792" y="4913481"/>
              <a:ext cx="733115" cy="155405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CCSG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4725427" y="2922107"/>
              <a:ext cx="845874" cy="155405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CCSG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2699792" y="4108678"/>
              <a:ext cx="1047857" cy="378416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Community Energy Workshop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1497802" y="3351396"/>
              <a:ext cx="1106619" cy="378416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Managing European Solar Assets</a:t>
              </a: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6732241" y="2891487"/>
              <a:ext cx="1008112" cy="386904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Community Energy Workshops (2)</a:t>
              </a: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3078857" y="3407150"/>
              <a:ext cx="1224116" cy="266911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Delivering a Smart Energy System</a:t>
              </a: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3120391" y="2895907"/>
              <a:ext cx="1224116" cy="266911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WPD Strategic Network Event</a:t>
              </a: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1471770" y="4216001"/>
              <a:ext cx="1132651" cy="266911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Future Networks </a:t>
              </a:r>
              <a:r>
                <a:rPr lang="en-GB" sz="1200" b="1" kern="1000" dirty="0" smtClea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 </a:t>
              </a: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Balancing Act</a:t>
              </a: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2278683" y="2875469"/>
              <a:ext cx="692832" cy="378416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DG Owner Operator Forum</a:t>
              </a: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1400983" y="4703293"/>
              <a:ext cx="1224116" cy="266911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WPD Strategic Network Event</a:t>
              </a:r>
            </a:p>
          </p:txBody>
        </p:sp>
        <p:sp>
          <p:nvSpPr>
            <p:cNvPr id="116" name="Rounded Rectangle 115"/>
            <p:cNvSpPr/>
            <p:nvPr/>
          </p:nvSpPr>
          <p:spPr bwMode="auto">
            <a:xfrm>
              <a:off x="6208312" y="4743786"/>
              <a:ext cx="1047857" cy="378416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Community Energy Workshop</a:t>
              </a:r>
            </a:p>
          </p:txBody>
        </p:sp>
        <p:sp>
          <p:nvSpPr>
            <p:cNvPr id="117" name="Rounded Rectangle 116"/>
            <p:cNvSpPr/>
            <p:nvPr/>
          </p:nvSpPr>
          <p:spPr bwMode="auto">
            <a:xfrm>
              <a:off x="7287051" y="4210716"/>
              <a:ext cx="1047857" cy="378416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Community Energy Workshop</a:t>
              </a:r>
            </a:p>
          </p:txBody>
        </p:sp>
        <p:sp>
          <p:nvSpPr>
            <p:cNvPr id="118" name="Rounded Rectangle 117"/>
            <p:cNvSpPr/>
            <p:nvPr/>
          </p:nvSpPr>
          <p:spPr bwMode="auto">
            <a:xfrm>
              <a:off x="4631053" y="3217492"/>
              <a:ext cx="1047857" cy="378416"/>
            </a:xfrm>
            <a:prstGeom prst="roundRect">
              <a:avLst/>
            </a:prstGeom>
            <a:solidFill>
              <a:srgbClr val="55917A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kern="100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Community Energy Workshops (3)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69" y="81607"/>
            <a:ext cx="7772400" cy="1143000"/>
          </a:xfrm>
        </p:spPr>
        <p:txBody>
          <a:bodyPr/>
          <a:lstStyle/>
          <a:p>
            <a:r>
              <a:rPr lang="en-GB" dirty="0" smtClean="0"/>
              <a:t>How you can get involved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78365" y="1003656"/>
            <a:ext cx="7681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ICE plan is not set in tablets of stone and will be updated in line with customer </a:t>
            </a:r>
            <a:r>
              <a:rPr lang="en-GB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feedback. There are plenty of opportunities to engage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12" y="6237312"/>
            <a:ext cx="1619596" cy="5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7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DSO </a:t>
            </a:r>
            <a:r>
              <a:rPr lang="en-GB" dirty="0" smtClean="0"/>
              <a:t>strategy </a:t>
            </a:r>
            <a:r>
              <a:rPr lang="en-GB" dirty="0"/>
              <a:t>and </a:t>
            </a:r>
            <a:r>
              <a:rPr lang="en-GB" dirty="0" smtClean="0"/>
              <a:t>transition plan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3815862" cy="4114800"/>
          </a:xfrm>
        </p:spPr>
        <p:txBody>
          <a:bodyPr/>
          <a:lstStyle/>
          <a:p>
            <a:r>
              <a:rPr lang="en-GB" dirty="0" smtClean="0"/>
              <a:t>At the end of June WPD will publish a consultation on our plan for DSO transition</a:t>
            </a:r>
          </a:p>
          <a:p>
            <a:r>
              <a:rPr lang="en-GB" dirty="0" smtClean="0"/>
              <a:t>The consultation will set out</a:t>
            </a:r>
          </a:p>
          <a:p>
            <a:pPr lvl="1"/>
            <a:r>
              <a:rPr lang="en-GB" dirty="0" smtClean="0"/>
              <a:t>Our view </a:t>
            </a:r>
            <a:r>
              <a:rPr lang="en-GB" dirty="0"/>
              <a:t>of what the future energy system will look </a:t>
            </a:r>
            <a:r>
              <a:rPr lang="en-GB" dirty="0" smtClean="0"/>
              <a:t>like</a:t>
            </a:r>
          </a:p>
          <a:p>
            <a:pPr lvl="1"/>
            <a:r>
              <a:rPr lang="en-GB" dirty="0" smtClean="0"/>
              <a:t>Our </a:t>
            </a:r>
            <a:r>
              <a:rPr lang="en-GB" dirty="0"/>
              <a:t>proposed </a:t>
            </a:r>
            <a:r>
              <a:rPr lang="en-GB" dirty="0" smtClean="0"/>
              <a:t>strategy and actions for </a:t>
            </a:r>
            <a:r>
              <a:rPr lang="en-GB" dirty="0"/>
              <a:t>becoming a full DSO </a:t>
            </a:r>
            <a:endParaRPr lang="en-GB" dirty="0" smtClean="0"/>
          </a:p>
          <a:p>
            <a:pPr lvl="1"/>
            <a:r>
              <a:rPr lang="en-GB" dirty="0" smtClean="0"/>
              <a:t>Why we believe DNOs are best placed to transition to regional DSOs</a:t>
            </a:r>
          </a:p>
          <a:p>
            <a:r>
              <a:rPr lang="en-GB" dirty="0" smtClean="0"/>
              <a:t>We will update the plan based on feedback and the BEIS/</a:t>
            </a:r>
            <a:r>
              <a:rPr lang="en-GB" dirty="0" err="1" smtClean="0"/>
              <a:t>Ofgem</a:t>
            </a:r>
            <a:r>
              <a:rPr lang="en-GB" dirty="0" smtClean="0"/>
              <a:t> smart system roadmap when published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595920"/>
            <a:ext cx="3816350" cy="288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GB" dirty="0" smtClean="0"/>
              <a:t>UK General Election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1124744"/>
            <a:ext cx="7772400" cy="41148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Conservative Manifesto promised a more interventionist approach to the energy </a:t>
            </a:r>
            <a:r>
              <a:rPr lang="en-GB" dirty="0" smtClean="0"/>
              <a:t>market with a focus on affordable energy</a:t>
            </a:r>
            <a:endParaRPr lang="en-GB" dirty="0"/>
          </a:p>
          <a:p>
            <a:pPr lvl="1"/>
            <a:r>
              <a:rPr lang="en-GB" dirty="0"/>
              <a:t>Lord Adair Turner is expected to head an independent review into the Cost of </a:t>
            </a:r>
            <a:r>
              <a:rPr lang="en-GB" dirty="0" smtClean="0"/>
              <a:t>Energy</a:t>
            </a:r>
            <a:endParaRPr lang="en-GB" dirty="0"/>
          </a:p>
          <a:p>
            <a:pPr lvl="1"/>
            <a:r>
              <a:rPr lang="en-GB" dirty="0" err="1"/>
              <a:t>Ofgem</a:t>
            </a:r>
            <a:r>
              <a:rPr lang="en-GB" dirty="0"/>
              <a:t> will be instructed to set an absolute tariff </a:t>
            </a:r>
            <a:r>
              <a:rPr lang="en-GB" dirty="0" smtClean="0"/>
              <a:t>cap</a:t>
            </a:r>
          </a:p>
          <a:p>
            <a:pPr lvl="1"/>
            <a:r>
              <a:rPr lang="en-GB" dirty="0" smtClean="0"/>
              <a:t>BEIS </a:t>
            </a:r>
            <a:r>
              <a:rPr lang="en-GB" dirty="0"/>
              <a:t>is likely to continue to develop its industrial strategy </a:t>
            </a:r>
            <a:r>
              <a:rPr lang="en-GB" dirty="0" smtClean="0"/>
              <a:t>including the </a:t>
            </a:r>
            <a:r>
              <a:rPr lang="en-GB" dirty="0"/>
              <a:t>smart meter roll-out by </a:t>
            </a:r>
            <a:r>
              <a:rPr lang="en-GB" dirty="0" smtClean="0"/>
              <a:t>2020</a:t>
            </a:r>
          </a:p>
          <a:p>
            <a:pPr lvl="1"/>
            <a:r>
              <a:rPr lang="en-GB" dirty="0" smtClean="0"/>
              <a:t>BEIS/</a:t>
            </a:r>
            <a:r>
              <a:rPr lang="en-GB" dirty="0" err="1" smtClean="0"/>
              <a:t>Ofgem</a:t>
            </a:r>
            <a:r>
              <a:rPr lang="en-GB" dirty="0" smtClean="0"/>
              <a:t> smart flexible energy response is so-say imminent </a:t>
            </a:r>
            <a:endParaRPr lang="en-GB" dirty="0"/>
          </a:p>
          <a:p>
            <a:r>
              <a:rPr lang="en-GB" dirty="0" smtClean="0"/>
              <a:t>Failure </a:t>
            </a:r>
            <a:r>
              <a:rPr lang="en-GB" dirty="0"/>
              <a:t>to gain a majority, makes Mrs May’s BREXIT negotiations more </a:t>
            </a:r>
            <a:r>
              <a:rPr lang="en-GB" dirty="0" smtClean="0"/>
              <a:t>difficult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position on access to the Single Energy Market is unclear, as the UK is building interconnectors with </a:t>
            </a:r>
            <a:r>
              <a:rPr lang="en-GB" dirty="0" smtClean="0"/>
              <a:t>Europe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85293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  <a:endParaRPr lang="en-GB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79C01-3C1A-426D-B48A-DFC815DDAAE7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6" y="565150"/>
            <a:ext cx="519918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ICE Update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Alison Sleightholm</a:t>
            </a:r>
          </a:p>
          <a:p>
            <a:r>
              <a:rPr lang="en-GB" dirty="0" smtClean="0"/>
              <a:t>Regulatory &amp; Government Affairs Manager</a:t>
            </a:r>
          </a:p>
          <a:p>
            <a:r>
              <a:rPr lang="en-GB" smtClean="0"/>
              <a:t>20</a:t>
            </a:r>
            <a:r>
              <a:rPr lang="en-GB" baseline="30000" smtClean="0"/>
              <a:t>th</a:t>
            </a:r>
            <a:r>
              <a:rPr lang="en-GB" smtClean="0"/>
              <a:t> June </a:t>
            </a:r>
            <a:r>
              <a:rPr lang="en-GB" dirty="0" smtClean="0"/>
              <a:t>2017</a:t>
            </a:r>
            <a:endParaRPr lang="en-GB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16811" y="6237312"/>
            <a:ext cx="19050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8F9916-8C2F-4576-93D2-B64F971D1FD0}" type="slidenum">
              <a:rPr lang="en-GB" altLang="en-US"/>
              <a:pPr/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76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Connection Customer Steering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Welcome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Housekeeping</a:t>
            </a:r>
          </a:p>
          <a:p>
            <a:pPr lvl="1"/>
            <a:r>
              <a:rPr lang="en-GB" dirty="0" smtClean="0"/>
              <a:t>No planned fire alarm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GB" dirty="0" smtClean="0"/>
              <a:t>Ice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28" y="1052736"/>
            <a:ext cx="7098739" cy="5040560"/>
          </a:xfrm>
        </p:spPr>
        <p:txBody>
          <a:bodyPr/>
          <a:lstStyle/>
          <a:p>
            <a:pPr marL="182563" indent="-182563"/>
            <a:r>
              <a:rPr lang="en-GB" altLang="en-US" sz="1600" dirty="0"/>
              <a:t>WPD </a:t>
            </a:r>
            <a:r>
              <a:rPr lang="en-GB" altLang="en-US" sz="1600" dirty="0" smtClean="0"/>
              <a:t>Published our ICE Workplan at the end of April and submitted our ICE </a:t>
            </a:r>
            <a:r>
              <a:rPr lang="en-GB" altLang="en-US" sz="1600" dirty="0"/>
              <a:t>looking forward </a:t>
            </a:r>
            <a:r>
              <a:rPr lang="en-GB" altLang="en-US" sz="1600" dirty="0" smtClean="0"/>
              <a:t>&amp; looking back report </a:t>
            </a:r>
            <a:r>
              <a:rPr lang="en-GB" altLang="en-US" sz="1600" dirty="0"/>
              <a:t>to Ofgem and published on our website at the end of May.</a:t>
            </a:r>
          </a:p>
          <a:p>
            <a:pPr marL="182563" indent="-182563"/>
            <a:r>
              <a:rPr lang="en-GB" altLang="en-US" sz="1600" dirty="0"/>
              <a:t>This submission set out</a:t>
            </a:r>
            <a:r>
              <a:rPr lang="en-GB" altLang="en-US" sz="1600" dirty="0" smtClean="0"/>
              <a:t>:</a:t>
            </a:r>
          </a:p>
          <a:p>
            <a:pPr marL="449263" lvl="1"/>
            <a:r>
              <a:rPr lang="en-GB" altLang="en-US" sz="1600" dirty="0" smtClean="0"/>
              <a:t>Our stakeholder engagement strategy </a:t>
            </a:r>
            <a:r>
              <a:rPr lang="en-GB" altLang="en-US" sz="1600" dirty="0"/>
              <a:t>and approach </a:t>
            </a:r>
            <a:r>
              <a:rPr lang="en-GB" altLang="en-US" sz="1600" dirty="0" smtClean="0"/>
              <a:t>explaining how this underpins the delivery of our connections strategy and development of our ICE </a:t>
            </a:r>
            <a:r>
              <a:rPr lang="en-GB" altLang="en-US" sz="1600" dirty="0" err="1" smtClean="0"/>
              <a:t>workplans</a:t>
            </a:r>
            <a:endParaRPr lang="en-GB" altLang="en-US" sz="1600" dirty="0" smtClean="0"/>
          </a:p>
          <a:p>
            <a:pPr marL="449263" lvl="1">
              <a:buNone/>
            </a:pPr>
            <a:r>
              <a:rPr lang="en-GB" altLang="en-US" sz="1600" dirty="0" smtClean="0">
                <a:solidFill>
                  <a:schemeClr val="accent1">
                    <a:lumMod val="50000"/>
                  </a:schemeClr>
                </a:solidFill>
              </a:rPr>
              <a:t>Looking back report</a:t>
            </a:r>
          </a:p>
          <a:p>
            <a:pPr marL="449263" lvl="1"/>
            <a:r>
              <a:rPr lang="en-GB" altLang="en-US" sz="1600" dirty="0"/>
              <a:t>Detailing the engagement activities we have </a:t>
            </a:r>
            <a:r>
              <a:rPr lang="en-GB" altLang="en-US" sz="1600" dirty="0" smtClean="0"/>
              <a:t>undertaken and how these were used to develop initiatives in the year and those for the coming year</a:t>
            </a:r>
            <a:endParaRPr lang="en-GB" altLang="en-US" sz="1600" dirty="0"/>
          </a:p>
          <a:p>
            <a:pPr marL="449263" lvl="1"/>
            <a:r>
              <a:rPr lang="en-GB" altLang="en-US" sz="1600" dirty="0"/>
              <a:t>Explaining the key initiatives we have delivered and our KPI </a:t>
            </a:r>
            <a:r>
              <a:rPr lang="en-GB" altLang="en-US" sz="1600" dirty="0" smtClean="0"/>
              <a:t>performance</a:t>
            </a:r>
          </a:p>
          <a:p>
            <a:pPr marL="449263" lvl="1">
              <a:buNone/>
            </a:pPr>
            <a:r>
              <a:rPr lang="en-GB" altLang="en-US" sz="1600" dirty="0">
                <a:solidFill>
                  <a:schemeClr val="accent1">
                    <a:lumMod val="50000"/>
                  </a:schemeClr>
                </a:solidFill>
              </a:rPr>
              <a:t>Looking forward report</a:t>
            </a:r>
          </a:p>
          <a:p>
            <a:pPr marL="449263" lvl="1"/>
            <a:r>
              <a:rPr lang="en-GB" altLang="en-US" sz="1600" dirty="0" smtClean="0"/>
              <a:t>The engagement activities we have planned</a:t>
            </a:r>
          </a:p>
          <a:p>
            <a:pPr marL="449263" lvl="1"/>
            <a:r>
              <a:rPr lang="en-GB" altLang="en-US" sz="1600" dirty="0" smtClean="0"/>
              <a:t>Our </a:t>
            </a:r>
            <a:r>
              <a:rPr lang="en-GB" altLang="en-US" sz="1600" dirty="0"/>
              <a:t>improvement workplan plus how we used stakeholder input to develop it</a:t>
            </a:r>
          </a:p>
          <a:p>
            <a:pPr marL="449263" lvl="1"/>
            <a:r>
              <a:rPr lang="en-GB" altLang="en-US" sz="1600" dirty="0"/>
              <a:t>Our outputs and measures including the KPIs we have developed to track our connections performance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259" y="476672"/>
            <a:ext cx="1793741" cy="2539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61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20080"/>
          </a:xfrm>
        </p:spPr>
        <p:txBody>
          <a:bodyPr/>
          <a:lstStyle/>
          <a:p>
            <a:r>
              <a:rPr lang="en-GB" dirty="0"/>
              <a:t>Looking back </a:t>
            </a:r>
            <a:r>
              <a:rPr lang="en-GB" dirty="0" smtClean="0"/>
              <a:t>2016/17- How </a:t>
            </a:r>
            <a:r>
              <a:rPr lang="en-GB" dirty="0"/>
              <a:t>did we do?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2088232"/>
          </a:xfrm>
        </p:spPr>
        <p:txBody>
          <a:bodyPr/>
          <a:lstStyle/>
          <a:p>
            <a:pPr marL="176213" indent="-176213">
              <a:buNone/>
            </a:pPr>
            <a:r>
              <a:rPr lang="en-GB" sz="1600" b="1" dirty="0" smtClean="0">
                <a:solidFill>
                  <a:schemeClr val="accent6"/>
                </a:solidFill>
              </a:rPr>
              <a:t>Workplan</a:t>
            </a:r>
          </a:p>
          <a:p>
            <a:pPr marL="176213" indent="-176213"/>
            <a:r>
              <a:rPr lang="en-GB" sz="1500" dirty="0" smtClean="0"/>
              <a:t>In initial workplan started with 58 actions across 26 initiatives. This expanded throughout the year to </a:t>
            </a:r>
            <a:r>
              <a:rPr lang="en-GB" sz="1500" dirty="0" smtClean="0">
                <a:solidFill>
                  <a:schemeClr val="accent1"/>
                </a:solidFill>
              </a:rPr>
              <a:t>76</a:t>
            </a:r>
            <a:r>
              <a:rPr lang="en-GB" sz="1500" dirty="0" smtClean="0"/>
              <a:t> actions across </a:t>
            </a:r>
            <a:r>
              <a:rPr lang="en-GB" sz="1500" dirty="0" smtClean="0">
                <a:solidFill>
                  <a:schemeClr val="accent1"/>
                </a:solidFill>
              </a:rPr>
              <a:t>29</a:t>
            </a:r>
            <a:r>
              <a:rPr lang="en-GB" sz="1500" dirty="0" smtClean="0"/>
              <a:t> initiatives as new priorities emerged: e.g. the HV jointing ‘option 4’ trial.</a:t>
            </a:r>
          </a:p>
          <a:p>
            <a:pPr marL="176213" indent="-176213"/>
            <a:r>
              <a:rPr lang="en-GB" sz="1500" dirty="0" smtClean="0"/>
              <a:t>We completed </a:t>
            </a:r>
            <a:r>
              <a:rPr lang="en-GB" sz="1500" dirty="0" smtClean="0">
                <a:solidFill>
                  <a:schemeClr val="accent1"/>
                </a:solidFill>
              </a:rPr>
              <a:t>72</a:t>
            </a:r>
            <a:r>
              <a:rPr lang="en-GB" sz="1500" dirty="0" smtClean="0"/>
              <a:t> actions (</a:t>
            </a:r>
            <a:r>
              <a:rPr lang="en-GB" sz="1500" dirty="0" smtClean="0">
                <a:solidFill>
                  <a:schemeClr val="accent1"/>
                </a:solidFill>
              </a:rPr>
              <a:t>95%</a:t>
            </a:r>
            <a:r>
              <a:rPr lang="en-GB" sz="1500" dirty="0" smtClean="0"/>
              <a:t>) with others due to be delivered or carried forward to 2017/18.</a:t>
            </a:r>
          </a:p>
          <a:p>
            <a:pPr marL="176213" indent="-176213"/>
            <a:r>
              <a:rPr lang="en-GB" sz="1500" dirty="0" smtClean="0"/>
              <a:t>Actions carried forward include; QMEC £200/kW trial, outcomes of NGET SoW working group, expanding the issuing connection agreements earlier in the process and the full rollout of the HV self-connection ‘option 4’.</a:t>
            </a:r>
          </a:p>
          <a:p>
            <a:pPr marL="176213" indent="-176213"/>
            <a:endParaRPr lang="en-GB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2708502"/>
            <a:ext cx="77724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600" b="1" kern="0" dirty="0" smtClean="0">
                <a:solidFill>
                  <a:schemeClr val="accent6"/>
                </a:solidFill>
              </a:rPr>
              <a:t>Key actions delivered against 2016/17 priorities identified</a:t>
            </a:r>
            <a:r>
              <a:rPr lang="en-GB" sz="1600" kern="0" dirty="0" smtClean="0">
                <a:solidFill>
                  <a:schemeClr val="accent6"/>
                </a:solidFill>
              </a:rPr>
              <a:t> 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400" b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57188" indent="0">
              <a:buFont typeface="Wingdings" panose="05000000000000000000" pitchFamily="2" charset="2"/>
              <a:buNone/>
            </a:pPr>
            <a:r>
              <a:rPr lang="en-GB" sz="1600" kern="0" dirty="0" smtClean="0"/>
              <a:t> </a:t>
            </a:r>
            <a:endParaRPr lang="en-GB" sz="1600" kern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20256"/>
            <a:ext cx="7741265" cy="316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6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64704"/>
          </a:xfrm>
        </p:spPr>
        <p:txBody>
          <a:bodyPr/>
          <a:lstStyle/>
          <a:p>
            <a:r>
              <a:rPr lang="en-GB" dirty="0" smtClean="0"/>
              <a:t>Looking back 2016/17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4" y="692696"/>
            <a:ext cx="3852852" cy="2808312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How did we do?</a:t>
            </a:r>
          </a:p>
          <a:p>
            <a:pPr marL="0" indent="0">
              <a:buNone/>
            </a:pPr>
            <a:endParaRPr lang="en-GB" sz="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6213" indent="-176213">
              <a:buNone/>
            </a:pPr>
            <a:r>
              <a:rPr lang="en-GB" sz="1600" b="1" dirty="0" smtClean="0">
                <a:solidFill>
                  <a:schemeClr val="accent6"/>
                </a:solidFill>
              </a:rPr>
              <a:t>Engagement</a:t>
            </a:r>
            <a:r>
              <a:rPr lang="en-GB" sz="1600" dirty="0" smtClean="0"/>
              <a:t> </a:t>
            </a:r>
          </a:p>
          <a:p>
            <a:pPr marL="176213" indent="-176213"/>
            <a:r>
              <a:rPr lang="en-GB" sz="1500" dirty="0" smtClean="0"/>
              <a:t>We engaged over </a:t>
            </a:r>
            <a:r>
              <a:rPr lang="en-GB" sz="1500" dirty="0" smtClean="0">
                <a:solidFill>
                  <a:schemeClr val="accent1"/>
                </a:solidFill>
              </a:rPr>
              <a:t>7000</a:t>
            </a:r>
            <a:r>
              <a:rPr lang="en-GB" sz="1500" dirty="0" smtClean="0"/>
              <a:t> stakeholders via surveys (over 2400) and events (over 4700) </a:t>
            </a:r>
          </a:p>
          <a:p>
            <a:pPr marL="176213" indent="-176213"/>
            <a:r>
              <a:rPr lang="en-GB" sz="1500" dirty="0" smtClean="0"/>
              <a:t>We expanded our use of online engagement through social media and the use of webinars and videos; e.g. our video guides on innovative connection </a:t>
            </a:r>
            <a:r>
              <a:rPr lang="en-GB" sz="1500" dirty="0" smtClean="0"/>
              <a:t>arrangements </a:t>
            </a:r>
            <a:r>
              <a:rPr lang="en-GB" sz="1500" dirty="0" smtClean="0"/>
              <a:t>had over 10,000 views in the first month online.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53" y="803923"/>
            <a:ext cx="5249947" cy="273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9512" y="3501008"/>
            <a:ext cx="87129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76213"/>
            <a:r>
              <a:rPr lang="en-GB" sz="1500" kern="0" dirty="0" smtClean="0"/>
              <a:t>We created new engagement relationships through the implementation of the DG owner operator group and the senior manager contact for major customers.</a:t>
            </a:r>
          </a:p>
          <a:p>
            <a:pPr marL="176213" indent="-176213"/>
            <a:endParaRPr lang="en-GB" sz="600" kern="0" dirty="0" smtClean="0"/>
          </a:p>
          <a:p>
            <a:pPr marL="176213" lvl="0" indent="-176213">
              <a:buNone/>
            </a:pPr>
            <a:r>
              <a:rPr lang="en-GB" sz="1600" b="1" kern="0" dirty="0" smtClean="0">
                <a:solidFill>
                  <a:srgbClr val="5F507E"/>
                </a:solidFill>
              </a:rPr>
              <a:t>Outputs &amp; measures</a:t>
            </a:r>
            <a:endParaRPr lang="en-GB" sz="1600" kern="0" dirty="0">
              <a:solidFill>
                <a:srgbClr val="000000"/>
              </a:solidFill>
            </a:endParaRPr>
          </a:p>
          <a:p>
            <a:pPr marL="176213" lvl="0" indent="-176213"/>
            <a:r>
              <a:rPr lang="en-GB" sz="1500" kern="0" dirty="0" smtClean="0">
                <a:solidFill>
                  <a:srgbClr val="000000"/>
                </a:solidFill>
              </a:rPr>
              <a:t>We committed to 32 KPIs across 6 key areas, with 18 KPIs having improvement targets.</a:t>
            </a:r>
          </a:p>
          <a:p>
            <a:pPr marL="176213" lvl="0" indent="-176213"/>
            <a:r>
              <a:rPr lang="en-GB" sz="1500" kern="0" dirty="0" smtClean="0">
                <a:solidFill>
                  <a:srgbClr val="000000"/>
                </a:solidFill>
              </a:rPr>
              <a:t>We achieved or exceeded 15 of the 18 targets</a:t>
            </a:r>
            <a:endParaRPr lang="en-GB" sz="1500" kern="0" dirty="0">
              <a:solidFill>
                <a:srgbClr val="000000"/>
              </a:solidFill>
            </a:endParaRPr>
          </a:p>
          <a:p>
            <a:pPr marL="176213" indent="-176213"/>
            <a:r>
              <a:rPr lang="en-GB" sz="1500" kern="0" dirty="0" smtClean="0"/>
              <a:t>Of the 3 which fell short; of DG survey score was 8.74 vs. target </a:t>
            </a:r>
            <a:r>
              <a:rPr lang="en-GB" sz="1500" kern="0" dirty="0" smtClean="0">
                <a:latin typeface="Arial"/>
                <a:cs typeface="Arial"/>
              </a:rPr>
              <a:t>≥</a:t>
            </a:r>
            <a:r>
              <a:rPr lang="en-GB" sz="1500" kern="0" dirty="0" smtClean="0"/>
              <a:t>8.8 (still improving on last </a:t>
            </a:r>
            <a:r>
              <a:rPr lang="en-GB" sz="1500" kern="0" dirty="0" err="1" smtClean="0"/>
              <a:t>yr’s</a:t>
            </a:r>
            <a:r>
              <a:rPr lang="en-GB" sz="1500" kern="0" dirty="0" smtClean="0"/>
              <a:t> 8.52); </a:t>
            </a:r>
            <a:r>
              <a:rPr lang="en-GB" sz="1500" kern="0" dirty="0" smtClean="0"/>
              <a:t>our </a:t>
            </a:r>
            <a:r>
              <a:rPr lang="en-GB" sz="1500" kern="0" dirty="0" smtClean="0"/>
              <a:t>major customer survey score was 8.51 vs target &gt;8.62; and 91% </a:t>
            </a:r>
            <a:r>
              <a:rPr lang="en-GB" sz="1500" kern="0" dirty="0" smtClean="0"/>
              <a:t>actions </a:t>
            </a:r>
            <a:r>
              <a:rPr lang="en-GB" sz="1500" kern="0" dirty="0" smtClean="0"/>
              <a:t>completed by </a:t>
            </a:r>
            <a:r>
              <a:rPr lang="en-GB" sz="1500" kern="0" dirty="0" smtClean="0"/>
              <a:t>their target </a:t>
            </a:r>
            <a:r>
              <a:rPr lang="en-GB" sz="1500" kern="0" dirty="0" smtClean="0"/>
              <a:t>date vs target 100% (95% </a:t>
            </a:r>
            <a:r>
              <a:rPr lang="en-GB" sz="1500" kern="0" dirty="0" smtClean="0"/>
              <a:t>of all actions were completed by year end).</a:t>
            </a:r>
            <a:endParaRPr lang="en-GB" sz="1500" kern="0" dirty="0"/>
          </a:p>
        </p:txBody>
      </p:sp>
    </p:spTree>
    <p:extLst>
      <p:ext uri="{BB962C8B-B14F-4D97-AF65-F5344CB8AC3E}">
        <p14:creationId xmlns:p14="http://schemas.microsoft.com/office/powerpoint/2010/main" val="6013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GB" dirty="0" smtClean="0"/>
              <a:t>ICE looking forward 2017/18 – updates to our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690864"/>
          </a:xfrm>
        </p:spPr>
        <p:txBody>
          <a:bodyPr/>
          <a:lstStyle/>
          <a:p>
            <a:pPr marL="241300" lvl="1" indent="0">
              <a:spcBef>
                <a:spcPts val="0"/>
              </a:spcBef>
              <a:buNone/>
            </a:pPr>
            <a:r>
              <a:rPr lang="en-GB" sz="1600" kern="12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Expanding engagement activities: </a:t>
            </a:r>
          </a:p>
          <a:p>
            <a:pPr marL="71755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>
                <a:solidFill>
                  <a:srgbClr val="000000"/>
                </a:solidFill>
                <a:ea typeface="+mn-ea"/>
              </a:rPr>
              <a:t>Increasing engagement on the outcomes of actions – measuring the impact with stakeholders and identifying further improvements.</a:t>
            </a:r>
          </a:p>
          <a:p>
            <a:pPr marL="71755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>
                <a:solidFill>
                  <a:srgbClr val="000000"/>
                </a:solidFill>
                <a:ea typeface="+mn-ea"/>
              </a:rPr>
              <a:t>Using topic-specific stakeholder forums / workshops improving focus of engagement, ensuring outputs deliver stakeholders’ requirements.</a:t>
            </a:r>
          </a:p>
          <a:p>
            <a:pPr marL="71755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>
                <a:solidFill>
                  <a:srgbClr val="000000"/>
                </a:solidFill>
                <a:ea typeface="+mn-ea"/>
              </a:rPr>
              <a:t>Increasing use of online and social media – webinars, videos, live tweeting</a:t>
            </a:r>
          </a:p>
          <a:p>
            <a:pPr marL="241300" lvl="1" indent="0">
              <a:spcBef>
                <a:spcPts val="0"/>
              </a:spcBef>
              <a:buNone/>
            </a:pPr>
            <a:r>
              <a:rPr lang="en-GB" sz="1600" kern="12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Initiatives and actions:</a:t>
            </a:r>
          </a:p>
          <a:p>
            <a:pPr marL="71755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>
                <a:solidFill>
                  <a:srgbClr val="000000"/>
                </a:solidFill>
                <a:ea typeface="+mn-ea"/>
              </a:rPr>
              <a:t>Initiatives designed to address stakeholder feedback are supported by increased number of detailed specific actions</a:t>
            </a:r>
          </a:p>
          <a:p>
            <a:pPr marL="241300" lvl="2" indent="0">
              <a:spcBef>
                <a:spcPts val="0"/>
              </a:spcBef>
              <a:buNone/>
            </a:pPr>
            <a:r>
              <a:rPr lang="en-GB" sz="1600" kern="12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Outputs and measures:</a:t>
            </a:r>
          </a:p>
          <a:p>
            <a:pPr marL="71755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>
                <a:solidFill>
                  <a:srgbClr val="000000"/>
                </a:solidFill>
                <a:ea typeface="+mn-ea"/>
              </a:rPr>
              <a:t>Increased focus on </a:t>
            </a:r>
            <a:r>
              <a:rPr lang="en-GB" sz="1600" kern="1200" dirty="0" smtClean="0">
                <a:solidFill>
                  <a:srgbClr val="000000"/>
                </a:solidFill>
                <a:ea typeface="+mn-ea"/>
              </a:rPr>
              <a:t>the impact </a:t>
            </a:r>
            <a:r>
              <a:rPr lang="en-GB" sz="1600" kern="1200" dirty="0">
                <a:solidFill>
                  <a:srgbClr val="000000"/>
                </a:solidFill>
                <a:ea typeface="+mn-ea"/>
              </a:rPr>
              <a:t>of </a:t>
            </a:r>
            <a:r>
              <a:rPr lang="en-GB" sz="1600" kern="1200" dirty="0" smtClean="0">
                <a:solidFill>
                  <a:srgbClr val="000000"/>
                </a:solidFill>
                <a:ea typeface="+mn-ea"/>
              </a:rPr>
              <a:t>an initiative </a:t>
            </a:r>
            <a:r>
              <a:rPr lang="en-GB" sz="1600" kern="1200" dirty="0">
                <a:solidFill>
                  <a:srgbClr val="000000"/>
                </a:solidFill>
                <a:ea typeface="+mn-ea"/>
              </a:rPr>
              <a:t>on </a:t>
            </a:r>
            <a:r>
              <a:rPr lang="en-GB" sz="1600" kern="1200" dirty="0" smtClean="0">
                <a:solidFill>
                  <a:srgbClr val="000000"/>
                </a:solidFill>
                <a:ea typeface="+mn-ea"/>
              </a:rPr>
              <a:t>stakeholders, using </a:t>
            </a:r>
            <a:r>
              <a:rPr lang="en-GB" sz="1600" kern="1200" dirty="0">
                <a:solidFill>
                  <a:srgbClr val="000000"/>
                </a:solidFill>
                <a:ea typeface="+mn-ea"/>
              </a:rPr>
              <a:t>their feedback to gauge success.</a:t>
            </a:r>
          </a:p>
          <a:p>
            <a:pPr marL="71755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>
                <a:solidFill>
                  <a:srgbClr val="000000"/>
                </a:solidFill>
                <a:ea typeface="+mn-ea"/>
              </a:rPr>
              <a:t>Measures grouped to determine outcome of initiative rather than each detailed action, facilitating clearer view of success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GB" dirty="0" smtClean="0"/>
              <a:t>ICE looking forward 2017/18 – workplan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5256584" cy="4978896"/>
          </a:xfrm>
        </p:spPr>
        <p:txBody>
          <a:bodyPr/>
          <a:lstStyle/>
          <a:p>
            <a:pPr marL="241300" lvl="1" indent="0">
              <a:spcBef>
                <a:spcPts val="0"/>
              </a:spcBef>
              <a:buNone/>
            </a:pPr>
            <a:r>
              <a:rPr lang="en-GB" sz="1600" kern="1200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Workplan initiatives</a:t>
            </a:r>
          </a:p>
          <a:p>
            <a:pPr marL="527050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 smtClean="0">
                <a:ea typeface="+mn-ea"/>
              </a:rPr>
              <a:t>Improvement initiatives grouped into </a:t>
            </a:r>
            <a:r>
              <a:rPr lang="en-GB" sz="1600" kern="1200" dirty="0" smtClean="0">
                <a:solidFill>
                  <a:schemeClr val="accent1"/>
                </a:solidFill>
                <a:ea typeface="+mn-ea"/>
              </a:rPr>
              <a:t>10</a:t>
            </a:r>
            <a:r>
              <a:rPr lang="en-GB" sz="1600" kern="1200" dirty="0" smtClean="0">
                <a:ea typeface="+mn-ea"/>
              </a:rPr>
              <a:t> focus areas and linked to the feedback driving them.</a:t>
            </a:r>
          </a:p>
          <a:p>
            <a:pPr marL="527050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>
                <a:ea typeface="+mn-ea"/>
              </a:rPr>
              <a:t>Total of </a:t>
            </a:r>
            <a:r>
              <a:rPr lang="en-GB" sz="1600" kern="1200" dirty="0">
                <a:solidFill>
                  <a:schemeClr val="accent1"/>
                </a:solidFill>
                <a:ea typeface="+mn-ea"/>
              </a:rPr>
              <a:t>44</a:t>
            </a:r>
            <a:r>
              <a:rPr lang="en-GB" sz="1600" kern="1200" dirty="0">
                <a:ea typeface="+mn-ea"/>
              </a:rPr>
              <a:t> improvement </a:t>
            </a:r>
            <a:r>
              <a:rPr lang="en-GB" sz="1600" kern="1200" dirty="0" smtClean="0">
                <a:ea typeface="+mn-ea"/>
              </a:rPr>
              <a:t>initiatives delivered by </a:t>
            </a:r>
            <a:r>
              <a:rPr lang="en-GB" sz="1600" kern="1200" dirty="0" smtClean="0">
                <a:solidFill>
                  <a:schemeClr val="accent1"/>
                </a:solidFill>
                <a:ea typeface="+mn-ea"/>
              </a:rPr>
              <a:t>147</a:t>
            </a:r>
            <a:r>
              <a:rPr lang="en-GB" sz="1600" kern="1200" dirty="0" smtClean="0">
                <a:ea typeface="+mn-ea"/>
              </a:rPr>
              <a:t> </a:t>
            </a:r>
            <a:r>
              <a:rPr lang="en-GB" sz="1600" kern="1200" dirty="0">
                <a:ea typeface="+mn-ea"/>
              </a:rPr>
              <a:t>specific actions</a:t>
            </a:r>
            <a:r>
              <a:rPr lang="en-GB" sz="1600" kern="1200" dirty="0" smtClean="0">
                <a:ea typeface="+mn-ea"/>
              </a:rPr>
              <a:t>.</a:t>
            </a:r>
          </a:p>
          <a:p>
            <a:pPr marL="527050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 smtClean="0">
                <a:ea typeface="+mn-ea"/>
              </a:rPr>
              <a:t>Increase in number of actions which are designed to collaborate, check back  and assess the impact with stakeholders. E.g. development of customer forum for information provision</a:t>
            </a:r>
          </a:p>
          <a:p>
            <a:pPr marL="52705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kern="1200" dirty="0">
              <a:ea typeface="+mn-ea"/>
            </a:endParaRPr>
          </a:p>
          <a:p>
            <a:pPr marL="241300" lvl="1" indent="0">
              <a:spcBef>
                <a:spcPts val="0"/>
              </a:spcBef>
              <a:buNone/>
            </a:pPr>
            <a:r>
              <a:rPr lang="en-GB" sz="1600" kern="12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Outputs </a:t>
            </a:r>
            <a:r>
              <a:rPr lang="en-GB" sz="1600" kern="1200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&amp; </a:t>
            </a:r>
            <a:r>
              <a:rPr lang="en-GB" sz="1600" kern="12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measures</a:t>
            </a:r>
          </a:p>
          <a:p>
            <a:pPr marL="527050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>
                <a:ea typeface="+mn-ea"/>
              </a:rPr>
              <a:t>grouped by </a:t>
            </a:r>
            <a:r>
              <a:rPr lang="en-GB" sz="1600" kern="1200" dirty="0" smtClean="0">
                <a:ea typeface="+mn-ea"/>
              </a:rPr>
              <a:t>initiative and focused on the impact of the initiative on stakeholders to better measure success</a:t>
            </a:r>
          </a:p>
          <a:p>
            <a:pPr marL="98425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 smtClean="0">
                <a:ea typeface="+mn-ea"/>
              </a:rPr>
              <a:t>E.g. instead of measuring just the attendance at our DG forum we are measuring satisfaction.</a:t>
            </a:r>
          </a:p>
          <a:p>
            <a:pPr marL="527050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kern="1200" dirty="0" smtClean="0">
                <a:ea typeface="+mn-ea"/>
              </a:rPr>
              <a:t>Increase from 32 to </a:t>
            </a:r>
            <a:r>
              <a:rPr lang="en-GB" sz="1600" kern="1200" dirty="0" smtClean="0">
                <a:solidFill>
                  <a:schemeClr val="accent1"/>
                </a:solidFill>
                <a:ea typeface="+mn-ea"/>
              </a:rPr>
              <a:t>60</a:t>
            </a:r>
            <a:r>
              <a:rPr lang="en-GB" sz="1600" kern="1200" dirty="0" smtClean="0">
                <a:ea typeface="+mn-ea"/>
              </a:rPr>
              <a:t> KPIs this year with and increase from 18 to </a:t>
            </a:r>
            <a:r>
              <a:rPr lang="en-GB" sz="1600" kern="1200" dirty="0" smtClean="0">
                <a:solidFill>
                  <a:schemeClr val="accent1"/>
                </a:solidFill>
                <a:ea typeface="+mn-ea"/>
              </a:rPr>
              <a:t>36</a:t>
            </a:r>
            <a:r>
              <a:rPr lang="en-GB" sz="1600" kern="1200" dirty="0" smtClean="0">
                <a:ea typeface="+mn-ea"/>
              </a:rPr>
              <a:t> improvement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70632" y="1412776"/>
            <a:ext cx="3176736" cy="4176464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3663" lvl="1" indent="0">
              <a:spcBef>
                <a:spcPts val="400"/>
              </a:spcBef>
              <a:buFontTx/>
              <a:buNone/>
            </a:pPr>
            <a:r>
              <a:rPr lang="en-GB" sz="1600" b="1" kern="1200" dirty="0" smtClean="0">
                <a:solidFill>
                  <a:srgbClr val="5F507E"/>
                </a:solidFill>
                <a:ea typeface="+mn-ea"/>
              </a:rPr>
              <a:t>Focus areas</a:t>
            </a:r>
          </a:p>
          <a:p>
            <a:pPr marL="447675" lvl="1" indent="-354013">
              <a:spcBef>
                <a:spcPts val="400"/>
              </a:spcBef>
              <a:buFontTx/>
              <a:buAutoNum type="arabicPeriod"/>
            </a:pPr>
            <a:r>
              <a:rPr lang="en-GB" sz="1600" kern="0" dirty="0" smtClean="0"/>
              <a:t>Availability </a:t>
            </a:r>
            <a:r>
              <a:rPr lang="en-GB" sz="1600" kern="0" dirty="0"/>
              <a:t>of </a:t>
            </a:r>
            <a:r>
              <a:rPr lang="en-GB" sz="1600" kern="0" dirty="0" smtClean="0"/>
              <a:t>information</a:t>
            </a:r>
          </a:p>
          <a:p>
            <a:pPr marL="447675" lvl="1" indent="-354013">
              <a:spcBef>
                <a:spcPts val="400"/>
              </a:spcBef>
              <a:buFontTx/>
              <a:buAutoNum type="arabicPeriod"/>
            </a:pPr>
            <a:r>
              <a:rPr lang="en-GB" sz="1600" kern="0" dirty="0" smtClean="0"/>
              <a:t>Customer service</a:t>
            </a:r>
          </a:p>
          <a:p>
            <a:pPr marL="447675" lvl="1" indent="-354013">
              <a:spcBef>
                <a:spcPts val="400"/>
              </a:spcBef>
              <a:buFontTx/>
              <a:buAutoNum type="arabicPeriod"/>
            </a:pPr>
            <a:r>
              <a:rPr lang="en-GB" sz="1600" kern="0" dirty="0" smtClean="0"/>
              <a:t>Connection offers &amp; agreements</a:t>
            </a:r>
          </a:p>
          <a:p>
            <a:pPr marL="447675" lvl="1" indent="-354013">
              <a:spcBef>
                <a:spcPts val="400"/>
              </a:spcBef>
              <a:buFontTx/>
              <a:buAutoNum type="arabicPeriod"/>
            </a:pPr>
            <a:r>
              <a:rPr lang="en-GB" sz="1600" kern="0" dirty="0" smtClean="0"/>
              <a:t>Competition in connections</a:t>
            </a:r>
          </a:p>
          <a:p>
            <a:pPr marL="447675" lvl="1" indent="-354013">
              <a:spcBef>
                <a:spcPts val="400"/>
              </a:spcBef>
              <a:buFontTx/>
              <a:buAutoNum type="arabicPeriod"/>
            </a:pPr>
            <a:r>
              <a:rPr lang="en-GB" sz="1600" kern="0" dirty="0" err="1" smtClean="0"/>
              <a:t>Legals</a:t>
            </a:r>
            <a:r>
              <a:rPr lang="en-GB" sz="1600" kern="0" dirty="0" smtClean="0"/>
              <a:t> &amp; consents</a:t>
            </a:r>
          </a:p>
          <a:p>
            <a:pPr marL="447675" lvl="1" indent="-354013">
              <a:spcBef>
                <a:spcPts val="400"/>
              </a:spcBef>
              <a:buFontTx/>
              <a:buAutoNum type="arabicPeriod"/>
            </a:pPr>
            <a:r>
              <a:rPr lang="en-GB" sz="1600" kern="0" dirty="0" smtClean="0"/>
              <a:t>Storage</a:t>
            </a:r>
          </a:p>
          <a:p>
            <a:pPr marL="447675" lvl="1" indent="-354013">
              <a:spcBef>
                <a:spcPts val="400"/>
              </a:spcBef>
              <a:buFontTx/>
              <a:buAutoNum type="arabicPeriod"/>
            </a:pPr>
            <a:r>
              <a:rPr lang="en-GB" sz="1600" kern="0" dirty="0" smtClean="0"/>
              <a:t>Queues &amp; capacity management</a:t>
            </a:r>
          </a:p>
          <a:p>
            <a:pPr marL="447675" lvl="1" indent="-354013">
              <a:spcBef>
                <a:spcPts val="400"/>
              </a:spcBef>
              <a:buFontTx/>
              <a:buAutoNum type="arabicPeriod"/>
            </a:pPr>
            <a:r>
              <a:rPr lang="en-GB" sz="1600" kern="0" dirty="0" smtClean="0"/>
              <a:t>Community energy</a:t>
            </a:r>
          </a:p>
          <a:p>
            <a:pPr marL="447675" lvl="1" indent="-354013">
              <a:spcBef>
                <a:spcPts val="400"/>
              </a:spcBef>
              <a:buFontTx/>
              <a:buAutoNum type="arabicPeriod"/>
            </a:pPr>
            <a:r>
              <a:rPr lang="en-GB" sz="1600" kern="0" dirty="0" smtClean="0"/>
              <a:t>Strategic reinforcement &amp; forecasting</a:t>
            </a:r>
          </a:p>
          <a:p>
            <a:pPr marL="447675" lvl="1" indent="-354013">
              <a:spcBef>
                <a:spcPts val="400"/>
              </a:spcBef>
              <a:buFontTx/>
              <a:buAutoNum type="arabicPeriod"/>
            </a:pPr>
            <a:r>
              <a:rPr lang="en-GB" sz="1600" kern="0" dirty="0" smtClean="0"/>
              <a:t>Distribution system operator</a:t>
            </a: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36747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GB" dirty="0"/>
              <a:t>ICE Incentive Update: </a:t>
            </a:r>
            <a:br>
              <a:rPr lang="en-GB" dirty="0"/>
            </a:br>
            <a:r>
              <a:rPr lang="en-GB" dirty="0"/>
              <a:t>comparison with other </a:t>
            </a:r>
            <a:r>
              <a:rPr lang="en-GB" dirty="0" smtClean="0"/>
              <a:t>DNOs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916832"/>
            <a:ext cx="8352928" cy="4114800"/>
          </a:xfrm>
        </p:spPr>
        <p:txBody>
          <a:bodyPr/>
          <a:lstStyle/>
          <a:p>
            <a:pPr marL="0" lvl="1" indent="0">
              <a:buNone/>
            </a:pP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Overview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sz="1800" dirty="0" smtClean="0"/>
              <a:t>ICE </a:t>
            </a:r>
            <a:r>
              <a:rPr lang="en-GB" sz="1800" dirty="0" err="1" smtClean="0"/>
              <a:t>workplans</a:t>
            </a:r>
            <a:r>
              <a:rPr lang="en-GB" sz="1800" dirty="0" smtClean="0"/>
              <a:t> all have broadly similarly themed initiatives.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sz="1800" dirty="0" smtClean="0"/>
              <a:t>Main differences is in the size and level of detailed actions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GB" sz="1800" dirty="0" smtClean="0"/>
              <a:t>SPEN and SSEN, have relatively small plans with high level initiatives 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GB" sz="1800" dirty="0" smtClean="0"/>
              <a:t>WPD, UKPN and NPG have more detailed specific actions</a:t>
            </a:r>
            <a:endParaRPr lang="en-GB" sz="1800" dirty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GB" sz="1800" dirty="0" smtClean="0"/>
              <a:t>ENW have 3 separate work plans for </a:t>
            </a:r>
            <a:r>
              <a:rPr lang="en-GB" sz="1800" dirty="0" err="1" smtClean="0"/>
              <a:t>CiC</a:t>
            </a:r>
            <a:r>
              <a:rPr lang="en-GB" sz="1800" dirty="0" smtClean="0"/>
              <a:t>, DG and UM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endParaRPr lang="en-GB" sz="1800" dirty="0"/>
          </a:p>
          <a:p>
            <a:pPr marL="400050" lvl="2" indent="0">
              <a:buNone/>
            </a:pPr>
            <a:r>
              <a:rPr lang="en-GB" sz="1800" dirty="0" smtClean="0">
                <a:solidFill>
                  <a:schemeClr val="accent6"/>
                </a:solidFill>
              </a:rPr>
              <a:t>Our stakeholders </a:t>
            </a:r>
            <a:r>
              <a:rPr lang="en-GB" sz="1800" dirty="0">
                <a:solidFill>
                  <a:schemeClr val="accent6"/>
                </a:solidFill>
              </a:rPr>
              <a:t>have </a:t>
            </a:r>
            <a:r>
              <a:rPr lang="en-GB" sz="1800" dirty="0" smtClean="0">
                <a:solidFill>
                  <a:schemeClr val="accent6"/>
                </a:solidFill>
              </a:rPr>
              <a:t>previously informed </a:t>
            </a:r>
            <a:r>
              <a:rPr lang="en-GB" sz="1800" dirty="0">
                <a:solidFill>
                  <a:schemeClr val="accent6"/>
                </a:solidFill>
              </a:rPr>
              <a:t>us they like the granularity of our workplan actions as they give a clear line of sight from their feedback to the output and make it easy to hold us to account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28" y="4221088"/>
            <a:ext cx="9144000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1359243"/>
            <a:ext cx="9144000" cy="172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GB" dirty="0"/>
              <a:t>ICE Incentive Update: </a:t>
            </a:r>
            <a:br>
              <a:rPr lang="en-GB" dirty="0"/>
            </a:br>
            <a:r>
              <a:rPr lang="en-GB" dirty="0"/>
              <a:t>comparison with other </a:t>
            </a:r>
            <a:r>
              <a:rPr lang="en-GB" dirty="0" smtClean="0"/>
              <a:t>DNOs </a:t>
            </a:r>
            <a:r>
              <a:rPr lang="en-GB" sz="1800" b="0" dirty="0">
                <a:solidFill>
                  <a:srgbClr val="000000"/>
                </a:solidFill>
              </a:rPr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978896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Key initiatives not identified and included in WPD’s workplan or already implemented:</a:t>
            </a:r>
          </a:p>
          <a:p>
            <a:pPr marL="0" indent="0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ENW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Trial ‘Training </a:t>
            </a:r>
            <a:r>
              <a:rPr lang="en-GB" sz="1600" dirty="0"/>
              <a:t>N</a:t>
            </a:r>
            <a:r>
              <a:rPr lang="en-GB" sz="1600" dirty="0" smtClean="0"/>
              <a:t>eeds Analysis’: to improve training services and planning with a view to quicker access to training for ICPs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1600" dirty="0" smtClean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Improve visibility of audit performance: league tables of own contractors and ICPs.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Develop additional support for design submissions: design pack with standard HV templates.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Virtual Private Networks: develop proposals with stakeholders, supporting QMEC.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NPG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Publish schedule of rates for input services to ICPs so they can ‘pick &amp; mix’ services.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Develop ‘low carbon connection gateway: website resource with information on different LCTs, how to apply and when to notify the DNO about their installation.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SP Energy Networks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Engagement: using alternative </a:t>
            </a:r>
            <a:r>
              <a:rPr lang="en-GB" sz="1600" dirty="0" err="1" smtClean="0"/>
              <a:t>comms</a:t>
            </a:r>
            <a:r>
              <a:rPr lang="en-GB" sz="1600" dirty="0" smtClean="0"/>
              <a:t> channels e.g. online tutorials on land rights and flexible connections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/>
              <a:t>Telecoms: provision of cost estimate at deign stage and earlier </a:t>
            </a:r>
            <a:r>
              <a:rPr lang="en-GB" sz="1600" dirty="0" smtClean="0"/>
              <a:t>visibility </a:t>
            </a:r>
            <a:r>
              <a:rPr lang="en-GB" sz="1600" dirty="0"/>
              <a:t>of actual costs post </a:t>
            </a:r>
            <a:r>
              <a:rPr lang="en-GB" sz="1600" dirty="0" smtClean="0"/>
              <a:t>acceptance.</a:t>
            </a:r>
            <a:endParaRPr lang="en-GB" sz="16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/>
              <a:t>Telecoms: improved visibility of installation progress with monthly report on status and critical </a:t>
            </a:r>
            <a:r>
              <a:rPr lang="en-GB" sz="1600" dirty="0" smtClean="0"/>
              <a:t>dates.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825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marL="182563" indent="-1825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t>26</a:t>
            </a:fld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557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59430"/>
            <a:ext cx="9144000" cy="35283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GB" dirty="0"/>
              <a:t>ICE Incentive Update: </a:t>
            </a:r>
            <a:br>
              <a:rPr lang="en-GB" dirty="0"/>
            </a:br>
            <a:r>
              <a:rPr lang="en-GB" dirty="0"/>
              <a:t>comparison with other </a:t>
            </a:r>
            <a:r>
              <a:rPr lang="en-GB" dirty="0" smtClean="0"/>
              <a:t>DNOs </a:t>
            </a:r>
            <a:r>
              <a:rPr lang="en-GB" sz="1800" b="0" dirty="0" smtClean="0"/>
              <a:t>(3)</a:t>
            </a:r>
            <a:endParaRPr lang="en-GB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978896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Key initiatives not identified and included in WPD’s workplan or already implemented:</a:t>
            </a:r>
          </a:p>
          <a:p>
            <a:pPr marL="0" indent="0">
              <a:buNone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SSEN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Create customer charter of what customers can expect throughout connection stages and a detailed booklet of who’s who within the company, how teams fit together and contacts.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Hold discussion on programme of works post adoption agreement: between customer/ICP, DNO project manager and designer on dates, working together to meet connection dates.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Capacity and constraint information: Provide details of recent offers per BSP / GSP with split of costs by contestable, non-contestable and reinforcement.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Policy for streamlining metered highways small services: initiate new NERS accreditation for large unmetered and small metered connections self-POC and design.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Offer a </a:t>
            </a:r>
            <a:r>
              <a:rPr lang="en-GB" sz="1600" dirty="0"/>
              <a:t>‘WebEx’ session with </a:t>
            </a:r>
            <a:r>
              <a:rPr lang="en-GB" sz="1600" dirty="0" smtClean="0"/>
              <a:t>a Commercial </a:t>
            </a:r>
            <a:r>
              <a:rPr lang="en-GB" sz="1600" dirty="0"/>
              <a:t>Contract </a:t>
            </a:r>
            <a:r>
              <a:rPr lang="en-GB" sz="1600" dirty="0" smtClean="0"/>
              <a:t>Manager, walking through </a:t>
            </a:r>
            <a:r>
              <a:rPr lang="en-GB" sz="1600" dirty="0"/>
              <a:t>the quote and </a:t>
            </a:r>
            <a:r>
              <a:rPr lang="en-GB" sz="1600" dirty="0" smtClean="0"/>
              <a:t>answering any queries.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Information provision: hold workshops and WebEx sessions on specific topics: e.g. earthing, SoW, </a:t>
            </a:r>
            <a:r>
              <a:rPr lang="en-GB" sz="1600" dirty="0" err="1" smtClean="0"/>
              <a:t>DUoS</a:t>
            </a:r>
            <a:r>
              <a:rPr lang="en-GB" sz="1600" dirty="0" smtClean="0"/>
              <a:t>, Design self-determination.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UKPN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Introduce site information packs for housing and small commercial developments.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Provide live map of </a:t>
            </a:r>
            <a:r>
              <a:rPr lang="en-GB" sz="1600" dirty="0" err="1" smtClean="0"/>
              <a:t>streetlighting</a:t>
            </a:r>
            <a:r>
              <a:rPr lang="en-GB" sz="1600" dirty="0" smtClean="0"/>
              <a:t> faults.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600" dirty="0" smtClean="0"/>
              <a:t>Assess feasibility of providing ICP access to UKPN earthing tool.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825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marL="182563" indent="-1825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t>27</a:t>
            </a:fld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719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en-GB" dirty="0"/>
              <a:t>ICE Incentive Update: </a:t>
            </a:r>
            <a:br>
              <a:rPr lang="en-GB" dirty="0"/>
            </a:br>
            <a:r>
              <a:rPr lang="en-GB" dirty="0"/>
              <a:t>comparison with other </a:t>
            </a:r>
            <a:r>
              <a:rPr lang="en-GB" dirty="0" smtClean="0"/>
              <a:t>DNOs </a:t>
            </a:r>
            <a:r>
              <a:rPr lang="en-GB" sz="1800" b="0" dirty="0" smtClean="0"/>
              <a:t>(4)</a:t>
            </a:r>
            <a:endParaRPr lang="en-GB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08912" cy="4618856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Reviewing other DNO’s plans</a:t>
            </a:r>
          </a:p>
          <a:p>
            <a:r>
              <a:rPr lang="en-GB" sz="1600" dirty="0" smtClean="0"/>
              <a:t>We will assess stakeholder </a:t>
            </a:r>
            <a:r>
              <a:rPr lang="en-GB" sz="1600" dirty="0"/>
              <a:t>demand and </a:t>
            </a:r>
            <a:r>
              <a:rPr lang="en-GB" sz="1600" dirty="0" smtClean="0"/>
              <a:t>priorities before taking a view on whether WPD could undertake any of these initiatives in the current year, or wait to see whether the outturn of these initiatives has a significant benefit to customers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630238" indent="0">
              <a:buNone/>
              <a:tabLst>
                <a:tab pos="8074025" algn="l"/>
              </a:tabLst>
            </a:pPr>
            <a:r>
              <a:rPr lang="en-GB" sz="1600" dirty="0" smtClean="0">
                <a:solidFill>
                  <a:schemeClr val="accent6"/>
                </a:solidFill>
              </a:rPr>
              <a:t>Are there any initiatives in the other DNO’s ICE work plans you believe WPD should be undertaking as a priority?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825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marL="182563" indent="-1825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t>28</a:t>
            </a:fld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63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en-GB" dirty="0"/>
              <a:t>ICE Incentive Update: </a:t>
            </a:r>
            <a:br>
              <a:rPr lang="en-GB" dirty="0"/>
            </a:br>
            <a:r>
              <a:rPr lang="en-GB" dirty="0" smtClean="0"/>
              <a:t>next steps</a:t>
            </a:r>
            <a:endParaRPr lang="en-GB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61885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/>
              <a:t>Ofgem to publish each DNO’s submission together with a consultation on whether or not we have met stakeholder’s expectations with our 2016/17 ICE activities and looking forward </a:t>
            </a:r>
            <a:r>
              <a:rPr lang="en-GB" sz="1600" dirty="0" smtClean="0"/>
              <a:t>plans</a:t>
            </a:r>
          </a:p>
          <a:p>
            <a:pPr marL="685800"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/>
              <a:t>consultation is likely to be published in July and will inform Ofgem’s assessment of the submissions and their decision on whether DNOs have met the requirement of ICE, or whether a penalty should be applied</a:t>
            </a:r>
            <a:r>
              <a:rPr lang="en-GB" sz="16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WPD will continue to publish quarterly ICE workplan and KPI updates to enable stakeholders to track our progress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A resubmission of the ICE report in October will provide stakeholders and Ofgem a midpoint review of our ICE activities in 2017/18 including any new initiatives we are undertaking.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825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marL="182563" indent="-1825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t>29</a:t>
            </a:fld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852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706189"/>
          </a:xfrm>
        </p:spPr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004332"/>
              </p:ext>
            </p:extLst>
          </p:nvPr>
        </p:nvGraphicFramePr>
        <p:xfrm>
          <a:off x="1187624" y="1124744"/>
          <a:ext cx="67687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6" y="565150"/>
            <a:ext cx="519918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Coffee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3108" y="2780928"/>
            <a:ext cx="7772400" cy="1224136"/>
          </a:xfrm>
        </p:spPr>
        <p:txBody>
          <a:bodyPr/>
          <a:lstStyle/>
          <a:p>
            <a:r>
              <a:rPr lang="en-GB" sz="3200" dirty="0"/>
              <a:t>Information on Capacity Available for Generation &amp; Demand Customer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552728" cy="2448272"/>
          </a:xfrm>
        </p:spPr>
        <p:txBody>
          <a:bodyPr/>
          <a:lstStyle/>
          <a:p>
            <a:pPr algn="l"/>
            <a:endParaRPr lang="en-GB" dirty="0" smtClean="0"/>
          </a:p>
          <a:p>
            <a:pPr algn="l"/>
            <a:endParaRPr lang="en-GB" sz="1800" dirty="0" smtClean="0"/>
          </a:p>
          <a:p>
            <a:pPr algn="l"/>
            <a:endParaRPr lang="en-GB" sz="1800" dirty="0"/>
          </a:p>
          <a:p>
            <a:pPr algn="l"/>
            <a:r>
              <a:rPr lang="en-GB" sz="1800" dirty="0" smtClean="0"/>
              <a:t>Graham Halladay</a:t>
            </a:r>
            <a:endParaRPr lang="en-GB" sz="1800" dirty="0" smtClean="0"/>
          </a:p>
          <a:p>
            <a:pPr algn="l"/>
            <a:r>
              <a:rPr lang="en-GB" sz="1800" dirty="0" smtClean="0"/>
              <a:t>Network Services Manager</a:t>
            </a:r>
            <a:endParaRPr lang="en-GB" sz="1800" dirty="0" smtClean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6" y="565150"/>
            <a:ext cx="519918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224136"/>
          </a:xfrm>
        </p:spPr>
        <p:txBody>
          <a:bodyPr/>
          <a:lstStyle/>
          <a:p>
            <a:r>
              <a:rPr lang="en-GB" sz="3200" dirty="0"/>
              <a:t>Information on Capacity Available for Generation &amp; Demand Customer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20880" cy="4536504"/>
          </a:xfrm>
        </p:spPr>
        <p:txBody>
          <a:bodyPr/>
          <a:lstStyle/>
          <a:p>
            <a:pPr algn="l"/>
            <a:r>
              <a:rPr lang="en-GB" dirty="0" smtClean="0"/>
              <a:t>ICE Plan: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Map </a:t>
            </a:r>
            <a:r>
              <a:rPr lang="en-GB" dirty="0"/>
              <a:t>based traffic light system </a:t>
            </a:r>
            <a:r>
              <a:rPr lang="en-GB" dirty="0" smtClean="0"/>
              <a:t>of capacity </a:t>
            </a:r>
            <a:r>
              <a:rPr lang="en-GB" dirty="0"/>
              <a:t>for both </a:t>
            </a:r>
            <a:r>
              <a:rPr lang="en-GB" dirty="0" smtClean="0"/>
              <a:t>Demand </a:t>
            </a:r>
            <a:r>
              <a:rPr lang="en-GB" dirty="0"/>
              <a:t>and </a:t>
            </a:r>
            <a:r>
              <a:rPr lang="en-GB" dirty="0" smtClean="0"/>
              <a:t>Generation availability or constraint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Data Tables of capacity, reinforcement, costs, timescales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Facility for easier navigation</a:t>
            </a:r>
          </a:p>
          <a:p>
            <a:pPr algn="l"/>
            <a:endParaRPr lang="en-GB" dirty="0" smtClean="0"/>
          </a:p>
          <a:p>
            <a:pPr algn="l"/>
            <a:endParaRPr lang="en-GB" sz="1800" dirty="0" smtClean="0"/>
          </a:p>
          <a:p>
            <a:pPr algn="l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368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83568" y="548680"/>
            <a:ext cx="77724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kern="0" dirty="0" smtClean="0">
                <a:solidFill>
                  <a:srgbClr val="000000"/>
                </a:solidFill>
              </a:rPr>
              <a:t>Information on Capacity Available for Generation &amp; Demand Customer</a:t>
            </a:r>
            <a:endParaRPr lang="en-GB" sz="3200" kern="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62259"/>
              </p:ext>
            </p:extLst>
          </p:nvPr>
        </p:nvGraphicFramePr>
        <p:xfrm>
          <a:off x="323528" y="1772816"/>
          <a:ext cx="8352930" cy="2160240"/>
        </p:xfrm>
        <a:graphic>
          <a:graphicData uri="http://schemas.openxmlformats.org/drawingml/2006/table">
            <a:tbl>
              <a:tblPr/>
              <a:tblGrid>
                <a:gridCol w="871610"/>
                <a:gridCol w="861359"/>
                <a:gridCol w="907258"/>
                <a:gridCol w="883065"/>
                <a:gridCol w="970766"/>
                <a:gridCol w="967742"/>
                <a:gridCol w="907258"/>
                <a:gridCol w="798387"/>
                <a:gridCol w="1185485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Capacity available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Thermal Constraints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Fault Level constraints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Transformer rating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Transformer loading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Alternative Offers Y/N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POC cost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reinforcement cost (WPD Network)</a:t>
                      </a:r>
                    </a:p>
                  </a:txBody>
                  <a:tcPr marL="8598" marR="8598" marT="8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Demand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Red/Amber/Green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 description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 description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 MVA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yy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MVA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Available?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 or No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Indicative POC cost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 Ave Cost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Generation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Red/Amber/Green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 description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 description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 MVA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yy MVA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Available?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 or No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 Ave Cost</a:t>
                      </a:r>
                    </a:p>
                  </a:txBody>
                  <a:tcPr marL="8598" marR="8598" marT="85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6175"/>
              </p:ext>
            </p:extLst>
          </p:nvPr>
        </p:nvGraphicFramePr>
        <p:xfrm>
          <a:off x="323528" y="4077073"/>
          <a:ext cx="8352928" cy="1800201"/>
        </p:xfrm>
        <a:graphic>
          <a:graphicData uri="http://schemas.openxmlformats.org/drawingml/2006/table">
            <a:tbl>
              <a:tblPr/>
              <a:tblGrid>
                <a:gridCol w="863798"/>
                <a:gridCol w="1117179"/>
                <a:gridCol w="1255386"/>
                <a:gridCol w="1062471"/>
                <a:gridCol w="817729"/>
                <a:gridCol w="725590"/>
                <a:gridCol w="621936"/>
                <a:gridCol w="748625"/>
                <a:gridCol w="1140214"/>
              </a:tblGrid>
              <a:tr h="6000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Upstream reinforcement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Indicative time scales for WPD connection work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SoW Information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Connected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Accepted 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Offered 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Available Capacity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Planned Reinforcement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Demand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Reinforcement</a:t>
                      </a:r>
                      <a:b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higher in WPD</a:t>
                      </a:r>
                      <a:b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system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mm Months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 MW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 MW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 MW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 MW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Generation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Reinforcement</a:t>
                      </a:r>
                      <a:b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higher in WPD</a:t>
                      </a:r>
                      <a:b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system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mm Months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 SoW Information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 MW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 MW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 MW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 MW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7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Today: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Demonstrate an approach/tool for presenting/accessing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Feedback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83568" y="548680"/>
            <a:ext cx="77724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kern="0" smtClean="0">
                <a:solidFill>
                  <a:srgbClr val="000000"/>
                </a:solidFill>
              </a:rPr>
              <a:t>Information on Capacity Available for Generation &amp; Demand Customer</a:t>
            </a:r>
            <a:endParaRPr lang="en-GB" sz="32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6" y="565150"/>
            <a:ext cx="519918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Lunch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3790" y="3798712"/>
            <a:ext cx="5421210" cy="530387"/>
          </a:xfrm>
        </p:spPr>
        <p:txBody>
          <a:bodyPr/>
          <a:lstStyle/>
          <a:p>
            <a:r>
              <a:rPr lang="en-GB" sz="2000" dirty="0" smtClean="0"/>
              <a:t>WPD Innovation</a:t>
            </a:r>
            <a:endParaRPr lang="en-GB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93688" y="5046095"/>
            <a:ext cx="4443412" cy="1623265"/>
          </a:xfrm>
        </p:spPr>
        <p:txBody>
          <a:bodyPr/>
          <a:lstStyle/>
          <a:p>
            <a:pPr marL="0"/>
            <a:endParaRPr lang="en-US" dirty="0"/>
          </a:p>
          <a:p>
            <a:pPr marL="0"/>
            <a:endParaRPr lang="en-US" dirty="0"/>
          </a:p>
          <a:p>
            <a:pPr marL="0"/>
            <a:r>
              <a:rPr lang="en-US" sz="1600" dirty="0"/>
              <a:t>Matt Watson</a:t>
            </a:r>
          </a:p>
          <a:p>
            <a:pPr marL="0"/>
            <a:r>
              <a:rPr lang="en-US" sz="1600" dirty="0"/>
              <a:t>Innovation &amp; Low Carbon Networks Engineer</a:t>
            </a:r>
          </a:p>
        </p:txBody>
      </p:sp>
    </p:spTree>
    <p:extLst>
      <p:ext uri="{BB962C8B-B14F-4D97-AF65-F5344CB8AC3E}">
        <p14:creationId xmlns:p14="http://schemas.microsoft.com/office/powerpoint/2010/main" val="35575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71" y="1476797"/>
            <a:ext cx="1102004" cy="5521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13" y="877200"/>
            <a:ext cx="1226718" cy="48503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81" y="1458563"/>
            <a:ext cx="1069349" cy="620188"/>
          </a:xfrm>
          <a:prstGeom prst="rect">
            <a:avLst/>
          </a:prstGeom>
        </p:spPr>
      </p:pic>
      <p:pic>
        <p:nvPicPr>
          <p:cNvPr id="83" name="Picture 82">
            <a:hlinkClick r:id="rId5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25" y="1455016"/>
            <a:ext cx="1069349" cy="62018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07" y="866764"/>
            <a:ext cx="1310956" cy="518339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7189839" y="1223999"/>
            <a:ext cx="780569" cy="984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640" b="1" dirty="0">
                <a:solidFill>
                  <a:srgbClr val="FF33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OPEN LV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02" y="825948"/>
            <a:ext cx="1189976" cy="5971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56490" y="2514082"/>
            <a:ext cx="2844000" cy="1661993"/>
          </a:xfrm>
          <a:prstGeom prst="rect">
            <a:avLst/>
          </a:prstGeom>
          <a:solidFill>
            <a:srgbClr val="4D917A"/>
          </a:solidFill>
          <a:ln>
            <a:solidFill>
              <a:srgbClr val="4D917A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GB" b="1" dirty="0">
                <a:solidFill>
                  <a:prstClr val="white"/>
                </a:solidFill>
              </a:rPr>
              <a:t>Customers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GB" sz="1050" dirty="0">
              <a:solidFill>
                <a:prstClr val="white"/>
              </a:solidFill>
              <a:latin typeface="Verdana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New connections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Upgrades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Information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Self Serve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Products/Service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Tariffs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Communities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87" y="3052972"/>
            <a:ext cx="692787" cy="69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35401" y="2512399"/>
            <a:ext cx="2805387" cy="1661993"/>
          </a:xfrm>
          <a:prstGeom prst="rect">
            <a:avLst/>
          </a:prstGeom>
          <a:solidFill>
            <a:srgbClr val="4D917A"/>
          </a:solidFill>
          <a:ln>
            <a:solidFill>
              <a:srgbClr val="4D917A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GB" b="1" dirty="0">
                <a:solidFill>
                  <a:prstClr val="white"/>
                </a:solidFill>
              </a:rPr>
              <a:t>Operations</a:t>
            </a:r>
            <a:endParaRPr lang="en-GB" sz="1050" dirty="0">
              <a:solidFill>
                <a:prstClr val="white"/>
              </a:solidFill>
              <a:latin typeface="Verdana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GB" sz="1050" dirty="0">
              <a:solidFill>
                <a:prstClr val="white"/>
              </a:solidFill>
              <a:latin typeface="Verdana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Reliability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Forecasting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DSO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DSR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GBSO Interface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Efficiency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SHE and Security</a:t>
            </a:r>
            <a:endParaRPr lang="en-GB" sz="1100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01" y="3090194"/>
            <a:ext cx="676831" cy="67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585" y="2508451"/>
            <a:ext cx="2839894" cy="1661993"/>
          </a:xfrm>
          <a:prstGeom prst="rect">
            <a:avLst/>
          </a:prstGeom>
          <a:solidFill>
            <a:srgbClr val="4D917A"/>
          </a:solidFill>
          <a:ln>
            <a:solidFill>
              <a:srgbClr val="4D917A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GB" b="1" dirty="0">
                <a:solidFill>
                  <a:prstClr val="white"/>
                </a:solidFill>
              </a:rPr>
              <a:t>Assets</a:t>
            </a:r>
            <a:endParaRPr lang="en-GB" sz="1050" dirty="0">
              <a:solidFill>
                <a:prstClr val="white"/>
              </a:solidFill>
              <a:latin typeface="Verdana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GB" sz="1050" dirty="0">
              <a:solidFill>
                <a:prstClr val="white"/>
              </a:solidFill>
              <a:latin typeface="Verdana" pitchFamily="34" charset="0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Telemetry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Decision support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Improved assets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New assets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Flexibility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Automation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prstClr val="white"/>
                </a:solidFill>
                <a:latin typeface="Verdana" pitchFamily="34" charset="0"/>
              </a:rPr>
              <a:t>Incident response</a:t>
            </a:r>
          </a:p>
        </p:txBody>
      </p:sp>
      <p:sp>
        <p:nvSpPr>
          <p:cNvPr id="10" name="Oval 9"/>
          <p:cNvSpPr/>
          <p:nvPr/>
        </p:nvSpPr>
        <p:spPr>
          <a:xfrm>
            <a:off x="2115560" y="3060257"/>
            <a:ext cx="672613" cy="665562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276585" y="2089867"/>
            <a:ext cx="8564204" cy="369332"/>
          </a:xfrm>
          <a:prstGeom prst="rect">
            <a:avLst/>
          </a:prstGeom>
          <a:solidFill>
            <a:srgbClr val="4D917A"/>
          </a:solidFill>
          <a:ln>
            <a:solidFill>
              <a:srgbClr val="4D917A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GB" b="1" dirty="0">
                <a:solidFill>
                  <a:prstClr val="white"/>
                </a:solidFill>
              </a:rPr>
              <a:t>Future Networks Programme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230920" y="1501663"/>
            <a:ext cx="1260000" cy="540000"/>
          </a:xfrm>
          <a:prstGeom prst="rect">
            <a:avLst/>
          </a:prstGeom>
          <a:noFill/>
          <a:ln>
            <a:solidFill>
              <a:srgbClr val="4D917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srgbClr val="BFCD1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668163" y="1491071"/>
            <a:ext cx="1260000" cy="540000"/>
          </a:xfrm>
          <a:prstGeom prst="rect">
            <a:avLst/>
          </a:prstGeom>
          <a:noFill/>
          <a:ln>
            <a:solidFill>
              <a:srgbClr val="4D917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srgbClr val="BFCD1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42692" y="870830"/>
            <a:ext cx="1260000" cy="540000"/>
          </a:xfrm>
          <a:prstGeom prst="rect">
            <a:avLst/>
          </a:prstGeom>
          <a:noFill/>
          <a:ln>
            <a:solidFill>
              <a:srgbClr val="4D917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srgbClr val="BFCD1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77435" y="877200"/>
            <a:ext cx="1260000" cy="540000"/>
          </a:xfrm>
          <a:prstGeom prst="rect">
            <a:avLst/>
          </a:prstGeom>
          <a:noFill/>
          <a:ln>
            <a:solidFill>
              <a:srgbClr val="4D917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srgbClr val="BFCD1E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61681" y="4244580"/>
            <a:ext cx="8579107" cy="307777"/>
          </a:xfrm>
          <a:prstGeom prst="rect">
            <a:avLst/>
          </a:prstGeom>
          <a:solidFill>
            <a:srgbClr val="4D917A"/>
          </a:solidFill>
          <a:ln>
            <a:solidFill>
              <a:srgbClr val="4D917A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400" dirty="0">
                <a:solidFill>
                  <a:prstClr val="white"/>
                </a:solidFill>
              </a:rPr>
              <a:t>Network and Customer Data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1790590" y="1492165"/>
            <a:ext cx="1260000" cy="540000"/>
          </a:xfrm>
          <a:prstGeom prst="rect">
            <a:avLst/>
          </a:prstGeom>
          <a:noFill/>
          <a:ln>
            <a:solidFill>
              <a:srgbClr val="4D917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srgbClr val="BFCD1E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2517670" y="868480"/>
            <a:ext cx="1260000" cy="540000"/>
          </a:xfrm>
          <a:prstGeom prst="rect">
            <a:avLst/>
          </a:prstGeom>
          <a:noFill/>
          <a:ln>
            <a:solidFill>
              <a:srgbClr val="4D917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srgbClr val="BFCD1E"/>
              </a:solidFill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 flipV="1">
            <a:off x="6024357" y="4612784"/>
            <a:ext cx="11044" cy="1901501"/>
          </a:xfrm>
          <a:prstGeom prst="line">
            <a:avLst/>
          </a:prstGeom>
          <a:ln w="22225">
            <a:solidFill>
              <a:schemeClr val="accent6">
                <a:lumMod val="10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5178" y="4598787"/>
            <a:ext cx="285050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11"/>
              </a:rPr>
              <a:t>Airborne Inspections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AIRSTART</a:t>
            </a:r>
            <a:r>
              <a:rPr lang="en-GB" sz="1200" b="1" u="sng" baseline="30000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12"/>
              </a:rPr>
              <a:t>Telecoms Analysis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13"/>
              </a:rPr>
              <a:t>Superconducting Cable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SF6 Alternatives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MVDC Test Lab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Smart Energy Laboratory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14"/>
              </a:rPr>
              <a:t>Statistical Ratings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Primary Network Power Quality Analysis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210618" y="4600734"/>
            <a:ext cx="2743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Hybrid Heat Pump Demonstration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Hydrogen Heat &amp; Fleet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15"/>
              </a:rPr>
              <a:t>Carbon Tracing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16"/>
              </a:rPr>
              <a:t>HV Voltage Control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17"/>
              </a:rPr>
              <a:t>Solar Storage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18"/>
              </a:rPr>
              <a:t>LV Connect and Manage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19"/>
              </a:rPr>
              <a:t>Sunshine Tariff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20"/>
              </a:rPr>
              <a:t>CarConnect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21"/>
              </a:rPr>
              <a:t>Industrial &amp; Commercial Storage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162820" y="4612784"/>
            <a:ext cx="0" cy="1881538"/>
          </a:xfrm>
          <a:prstGeom prst="line">
            <a:avLst/>
          </a:prstGeom>
          <a:ln w="22225">
            <a:solidFill>
              <a:schemeClr val="accent6">
                <a:lumMod val="10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079648" y="4602151"/>
            <a:ext cx="2771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DSO/SO Shared Services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22"/>
              </a:rPr>
              <a:t>Project SYNC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23"/>
              </a:rPr>
              <a:t>Project ENTIRE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Smart Meter data for Network Operations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Distribution Operability Framework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24"/>
              </a:rPr>
              <a:t>Times Series Data Quality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  <a:hlinkClick r:id="rId25"/>
              </a:rPr>
              <a:t>Voltage Reduction Analysis</a:t>
            </a:r>
            <a:endParaRPr lang="en-GB" sz="1200" b="1" u="sng" dirty="0">
              <a:solidFill>
                <a:srgbClr val="4D917A"/>
              </a:solidFill>
              <a:uFill>
                <a:solidFill>
                  <a:prstClr val="white"/>
                </a:solidFill>
              </a:u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LV Connectivity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Smart Systems and Heat</a:t>
            </a:r>
            <a:r>
              <a:rPr lang="en-GB" sz="1200" b="1" u="sng" baseline="30000" dirty="0">
                <a:solidFill>
                  <a:srgbClr val="4D917A"/>
                </a:solidFill>
                <a:uFill>
                  <a:solidFill>
                    <a:prstClr val="white"/>
                  </a:solidFill>
                </a:uFill>
              </a:rPr>
              <a:t>2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5383488" y="877200"/>
            <a:ext cx="1260000" cy="540000"/>
          </a:xfrm>
          <a:prstGeom prst="rect">
            <a:avLst/>
          </a:prstGeom>
          <a:noFill/>
          <a:ln>
            <a:solidFill>
              <a:srgbClr val="4D917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srgbClr val="BFCD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343" y="6613451"/>
            <a:ext cx="5645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dirty="0">
                <a:solidFill>
                  <a:srgbClr val="000000"/>
                </a:solidFill>
              </a:rPr>
              <a:t>Note: 1 – Funded by Aerospace Technology Institution; Note 2 – Funded by the Energy Systems Catapult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092675" y="1477391"/>
            <a:ext cx="1260000" cy="540000"/>
          </a:xfrm>
          <a:prstGeom prst="rect">
            <a:avLst/>
          </a:prstGeom>
          <a:noFill/>
          <a:ln>
            <a:solidFill>
              <a:srgbClr val="4D917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srgbClr val="BFCD1E"/>
              </a:solidFill>
            </a:endParaRPr>
          </a:p>
        </p:txBody>
      </p:sp>
      <p:pic>
        <p:nvPicPr>
          <p:cNvPr id="64" name="Picture 63">
            <a:hlinkClick r:id="rId26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02" y="880754"/>
            <a:ext cx="1112777" cy="543641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1076691" y="879113"/>
            <a:ext cx="1260000" cy="540000"/>
          </a:xfrm>
          <a:prstGeom prst="rect">
            <a:avLst/>
          </a:prstGeom>
          <a:noFill/>
          <a:ln>
            <a:solidFill>
              <a:srgbClr val="4D917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srgbClr val="BFCD1E"/>
              </a:solidFill>
            </a:endParaRPr>
          </a:p>
        </p:txBody>
      </p:sp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0489" y="918480"/>
            <a:ext cx="941703" cy="3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Connector 65"/>
          <p:cNvCxnSpPr/>
          <p:nvPr/>
        </p:nvCxnSpPr>
        <p:spPr>
          <a:xfrm flipV="1">
            <a:off x="3108670" y="1170359"/>
            <a:ext cx="583553" cy="3"/>
          </a:xfrm>
          <a:prstGeom prst="line">
            <a:avLst/>
          </a:prstGeom>
          <a:ln w="22225">
            <a:solidFill>
              <a:srgbClr val="4D917A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97143" y="1182320"/>
            <a:ext cx="66394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600" b="1" dirty="0">
                <a:solidFill>
                  <a:srgbClr val="4D917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PLUGS AND SOCKETS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60" y="1146437"/>
            <a:ext cx="228320" cy="21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Rectangle 69">
            <a:hlinkClick r:id="rId30"/>
          </p:cNvPr>
          <p:cNvSpPr/>
          <p:nvPr/>
        </p:nvSpPr>
        <p:spPr>
          <a:xfrm>
            <a:off x="3945119" y="872299"/>
            <a:ext cx="1260000" cy="540000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4" name="Rectangle 73">
            <a:hlinkClick r:id="rId31"/>
          </p:cNvPr>
          <p:cNvSpPr/>
          <p:nvPr/>
        </p:nvSpPr>
        <p:spPr>
          <a:xfrm>
            <a:off x="5369631" y="881142"/>
            <a:ext cx="1260000" cy="540000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56" y="1237847"/>
            <a:ext cx="448241" cy="2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7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508" y="1554173"/>
            <a:ext cx="934481" cy="37867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  <a:effectLst/>
          <a:extLst/>
        </p:spPr>
      </p:pic>
      <p:cxnSp>
        <p:nvCxnSpPr>
          <p:cNvPr id="85" name="Straight Connector 84"/>
          <p:cNvCxnSpPr/>
          <p:nvPr/>
        </p:nvCxnSpPr>
        <p:spPr>
          <a:xfrm>
            <a:off x="3772901" y="1806052"/>
            <a:ext cx="579078" cy="1"/>
          </a:xfrm>
          <a:prstGeom prst="line">
            <a:avLst/>
          </a:prstGeom>
          <a:ln w="22225">
            <a:solidFill>
              <a:srgbClr val="4D917A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40" y="1790716"/>
            <a:ext cx="228320" cy="21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3772902" y="1839956"/>
            <a:ext cx="66149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600" b="1" dirty="0">
                <a:solidFill>
                  <a:srgbClr val="4D917A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SMART ENERGY ISLES</a:t>
            </a:r>
          </a:p>
        </p:txBody>
      </p:sp>
      <p:sp>
        <p:nvSpPr>
          <p:cNvPr id="89" name="Rectangle 88">
            <a:hlinkClick r:id="rId34"/>
          </p:cNvPr>
          <p:cNvSpPr/>
          <p:nvPr/>
        </p:nvSpPr>
        <p:spPr>
          <a:xfrm>
            <a:off x="4668126" y="1482201"/>
            <a:ext cx="1260000" cy="540000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1" name="Rectangle 90">
            <a:hlinkClick r:id="rId35"/>
          </p:cNvPr>
          <p:cNvSpPr/>
          <p:nvPr/>
        </p:nvSpPr>
        <p:spPr>
          <a:xfrm>
            <a:off x="6086567" y="1476893"/>
            <a:ext cx="1260000" cy="540000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2" name="TextBox 51">
            <a:hlinkClick r:id="rId5"/>
          </p:cNvPr>
          <p:cNvSpPr txBox="1"/>
          <p:nvPr/>
        </p:nvSpPr>
        <p:spPr>
          <a:xfrm>
            <a:off x="2298368" y="1821594"/>
            <a:ext cx="73782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600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NETWORK EQUILIBRIUM</a:t>
            </a:r>
          </a:p>
        </p:txBody>
      </p:sp>
    </p:spTree>
    <p:extLst>
      <p:ext uri="{BB962C8B-B14F-4D97-AF65-F5344CB8AC3E}">
        <p14:creationId xmlns:p14="http://schemas.microsoft.com/office/powerpoint/2010/main" val="41363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connections for demand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765300" y="233363"/>
            <a:ext cx="7075488" cy="3444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1625" y="1841500"/>
            <a:ext cx="5138003" cy="45386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Through the development of the generator constraint panel and the ANM system in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Alverdiscott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/Indian Queens the interface has been modified for controllable demand connections.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This was extended to be able to control import and export on a single site, ideal for full control of batteries.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29" y="1493785"/>
            <a:ext cx="3197928" cy="442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0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connections for demand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:\Policy\Future Networks Team\2. Projects\Active Network Management\100. Archive\Historic Project Docs\5. Events, PR &amp; Comms\Photos\Soft Intertrip Schemes\Restormel\Photos\DSCN0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6398" y="2265286"/>
            <a:ext cx="4704048" cy="35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01625" y="1841500"/>
            <a:ext cx="4486399" cy="4538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4D917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D91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D91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D91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D91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8FBEB">
                    <a:lumMod val="10000"/>
                  </a:srgbClr>
                </a:solidFill>
              </a:rPr>
              <a:t>We are due to trial some controlled demand connections using similar infrastructure in the coming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8FBEB">
                    <a:lumMod val="10000"/>
                  </a:srgbClr>
                </a:solidFill>
              </a:rPr>
              <a:t>This will be in the form of a soft </a:t>
            </a:r>
            <a:r>
              <a:rPr lang="en-GB" dirty="0" err="1" smtClean="0">
                <a:solidFill>
                  <a:srgbClr val="F8FBEB">
                    <a:lumMod val="10000"/>
                  </a:srgbClr>
                </a:solidFill>
              </a:rPr>
              <a:t>intertrip</a:t>
            </a:r>
            <a:r>
              <a:rPr lang="en-GB" dirty="0" smtClean="0">
                <a:solidFill>
                  <a:srgbClr val="F8FBEB">
                    <a:lumMod val="10000"/>
                  </a:srgbClr>
                </a:solidFill>
              </a:rPr>
              <a:t> scheme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8FBEB">
                    <a:lumMod val="10000"/>
                  </a:srgbClr>
                </a:solidFill>
              </a:rPr>
              <a:t>May be rolled out to full ANM schemes</a:t>
            </a:r>
          </a:p>
        </p:txBody>
      </p:sp>
    </p:spTree>
    <p:extLst>
      <p:ext uri="{BB962C8B-B14F-4D97-AF65-F5344CB8AC3E}">
        <p14:creationId xmlns:p14="http://schemas.microsoft.com/office/powerpoint/2010/main" val="39778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6" y="565150"/>
            <a:ext cx="519918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3104" y="2780932"/>
            <a:ext cx="7772400" cy="1470025"/>
          </a:xfrm>
        </p:spPr>
        <p:txBody>
          <a:bodyPr/>
          <a:lstStyle/>
          <a:p>
            <a:r>
              <a:rPr lang="en-GB" sz="4000" dirty="0" smtClean="0"/>
              <a:t>A </a:t>
            </a:r>
            <a:r>
              <a:rPr lang="en-GB" sz="4000" dirty="0"/>
              <a:t>stakeholder’s view of WPD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378909" y="4365104"/>
            <a:ext cx="6400800" cy="1752600"/>
          </a:xfrm>
        </p:spPr>
        <p:txBody>
          <a:bodyPr/>
          <a:lstStyle/>
          <a:p>
            <a:r>
              <a:rPr lang="en-GB" sz="2800" dirty="0" smtClean="0"/>
              <a:t>Hugh Taylor - CEO</a:t>
            </a:r>
            <a:endParaRPr lang="en-GB" sz="2800" dirty="0" smtClean="0"/>
          </a:p>
          <a:p>
            <a:r>
              <a:rPr lang="en-GB" sz="2800" dirty="0" err="1"/>
              <a:t>Roadnight</a:t>
            </a:r>
            <a:r>
              <a:rPr lang="en-GB" sz="2800" dirty="0"/>
              <a:t> Taylor </a:t>
            </a:r>
            <a:r>
              <a:rPr lang="en-GB" sz="2800" dirty="0" smtClean="0"/>
              <a:t>Ltd</a:t>
            </a:r>
          </a:p>
          <a:p>
            <a:r>
              <a:rPr lang="en-GB" sz="2800" dirty="0" smtClean="0"/>
              <a:t>20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r>
              <a:rPr lang="en-GB" sz="2800" dirty="0" smtClean="0"/>
              <a:t>June 2017</a:t>
            </a:r>
          </a:p>
        </p:txBody>
      </p:sp>
    </p:spTree>
    <p:extLst>
      <p:ext uri="{BB962C8B-B14F-4D97-AF65-F5344CB8AC3E}">
        <p14:creationId xmlns:p14="http://schemas.microsoft.com/office/powerpoint/2010/main" val="17542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Entire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540" y="1484784"/>
            <a:ext cx="8539163" cy="4538663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A key DSR project following on from FALCON and SYNC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Focus on commercial mechanisms and revenue stacking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How to make DNO led DSR commercially viable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Interaction between DNO and SO led DSR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Understand scalability of DSR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Fits into wider DSO and active networks innovation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Looking for alternative solutions to 132kV 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reinforcement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4 year trial started in June 2016</a:t>
            </a:r>
            <a:endParaRPr lang="en-GB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 Entire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1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are doing?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1625" y="1698649"/>
            <a:ext cx="3334271" cy="45386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Facilitating 5 WPD CMZ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Developing managed service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Create customer sales capability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Developing technical systems and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Wider engagement in target area</a:t>
            </a:r>
          </a:p>
          <a:p>
            <a:pPr marL="0" indent="0"/>
            <a:endParaRPr lang="en-GB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/>
            <a:endParaRPr lang="en-GB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 Entire</a:t>
            </a:r>
          </a:p>
          <a:p>
            <a:endParaRPr lang="en-GB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/>
          <a:srcRect l="32835" t="27710" r="35097" b="27230"/>
          <a:stretch/>
        </p:blipFill>
        <p:spPr>
          <a:xfrm>
            <a:off x="3779912" y="1799819"/>
            <a:ext cx="5067301" cy="4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proposition</a:t>
            </a:r>
          </a:p>
        </p:txBody>
      </p:sp>
    </p:spTree>
    <p:extLst>
      <p:ext uri="{BB962C8B-B14F-4D97-AF65-F5344CB8AC3E}">
        <p14:creationId xmlns:p14="http://schemas.microsoft.com/office/powerpoint/2010/main" val="39553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638690"/>
            <a:ext cx="8229600" cy="761682"/>
          </a:xfrm>
        </p:spPr>
        <p:txBody>
          <a:bodyPr/>
          <a:lstStyle/>
          <a:p>
            <a:r>
              <a:rPr lang="en-GB" b="1" dirty="0"/>
              <a:t>Customer Proposition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387475"/>
            <a:ext cx="8229600" cy="3076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/>
              <a:t>Creation of Flexible Power branding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Simplifying DSR programmes into single service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Customer engagement and recruitment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Increasing profile of DSR in target area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Revenue stacking from multiple </a:t>
            </a:r>
            <a:r>
              <a:rPr lang="en-GB" sz="2000" dirty="0" smtClean="0"/>
              <a:t>programmes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683695"/>
            <a:ext cx="8229600" cy="761682"/>
          </a:xfrm>
        </p:spPr>
        <p:txBody>
          <a:bodyPr/>
          <a:lstStyle/>
          <a:p>
            <a:r>
              <a:rPr lang="en-GB" b="1" dirty="0"/>
              <a:t>Managed Service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387475"/>
            <a:ext cx="8229600" cy="3616700"/>
          </a:xfrm>
        </p:spPr>
        <p:txBody>
          <a:bodyPr/>
          <a:lstStyle/>
          <a:p>
            <a:r>
              <a:rPr lang="en-GB" sz="2000" dirty="0" smtClean="0"/>
              <a:t>Advanced </a:t>
            </a:r>
            <a:r>
              <a:rPr lang="en-GB" sz="2000" dirty="0"/>
              <a:t>control capability from new centralised facility</a:t>
            </a:r>
          </a:p>
          <a:p>
            <a:r>
              <a:rPr lang="en-GB" sz="2000" dirty="0"/>
              <a:t>Continuous monitoring of assets with alerts and alarms</a:t>
            </a:r>
          </a:p>
          <a:p>
            <a:r>
              <a:rPr lang="en-GB" sz="2000" dirty="0"/>
              <a:t>Agreed operating procedures taking away local resource burdens.</a:t>
            </a:r>
          </a:p>
          <a:p>
            <a:r>
              <a:rPr lang="en-GB" sz="2000" dirty="0"/>
              <a:t>Customer has ultimate control of inhibiting dispatch</a:t>
            </a:r>
          </a:p>
          <a:p>
            <a:r>
              <a:rPr lang="en-GB" sz="2000" dirty="0"/>
              <a:t>Simplifying DSR for customers</a:t>
            </a:r>
          </a:p>
          <a:p>
            <a:r>
              <a:rPr lang="en-GB" sz="2000" dirty="0"/>
              <a:t>Asset optimisation </a:t>
            </a:r>
          </a:p>
          <a:p>
            <a:r>
              <a:rPr lang="en-GB" sz="2000" dirty="0"/>
              <a:t>Self service statements and reports through customer portal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9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683695"/>
            <a:ext cx="8229600" cy="761682"/>
          </a:xfrm>
        </p:spPr>
        <p:txBody>
          <a:bodyPr/>
          <a:lstStyle/>
          <a:p>
            <a:r>
              <a:rPr lang="en-GB" b="1" dirty="0"/>
              <a:t>Services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387475"/>
            <a:ext cx="8229600" cy="36167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CMZ </a:t>
            </a:r>
            <a:r>
              <a:rPr lang="en-GB" sz="2000" dirty="0"/>
              <a:t>service: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Week ahead notification of probable requirement</a:t>
            </a:r>
          </a:p>
          <a:p>
            <a:r>
              <a:rPr lang="en-GB" sz="2000" dirty="0"/>
              <a:t>Arming fee assures of profit</a:t>
            </a:r>
          </a:p>
          <a:p>
            <a:r>
              <a:rPr lang="en-GB" sz="2000" dirty="0"/>
              <a:t>Utilisation fee covers operating costs</a:t>
            </a:r>
          </a:p>
          <a:p>
            <a:r>
              <a:rPr lang="en-GB" sz="2000" dirty="0"/>
              <a:t>Designed to integrate with other services</a:t>
            </a:r>
          </a:p>
          <a:p>
            <a:r>
              <a:rPr lang="en-GB" sz="2000" dirty="0"/>
              <a:t>No deductions for service </a:t>
            </a:r>
            <a:r>
              <a:rPr lang="en-GB" sz="2000" dirty="0" smtClean="0"/>
              <a:t>payments</a:t>
            </a:r>
          </a:p>
          <a:p>
            <a:endParaRPr lang="en-GB" sz="2000" dirty="0"/>
          </a:p>
          <a:p>
            <a:r>
              <a:rPr lang="en-GB" sz="2000" dirty="0" smtClean="0"/>
              <a:t>Key driver behind the project</a:t>
            </a:r>
            <a:endParaRPr lang="en-GB" sz="20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8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683695"/>
            <a:ext cx="8229600" cy="761682"/>
          </a:xfrm>
        </p:spPr>
        <p:txBody>
          <a:bodyPr/>
          <a:lstStyle/>
          <a:p>
            <a:r>
              <a:rPr lang="en-GB" b="1" dirty="0" smtClean="0"/>
              <a:t>Services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387475"/>
            <a:ext cx="8229600" cy="36167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STOR: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Initially working with STOR flexible services</a:t>
            </a:r>
          </a:p>
          <a:p>
            <a:r>
              <a:rPr lang="en-GB" sz="2000" dirty="0"/>
              <a:t>De-rated capacity to maximise service quality and earnings</a:t>
            </a:r>
          </a:p>
          <a:p>
            <a:r>
              <a:rPr lang="en-GB" sz="2000" dirty="0"/>
              <a:t>Majority of generated revenue passed through to participants</a:t>
            </a:r>
          </a:p>
          <a:p>
            <a:r>
              <a:rPr lang="en-GB" sz="2000" dirty="0"/>
              <a:t>Simplified performance contracts</a:t>
            </a:r>
          </a:p>
          <a:p>
            <a:r>
              <a:rPr lang="en-GB" sz="2000" dirty="0"/>
              <a:t>No annual performance reconciliations</a:t>
            </a:r>
          </a:p>
          <a:p>
            <a:r>
              <a:rPr lang="en-GB" sz="2000" dirty="0"/>
              <a:t>Minimising negative impacts from group performance</a:t>
            </a:r>
          </a:p>
          <a:p>
            <a:r>
              <a:rPr lang="en-GB" sz="2000" dirty="0"/>
              <a:t>De-rated performance targets to 95%</a:t>
            </a:r>
          </a:p>
          <a:p>
            <a:endParaRPr lang="en-GB" sz="20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7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683695"/>
            <a:ext cx="8229600" cy="761682"/>
          </a:xfrm>
        </p:spPr>
        <p:txBody>
          <a:bodyPr/>
          <a:lstStyle/>
          <a:p>
            <a:r>
              <a:rPr lang="en-GB" b="1" dirty="0"/>
              <a:t>Services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387475"/>
            <a:ext cx="8229600" cy="36167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Triad Avoidance: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TNUoS still valuable behind the </a:t>
            </a:r>
            <a:r>
              <a:rPr lang="en-GB" sz="2000" dirty="0" smtClean="0"/>
              <a:t>meter</a:t>
            </a:r>
          </a:p>
          <a:p>
            <a:r>
              <a:rPr lang="en-GB" sz="2000" dirty="0" smtClean="0"/>
              <a:t>Not </a:t>
            </a:r>
            <a:r>
              <a:rPr lang="en-GB" sz="2000" dirty="0"/>
              <a:t>pursuing export benefits</a:t>
            </a:r>
          </a:p>
          <a:p>
            <a:r>
              <a:rPr lang="en-GB" sz="2000" dirty="0"/>
              <a:t>Managed service, not warnings</a:t>
            </a:r>
          </a:p>
          <a:p>
            <a:r>
              <a:rPr lang="en-GB" sz="2000" dirty="0"/>
              <a:t>Continuing successful record of avoidance from low response durations</a:t>
            </a:r>
          </a:p>
          <a:p>
            <a:r>
              <a:rPr lang="en-GB" sz="2000" dirty="0"/>
              <a:t>Compatible with CMZ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2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683695"/>
            <a:ext cx="8229600" cy="761682"/>
          </a:xfrm>
        </p:spPr>
        <p:txBody>
          <a:bodyPr/>
          <a:lstStyle/>
          <a:p>
            <a:r>
              <a:rPr lang="en-GB" b="1" dirty="0"/>
              <a:t>Who are we targeting?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6545" y="1403775"/>
            <a:ext cx="8229600" cy="2851615"/>
          </a:xfrm>
        </p:spPr>
        <p:txBody>
          <a:bodyPr/>
          <a:lstStyle/>
          <a:p>
            <a:r>
              <a:rPr lang="en-GB" sz="2000" dirty="0"/>
              <a:t>Half hourly metered customer in the target area</a:t>
            </a:r>
          </a:p>
          <a:p>
            <a:r>
              <a:rPr lang="en-GB" sz="2000" dirty="0"/>
              <a:t>Ability to reduce demand or increase generation within 15 minutes of a signal and hold for at least 2 hours</a:t>
            </a:r>
          </a:p>
          <a:p>
            <a:r>
              <a:rPr lang="en-GB" sz="2000" dirty="0" smtClean="0"/>
              <a:t>We can offer Simple CMZ </a:t>
            </a:r>
            <a:r>
              <a:rPr lang="en-GB" sz="2000" dirty="0"/>
              <a:t>or </a:t>
            </a:r>
            <a:r>
              <a:rPr lang="en-GB" sz="2000" dirty="0" smtClean="0"/>
              <a:t>full stacked </a:t>
            </a:r>
            <a:r>
              <a:rPr lang="en-GB" sz="2000" dirty="0"/>
              <a:t>service</a:t>
            </a:r>
          </a:p>
          <a:p>
            <a:r>
              <a:rPr lang="en-GB" sz="2000" dirty="0"/>
              <a:t>Direct customers or through aggregators</a:t>
            </a:r>
          </a:p>
          <a:p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91580" y="3403809"/>
            <a:ext cx="7452668" cy="2410456"/>
            <a:chOff x="600059" y="3303788"/>
            <a:chExt cx="7452668" cy="24104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445" y="4526244"/>
              <a:ext cx="1188000" cy="11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183" y="4509016"/>
              <a:ext cx="1188000" cy="11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025" y="4526244"/>
              <a:ext cx="1188000" cy="11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542" y="4509016"/>
              <a:ext cx="1188000" cy="11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59" y="4509016"/>
              <a:ext cx="1188000" cy="11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949" y="3321016"/>
              <a:ext cx="1188000" cy="11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687" y="3321016"/>
              <a:ext cx="1188000" cy="11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046" y="3303788"/>
              <a:ext cx="1188000" cy="11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727" y="3321016"/>
              <a:ext cx="1188000" cy="11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59" y="3303788"/>
              <a:ext cx="1188000" cy="11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91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683695"/>
            <a:ext cx="8229600" cy="761682"/>
          </a:xfrm>
        </p:spPr>
        <p:txBody>
          <a:bodyPr/>
          <a:lstStyle/>
          <a:p>
            <a:r>
              <a:rPr lang="en-GB" b="1" dirty="0"/>
              <a:t>What’s the process?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387475"/>
            <a:ext cx="8229600" cy="914400"/>
          </a:xfrm>
        </p:spPr>
        <p:txBody>
          <a:bodyPr/>
          <a:lstStyle/>
          <a:p>
            <a:r>
              <a:rPr lang="en-GB" sz="2000" dirty="0"/>
              <a:t>Simple and easy to access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Ongoing admin via client app</a:t>
            </a:r>
          </a:p>
          <a:p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 rotWithShape="1">
          <a:blip r:embed="rId2"/>
          <a:srcRect l="4197" t="27101" r="5302" b="40330"/>
          <a:stretch/>
        </p:blipFill>
        <p:spPr>
          <a:xfrm>
            <a:off x="476545" y="2168860"/>
            <a:ext cx="8195327" cy="16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6" y="565150"/>
            <a:ext cx="519918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3104" y="2780932"/>
            <a:ext cx="7772400" cy="1470025"/>
          </a:xfrm>
        </p:spPr>
        <p:txBody>
          <a:bodyPr/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Connections Overview </a:t>
            </a:r>
            <a:r>
              <a:rPr lang="en-GB" sz="4000" baseline="0" dirty="0" smtClean="0"/>
              <a:t/>
            </a:r>
            <a:br>
              <a:rPr lang="en-GB" sz="4000" baseline="0" dirty="0" smtClean="0"/>
            </a:br>
            <a:endParaRPr lang="en-GB" sz="40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378909" y="4365104"/>
            <a:ext cx="6400800" cy="1752600"/>
          </a:xfrm>
        </p:spPr>
        <p:txBody>
          <a:bodyPr/>
          <a:lstStyle/>
          <a:p>
            <a:r>
              <a:rPr lang="en-GB" sz="2800" dirty="0" smtClean="0"/>
              <a:t>Robert Symons</a:t>
            </a:r>
          </a:p>
          <a:p>
            <a:r>
              <a:rPr lang="en-GB" sz="2800" dirty="0" smtClean="0"/>
              <a:t>Chief Executive</a:t>
            </a:r>
          </a:p>
          <a:p>
            <a:r>
              <a:rPr lang="en-GB" sz="2800" dirty="0" smtClean="0"/>
              <a:t>20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June 2017</a:t>
            </a:r>
          </a:p>
        </p:txBody>
      </p:sp>
    </p:spTree>
    <p:extLst>
      <p:ext uri="{BB962C8B-B14F-4D97-AF65-F5344CB8AC3E}">
        <p14:creationId xmlns:p14="http://schemas.microsoft.com/office/powerpoint/2010/main" val="3294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683695"/>
            <a:ext cx="8229600" cy="761682"/>
          </a:xfrm>
        </p:spPr>
        <p:txBody>
          <a:bodyPr/>
          <a:lstStyle/>
          <a:p>
            <a:r>
              <a:rPr lang="en-GB" b="1" dirty="0"/>
              <a:t>How to get involved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387475"/>
            <a:ext cx="8229600" cy="914400"/>
          </a:xfrm>
        </p:spPr>
        <p:txBody>
          <a:bodyPr/>
          <a:lstStyle/>
          <a:p>
            <a:r>
              <a:rPr lang="en-GB" sz="2000" dirty="0"/>
              <a:t>www.flexiblepower.co.uk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Wpdflexiblepower@westernpower.co.uk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03" t="9335" r="18397" b="28916"/>
          <a:stretch/>
        </p:blipFill>
        <p:spPr>
          <a:xfrm>
            <a:off x="1466655" y="1808820"/>
            <a:ext cx="5887995" cy="317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6" y="565150"/>
            <a:ext cx="519918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WPD CCSG</a:t>
            </a:r>
            <a:br>
              <a:rPr lang="en-GB" dirty="0" smtClean="0"/>
            </a:br>
            <a:r>
              <a:rPr lang="en-GB" dirty="0" smtClean="0"/>
              <a:t>Wrap up – Summary and Next Steps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Alison Sleightholm &amp; Richard Allcock</a:t>
            </a:r>
          </a:p>
        </p:txBody>
      </p:sp>
    </p:spTree>
    <p:extLst>
      <p:ext uri="{BB962C8B-B14F-4D97-AF65-F5344CB8AC3E}">
        <p14:creationId xmlns:p14="http://schemas.microsoft.com/office/powerpoint/2010/main" val="30620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Issues and feedback captured from today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831" y="1916832"/>
            <a:ext cx="7772400" cy="1296144"/>
          </a:xfrm>
        </p:spPr>
        <p:txBody>
          <a:bodyPr/>
          <a:lstStyle/>
          <a:p>
            <a:r>
              <a:rPr lang="en-GB" dirty="0" smtClean="0"/>
              <a:t>Ofgem ICE consultation – July</a:t>
            </a:r>
          </a:p>
          <a:p>
            <a:r>
              <a:rPr lang="en-GB" dirty="0" smtClean="0"/>
              <a:t>ICE </a:t>
            </a:r>
            <a:r>
              <a:rPr lang="en-GB" dirty="0" smtClean="0"/>
              <a:t>Update submitted and published end of October</a:t>
            </a:r>
          </a:p>
          <a:p>
            <a:endParaRPr lang="en-GB" dirty="0" smtClean="0"/>
          </a:p>
          <a:p>
            <a:r>
              <a:rPr lang="en-GB" dirty="0" smtClean="0"/>
              <a:t>Dates for 2017 Workshops:</a:t>
            </a:r>
            <a:endParaRPr lang="en-GB" dirty="0"/>
          </a:p>
          <a:p>
            <a:pPr lvl="1"/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486159"/>
              </p:ext>
            </p:extLst>
          </p:nvPr>
        </p:nvGraphicFramePr>
        <p:xfrm>
          <a:off x="899592" y="3645024"/>
          <a:ext cx="7488832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5760640"/>
              </a:tblGrid>
              <a:tr h="381582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CCSG breakout sessions: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14562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GB" sz="20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 2017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provision of outage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on </a:t>
                      </a: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legals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consents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and service 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improvements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1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Recent Developments</a:t>
            </a:r>
          </a:p>
          <a:p>
            <a:endParaRPr lang="en-GB" dirty="0"/>
          </a:p>
          <a:p>
            <a:r>
              <a:rPr lang="en-GB" dirty="0" smtClean="0"/>
              <a:t>WPD 16/17 business plan delivery performance</a:t>
            </a:r>
          </a:p>
          <a:p>
            <a:endParaRPr lang="en-GB" dirty="0"/>
          </a:p>
          <a:p>
            <a:r>
              <a:rPr lang="en-GB" dirty="0" smtClean="0"/>
              <a:t>Connections improvement plan 17/18</a:t>
            </a:r>
          </a:p>
          <a:p>
            <a:endParaRPr lang="en-GB" dirty="0" smtClean="0"/>
          </a:p>
          <a:p>
            <a:r>
              <a:rPr lang="en-GB" dirty="0" smtClean="0"/>
              <a:t>DSO transition </a:t>
            </a:r>
            <a:r>
              <a:rPr lang="en-GB" dirty="0"/>
              <a:t>u</a:t>
            </a:r>
            <a:r>
              <a:rPr lang="en-GB" dirty="0" smtClean="0"/>
              <a:t>pdate</a:t>
            </a:r>
          </a:p>
          <a:p>
            <a:endParaRPr lang="en-GB" dirty="0"/>
          </a:p>
          <a:p>
            <a:r>
              <a:rPr lang="en-GB" dirty="0" smtClean="0"/>
              <a:t>UK general </a:t>
            </a:r>
            <a:r>
              <a:rPr lang="en-GB" dirty="0"/>
              <a:t>e</a:t>
            </a:r>
            <a:r>
              <a:rPr lang="en-GB" dirty="0" smtClean="0"/>
              <a:t>lection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Control 5"/>
          <p:cNvSpPr>
            <a:spLocks noChangeArrowheads="1" noChangeShapeType="1"/>
          </p:cNvSpPr>
          <p:nvPr/>
        </p:nvSpPr>
        <p:spPr bwMode="auto">
          <a:xfrm>
            <a:off x="10810143" y="7010400"/>
            <a:ext cx="271242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Business Plan performance update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r>
              <a:rPr lang="en-GB" sz="1800" dirty="0" smtClean="0"/>
              <a:t>The second year of RIIO-ED1 is complete 1st April 2016 – 31st March 2017 </a:t>
            </a:r>
          </a:p>
          <a:p>
            <a:r>
              <a:rPr lang="en-GB" sz="1800" dirty="0"/>
              <a:t>It is the second year of an eight year plan (to 2023</a:t>
            </a:r>
            <a:r>
              <a:rPr lang="en-GB" sz="1800" dirty="0" smtClean="0"/>
              <a:t>)</a:t>
            </a:r>
          </a:p>
          <a:p>
            <a:r>
              <a:rPr lang="en-GB" sz="1800" dirty="0" smtClean="0"/>
              <a:t>We have committed to deliver 76 outputs in six areas</a:t>
            </a:r>
          </a:p>
          <a:p>
            <a:pPr lvl="1"/>
            <a:r>
              <a:rPr lang="en-GB" sz="1800" dirty="0" smtClean="0"/>
              <a:t>Safety</a:t>
            </a:r>
          </a:p>
          <a:p>
            <a:pPr lvl="1"/>
            <a:r>
              <a:rPr lang="en-GB" sz="1800" dirty="0" smtClean="0"/>
              <a:t>Customer Satisfaction</a:t>
            </a:r>
          </a:p>
          <a:p>
            <a:pPr lvl="1"/>
            <a:r>
              <a:rPr lang="en-GB" sz="1800" dirty="0" smtClean="0"/>
              <a:t>Reliability</a:t>
            </a:r>
          </a:p>
          <a:p>
            <a:pPr lvl="1"/>
            <a:r>
              <a:rPr lang="en-GB" sz="1800" dirty="0" smtClean="0"/>
              <a:t>Connections</a:t>
            </a:r>
          </a:p>
          <a:p>
            <a:pPr lvl="1"/>
            <a:r>
              <a:rPr lang="en-GB" sz="1800" dirty="0" smtClean="0"/>
              <a:t>Environment</a:t>
            </a:r>
          </a:p>
          <a:p>
            <a:pPr lvl="1"/>
            <a:r>
              <a:rPr lang="en-GB" sz="1800" dirty="0" smtClean="0"/>
              <a:t>Social Obligations</a:t>
            </a:r>
          </a:p>
          <a:p>
            <a:r>
              <a:rPr lang="en-GB" sz="1800" dirty="0" smtClean="0"/>
              <a:t>We are required to report to </a:t>
            </a:r>
            <a:r>
              <a:rPr lang="en-GB" sz="1800" dirty="0" err="1" smtClean="0"/>
              <a:t>Ofgem</a:t>
            </a:r>
            <a:r>
              <a:rPr lang="en-GB" sz="1800" dirty="0" smtClean="0"/>
              <a:t> our performance (‘RRP’ due end July) and to wider stakeholders (September)</a:t>
            </a:r>
          </a:p>
          <a:p>
            <a:r>
              <a:rPr lang="en-GB" sz="1800" dirty="0" smtClean="0"/>
              <a:t>We are now finalising our reporting. The following data gives an indication of our performance so far in the connections area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6"/>
          <p:cNvSpPr txBox="1">
            <a:spLocks/>
          </p:cNvSpPr>
          <p:nvPr/>
        </p:nvSpPr>
        <p:spPr>
          <a:xfrm>
            <a:off x="2968441" y="1321594"/>
            <a:ext cx="5718359" cy="26789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GB" sz="1600" kern="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72537"/>
              </p:ext>
            </p:extLst>
          </p:nvPr>
        </p:nvGraphicFramePr>
        <p:xfrm>
          <a:off x="2968439" y="4210844"/>
          <a:ext cx="5718359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1296615"/>
                <a:gridCol w="1105436"/>
                <a:gridCol w="1105436"/>
                <a:gridCol w="1105436"/>
                <a:gridCol w="1105436"/>
              </a:tblGrid>
              <a:tr h="0"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857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</a:rPr>
                        <a:t>Time to Quote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i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</a:rPr>
                        <a:t>(average number of days)</a:t>
                      </a:r>
                      <a:endParaRPr lang="en-GB" sz="2000" b="0" i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85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</a:rPr>
                        <a:t>Time to Connect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b="0" i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(average number of days)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85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8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</a:rPr>
                        <a:t>Single premises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8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</a:rPr>
                        <a:t>1-4 premises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8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</a:rPr>
                        <a:t>Single premises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8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</a:rPr>
                        <a:t>1-4 premises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857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West Midlands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4.51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6.09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36.24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49.86</a:t>
                      </a:r>
                      <a:endParaRPr lang="en-GB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East Midlands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3.47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4.72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34.57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48.45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South Wales</a:t>
                      </a:r>
                      <a:endParaRPr lang="en-GB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4.29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5.79</a:t>
                      </a:r>
                      <a:endParaRPr lang="en-GB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32.76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48.31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South West</a:t>
                      </a:r>
                      <a:endParaRPr lang="en-GB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5.16</a:t>
                      </a:r>
                      <a:endParaRPr lang="en-GB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5.86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36.31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44.82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Ofgem target</a:t>
                      </a:r>
                      <a:endParaRPr lang="en-GB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8.21</a:t>
                      </a:r>
                      <a:endParaRPr lang="en-GB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11.73</a:t>
                      </a:r>
                      <a:endParaRPr lang="en-GB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42.08</a:t>
                      </a:r>
                      <a:endParaRPr lang="en-GB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52.70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15" name="Content Placeholder 6"/>
          <p:cNvSpPr txBox="1">
            <a:spLocks/>
          </p:cNvSpPr>
          <p:nvPr/>
        </p:nvSpPr>
        <p:spPr>
          <a:xfrm>
            <a:off x="457200" y="2074863"/>
            <a:ext cx="8384931" cy="35861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6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600" i="1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6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600" i="1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6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600" i="1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6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500" i="1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>
              <a:solidFill>
                <a:srgbClr val="000000"/>
              </a:solidFill>
            </a:endParaRPr>
          </a:p>
        </p:txBody>
      </p:sp>
      <p:sp>
        <p:nvSpPr>
          <p:cNvPr id="109634" name="Control 5"/>
          <p:cNvSpPr>
            <a:spLocks noChangeArrowheads="1" noChangeShapeType="1"/>
          </p:cNvSpPr>
          <p:nvPr/>
        </p:nvSpPr>
        <p:spPr bwMode="auto">
          <a:xfrm>
            <a:off x="10810143" y="7010400"/>
            <a:ext cx="271242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3537094" y="1384318"/>
            <a:ext cx="4756638" cy="25852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GB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satisfaction</a:t>
            </a:r>
            <a:endParaRPr lang="en-GB" sz="1600" b="1" i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GB" sz="1500" i="1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1500" i="1" kern="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846" y="1726696"/>
            <a:ext cx="5310554" cy="217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84526"/>
              </p:ext>
            </p:extLst>
          </p:nvPr>
        </p:nvGraphicFramePr>
        <p:xfrm>
          <a:off x="483591" y="476672"/>
          <a:ext cx="2124912" cy="503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52"/>
                <a:gridCol w="1390022"/>
                <a:gridCol w="375138"/>
              </a:tblGrid>
              <a:tr h="408440">
                <a:tc gridSpan="3"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Tx/>
                        <a:buNone/>
                        <a:defRPr/>
                      </a:pPr>
                      <a:r>
                        <a:rPr lang="en-GB" sz="1600" b="1" kern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2015/16 performance:</a:t>
                      </a:r>
                      <a:endParaRPr lang="en-GB" sz="1600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14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4828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to connect 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87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service 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339933"/>
                          </a:solidFill>
                          <a:sym typeface="Wingdings"/>
                        </a:rPr>
                        <a:t></a:t>
                      </a:r>
                      <a:endParaRPr lang="en-GB" sz="2400" b="1" dirty="0" smtClean="0">
                        <a:solidFill>
                          <a:srgbClr val="339933"/>
                        </a:solidFill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74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surveys - distributed generation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339933"/>
                          </a:solidFill>
                          <a:sym typeface="Wingdings"/>
                        </a:rPr>
                        <a:t></a:t>
                      </a:r>
                      <a:endParaRPr lang="en-GB" sz="2400" b="1" dirty="0" smtClean="0">
                        <a:solidFill>
                          <a:srgbClr val="339933"/>
                        </a:solidFill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87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project tracking 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339933"/>
                          </a:solidFill>
                          <a:sym typeface="Wingdings"/>
                        </a:rPr>
                        <a:t></a:t>
                      </a:r>
                      <a:endParaRPr lang="en-GB" sz="2400" b="1" dirty="0" smtClean="0">
                        <a:solidFill>
                          <a:srgbClr val="339933"/>
                        </a:solidFill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87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information 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339933"/>
                          </a:solidFill>
                          <a:sym typeface="Wingdings"/>
                        </a:rPr>
                        <a:t></a:t>
                      </a:r>
                      <a:endParaRPr lang="en-GB" sz="2400" b="1" dirty="0" smtClean="0">
                        <a:solidFill>
                          <a:srgbClr val="339933"/>
                        </a:solidFill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87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 surgeries 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339933"/>
                          </a:solidFill>
                          <a:sym typeface="Wingdings"/>
                        </a:rPr>
                        <a:t></a:t>
                      </a:r>
                      <a:endParaRPr lang="en-GB" sz="2400" b="1" dirty="0" smtClean="0">
                        <a:solidFill>
                          <a:srgbClr val="339933"/>
                        </a:solidFill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87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processes 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339933"/>
                          </a:solidFill>
                          <a:sym typeface="Wingdings"/>
                        </a:rPr>
                        <a:t></a:t>
                      </a:r>
                      <a:endParaRPr lang="en-GB" sz="2400" b="1" dirty="0" smtClean="0">
                        <a:solidFill>
                          <a:srgbClr val="339933"/>
                        </a:solidFill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0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Guaranteed standards 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87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Raising awareness of competition 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339933"/>
                          </a:solidFill>
                          <a:sym typeface="Wingdings"/>
                        </a:rPr>
                        <a:t></a:t>
                      </a:r>
                      <a:endParaRPr lang="en-GB" sz="2400" b="1" dirty="0" smtClean="0">
                        <a:solidFill>
                          <a:srgbClr val="339933"/>
                        </a:solidFill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87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Extending scope of contestable work 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339933"/>
                          </a:solidFill>
                          <a:sym typeface="Wingdings"/>
                        </a:rPr>
                        <a:t></a:t>
                      </a:r>
                      <a:endParaRPr lang="en-GB" sz="2400" b="1" dirty="0" smtClean="0">
                        <a:solidFill>
                          <a:srgbClr val="339933"/>
                        </a:solidFill>
                      </a:endParaRPr>
                    </a:p>
                  </a:txBody>
                  <a:tcPr marL="84406" marR="84406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Content Placeholder 6"/>
          <p:cNvSpPr txBox="1">
            <a:spLocks/>
          </p:cNvSpPr>
          <p:nvPr/>
        </p:nvSpPr>
        <p:spPr>
          <a:xfrm>
            <a:off x="2983714" y="928688"/>
            <a:ext cx="5718359" cy="381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GB" sz="1600" b="1" kern="0" dirty="0" smtClean="0">
                <a:solidFill>
                  <a:srgbClr val="578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2016/17 performance:</a:t>
            </a:r>
            <a:endParaRPr lang="en-GB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3359" y="5589240"/>
            <a:ext cx="2147639" cy="106695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GB" sz="900" b="1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2015/16 key</a:t>
            </a:r>
            <a:r>
              <a:rPr lang="en-GB" sz="900" b="1" dirty="0" smtClean="0">
                <a:solidFill>
                  <a:srgbClr val="000000"/>
                </a:solidFill>
                <a:latin typeface="Arial"/>
              </a:rPr>
              <a:t>: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200"/>
              </a:lnSpc>
            </a:pPr>
            <a:endParaRPr lang="en-GB" sz="2000" b="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200"/>
              </a:lnSpc>
            </a:pPr>
            <a:r>
              <a:rPr lang="en-GB" sz="2400" dirty="0" smtClean="0">
                <a:solidFill>
                  <a:srgbClr val="339933"/>
                </a:solidFill>
                <a:latin typeface="Wingdings"/>
              </a:rPr>
              <a:t></a:t>
            </a:r>
            <a:r>
              <a:rPr lang="en-GB" sz="8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Achieved;   </a:t>
            </a:r>
          </a:p>
          <a:p>
            <a:pPr>
              <a:lnSpc>
                <a:spcPts val="1200"/>
              </a:lnSpc>
            </a:pPr>
            <a:r>
              <a:rPr lang="en-GB" sz="1400" dirty="0" smtClean="0">
                <a:solidFill>
                  <a:srgbClr val="339933"/>
                </a:solidFill>
                <a:latin typeface="Wingdings"/>
              </a:rPr>
              <a:t></a:t>
            </a:r>
            <a:r>
              <a:rPr lang="en-GB" sz="8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   On </a:t>
            </a:r>
            <a:r>
              <a:rPr lang="en-GB" sz="8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track, some </a:t>
            </a:r>
            <a:r>
              <a:rPr lang="en-GB" sz="8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areas to improve; </a:t>
            </a:r>
          </a:p>
          <a:p>
            <a:pPr>
              <a:lnSpc>
                <a:spcPts val="1400"/>
              </a:lnSpc>
            </a:pPr>
            <a:r>
              <a:rPr lang="en-GB" sz="2400" b="1" dirty="0" smtClean="0">
                <a:solidFill>
                  <a:srgbClr val="FFC000"/>
                </a:solidFill>
                <a:latin typeface="Arial"/>
              </a:rPr>
              <a:t>-</a:t>
            </a:r>
            <a:r>
              <a:rPr lang="en-GB" sz="800" dirty="0" smtClean="0">
                <a:solidFill>
                  <a:srgbClr val="000000"/>
                </a:solidFill>
                <a:latin typeface="Arial"/>
              </a:rPr>
              <a:t>     </a:t>
            </a:r>
            <a:r>
              <a:rPr lang="en-GB" sz="8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Output </a:t>
            </a:r>
            <a:r>
              <a:rPr lang="en-GB" sz="8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under </a:t>
            </a:r>
            <a:r>
              <a:rPr lang="en-GB" sz="8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review</a:t>
            </a:r>
          </a:p>
          <a:p>
            <a:pPr>
              <a:lnSpc>
                <a:spcPts val="1400"/>
              </a:lnSpc>
            </a:pPr>
            <a:r>
              <a:rPr lang="en-GB" sz="2400" dirty="0" smtClean="0">
                <a:solidFill>
                  <a:srgbClr val="FF0000"/>
                </a:solidFill>
                <a:latin typeface="Wingdings"/>
              </a:rPr>
              <a:t></a:t>
            </a:r>
            <a:r>
              <a:rPr lang="en-GB" sz="8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   Not </a:t>
            </a:r>
            <a:r>
              <a:rPr lang="en-GB" sz="8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met 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6687"/>
            <a:ext cx="7772400" cy="1143000"/>
          </a:xfrm>
        </p:spPr>
        <p:txBody>
          <a:bodyPr/>
          <a:lstStyle/>
          <a:p>
            <a:r>
              <a:rPr lang="en-GB" altLang="en-US" dirty="0" smtClean="0"/>
              <a:t>Connections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1905000" cy="404664"/>
          </a:xfrm>
        </p:spPr>
        <p:txBody>
          <a:bodyPr/>
          <a:lstStyle/>
          <a:p>
            <a:fld id="{D11291F1-F02F-4381-B21F-31528B482A8D}" type="slidenum">
              <a:rPr lang="en-GB" altLang="en-US" smtClean="0">
                <a:solidFill>
                  <a:srgbClr val="000000"/>
                </a:solidFill>
              </a:rPr>
              <a:pPr/>
              <a:t>8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5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Electricity distribution annual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Ofgem</a:t>
            </a:r>
            <a:r>
              <a:rPr lang="en-GB" dirty="0" smtClean="0"/>
              <a:t> have published the RIIO electricity distribution annual report 2015-16</a:t>
            </a:r>
          </a:p>
          <a:p>
            <a:endParaRPr lang="en-GB" dirty="0" smtClean="0"/>
          </a:p>
          <a:p>
            <a:r>
              <a:rPr lang="en-GB" dirty="0" smtClean="0"/>
              <a:t>The report summarises the performance of DNOs during the first year of ED1</a:t>
            </a:r>
          </a:p>
          <a:p>
            <a:endParaRPr lang="en-GB" dirty="0" smtClean="0"/>
          </a:p>
          <a:p>
            <a:r>
              <a:rPr lang="en-GB" dirty="0" smtClean="0"/>
              <a:t>The report is split into</a:t>
            </a:r>
          </a:p>
          <a:p>
            <a:pPr lvl="1"/>
            <a:r>
              <a:rPr lang="en-GB" dirty="0" smtClean="0"/>
              <a:t>Outputs performance</a:t>
            </a:r>
          </a:p>
          <a:p>
            <a:pPr lvl="1"/>
            <a:r>
              <a:rPr lang="en-GB" dirty="0" smtClean="0"/>
              <a:t>Expenditure performance</a:t>
            </a:r>
          </a:p>
          <a:p>
            <a:pPr lvl="1"/>
            <a:r>
              <a:rPr lang="en-GB" dirty="0" smtClean="0"/>
              <a:t>Financial performance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F9916-8C2F-4576-93D2-B64F971D1FD0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D RA2">
  <a:themeElements>
    <a:clrScheme name="WPD 2017">
      <a:dk1>
        <a:srgbClr val="000000"/>
      </a:dk1>
      <a:lt1>
        <a:srgbClr val="FFFFFF"/>
      </a:lt1>
      <a:dk2>
        <a:srgbClr val="408080"/>
      </a:dk2>
      <a:lt2>
        <a:srgbClr val="578575"/>
      </a:lt2>
      <a:accent1>
        <a:srgbClr val="339966"/>
      </a:accent1>
      <a:accent2>
        <a:srgbClr val="03607B"/>
      </a:accent2>
      <a:accent3>
        <a:srgbClr val="BFBFBF"/>
      </a:accent3>
      <a:accent4>
        <a:srgbClr val="9B99B3"/>
      </a:accent4>
      <a:accent5>
        <a:srgbClr val="7F7F7F"/>
      </a:accent5>
      <a:accent6>
        <a:srgbClr val="5F507E"/>
      </a:accent6>
      <a:hlink>
        <a:srgbClr val="6633CC"/>
      </a:hlink>
      <a:folHlink>
        <a:srgbClr val="317C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21C0A"/>
        </a:solidFill>
        <a:ln w="9525" cap="flat" cmpd="sng" algn="ctr">
          <a:solidFill>
            <a:srgbClr val="F21C0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ol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21C0A"/>
        </a:solidFill>
        <a:ln w="9525" cap="flat" cmpd="sng" algn="ctr">
          <a:solidFill>
            <a:srgbClr val="F21C0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olo" pitchFamily="34" charset="0"/>
          </a:defRPr>
        </a:defPPr>
      </a:lstStyle>
    </a:lnDef>
  </a:objectDefaults>
  <a:extraClrSchemeLst>
    <a:extraClrScheme>
      <a:clrScheme name="E.ON 1">
        <a:dk1>
          <a:srgbClr val="000000"/>
        </a:dk1>
        <a:lt1>
          <a:srgbClr val="FFFFFF"/>
        </a:lt1>
        <a:dk2>
          <a:srgbClr val="F5493B"/>
        </a:dk2>
        <a:lt2>
          <a:srgbClr val="D20026"/>
        </a:lt2>
        <a:accent1>
          <a:srgbClr val="7F0026"/>
        </a:accent1>
        <a:accent2>
          <a:srgbClr val="FF8F6E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E78163"/>
        </a:accent6>
        <a:hlink>
          <a:srgbClr val="AD0026"/>
        </a:hlink>
        <a:folHlink>
          <a:srgbClr val="F7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.ON 2">
        <a:dk1>
          <a:srgbClr val="000000"/>
        </a:dk1>
        <a:lt1>
          <a:srgbClr val="FFFFFF"/>
        </a:lt1>
        <a:dk2>
          <a:srgbClr val="969696"/>
        </a:dk2>
        <a:lt2>
          <a:srgbClr val="787878"/>
        </a:lt2>
        <a:accent1>
          <a:srgbClr val="464646"/>
        </a:accent1>
        <a:accent2>
          <a:srgbClr val="D2D2D2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BEBEBE"/>
        </a:accent6>
        <a:hlink>
          <a:srgbClr val="5A5A5A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.ON 3">
        <a:dk1>
          <a:srgbClr val="000000"/>
        </a:dk1>
        <a:lt1>
          <a:srgbClr val="FFFFFF"/>
        </a:lt1>
        <a:dk2>
          <a:srgbClr val="5A5A5A"/>
        </a:dk2>
        <a:lt2>
          <a:srgbClr val="F76B60"/>
        </a:lt2>
        <a:accent1>
          <a:srgbClr val="AD0026"/>
        </a:accent1>
        <a:accent2>
          <a:srgbClr val="B4B4B4"/>
        </a:accent2>
        <a:accent3>
          <a:srgbClr val="FFFFFF"/>
        </a:accent3>
        <a:accent4>
          <a:srgbClr val="000000"/>
        </a:accent4>
        <a:accent5>
          <a:srgbClr val="D3AAAC"/>
        </a:accent5>
        <a:accent6>
          <a:srgbClr val="A3A3A3"/>
        </a:accent6>
        <a:hlink>
          <a:srgbClr val="D2002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.ON 4">
        <a:dk1>
          <a:srgbClr val="000000"/>
        </a:dk1>
        <a:lt1>
          <a:srgbClr val="FFFFFF"/>
        </a:lt1>
        <a:dk2>
          <a:srgbClr val="F21C0A"/>
        </a:dk2>
        <a:lt2>
          <a:srgbClr val="F21C0A"/>
        </a:lt2>
        <a:accent1>
          <a:srgbClr val="F21C0A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F7ABAA"/>
        </a:accent5>
        <a:accent6>
          <a:srgbClr val="DB1808"/>
        </a:accent6>
        <a:hlink>
          <a:srgbClr val="F21C0A"/>
        </a:hlink>
        <a:folHlink>
          <a:srgbClr val="F21C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.ON 5">
        <a:dk1>
          <a:srgbClr val="000000"/>
        </a:dk1>
        <a:lt1>
          <a:srgbClr val="FFFFFF"/>
        </a:lt1>
        <a:dk2>
          <a:srgbClr val="969696"/>
        </a:dk2>
        <a:lt2>
          <a:srgbClr val="969696"/>
        </a:lt2>
        <a:accent1>
          <a:srgbClr val="969696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878787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mai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WPD 2017">
      <a:dk1>
        <a:srgbClr val="000000"/>
      </a:dk1>
      <a:lt1>
        <a:srgbClr val="FFFFFF"/>
      </a:lt1>
      <a:dk2>
        <a:srgbClr val="408080"/>
      </a:dk2>
      <a:lt2>
        <a:srgbClr val="578575"/>
      </a:lt2>
      <a:accent1>
        <a:srgbClr val="339966"/>
      </a:accent1>
      <a:accent2>
        <a:srgbClr val="03607B"/>
      </a:accent2>
      <a:accent3>
        <a:srgbClr val="BFBFBF"/>
      </a:accent3>
      <a:accent4>
        <a:srgbClr val="9B99B3"/>
      </a:accent4>
      <a:accent5>
        <a:srgbClr val="7F7F7F"/>
      </a:accent5>
      <a:accent6>
        <a:srgbClr val="5F507E"/>
      </a:accent6>
      <a:hlink>
        <a:srgbClr val="6633CC"/>
      </a:hlink>
      <a:folHlink>
        <a:srgbClr val="317C7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ver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WEST2219 TIER2_FALCON_Powerpoint">
  <a:themeElements>
    <a:clrScheme name="Custom 1">
      <a:dk1>
        <a:srgbClr val="BFCD1E"/>
      </a:dk1>
      <a:lt1>
        <a:sysClr val="window" lastClr="FFFFFF"/>
      </a:lt1>
      <a:dk2>
        <a:srgbClr val="BFCD1E"/>
      </a:dk2>
      <a:lt2>
        <a:srgbClr val="FFFFFF"/>
      </a:lt2>
      <a:accent1>
        <a:srgbClr val="CAD542"/>
      </a:accent1>
      <a:accent2>
        <a:srgbClr val="D2DB65"/>
      </a:accent2>
      <a:accent3>
        <a:srgbClr val="DCE286"/>
      </a:accent3>
      <a:accent4>
        <a:srgbClr val="E5EBAB"/>
      </a:accent4>
      <a:accent5>
        <a:srgbClr val="F1F2CA"/>
      </a:accent5>
      <a:accent6>
        <a:srgbClr val="F8FBEB"/>
      </a:accent6>
      <a:hlink>
        <a:srgbClr val="4D917A"/>
      </a:hlink>
      <a:folHlink>
        <a:srgbClr val="4D91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WEST2219 TIER2_FALCON_Powerpoint">
  <a:themeElements>
    <a:clrScheme name="TIER1">
      <a:dk1>
        <a:srgbClr val="BFCD1E"/>
      </a:dk1>
      <a:lt1>
        <a:sysClr val="window" lastClr="FFFFFF"/>
      </a:lt1>
      <a:dk2>
        <a:srgbClr val="BFCD1E"/>
      </a:dk2>
      <a:lt2>
        <a:srgbClr val="FFFFFF"/>
      </a:lt2>
      <a:accent1>
        <a:srgbClr val="CAD542"/>
      </a:accent1>
      <a:accent2>
        <a:srgbClr val="D2DB65"/>
      </a:accent2>
      <a:accent3>
        <a:srgbClr val="DCE286"/>
      </a:accent3>
      <a:accent4>
        <a:srgbClr val="E5EBAB"/>
      </a:accent4>
      <a:accent5>
        <a:srgbClr val="F1F2CA"/>
      </a:accent5>
      <a:accent6>
        <a:srgbClr val="F8FBEB"/>
      </a:accent6>
      <a:hlink>
        <a:srgbClr val="BFCD1E"/>
      </a:hlink>
      <a:folHlink>
        <a:srgbClr val="BFCD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4D917A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WPD RA2</Template>
  <TotalTime>1517</TotalTime>
  <Words>3294</Words>
  <Application>Microsoft Office PowerPoint</Application>
  <PresentationFormat>On-screen Show (4:3)</PresentationFormat>
  <Paragraphs>764</Paragraphs>
  <Slides>53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WPD RA2</vt:lpstr>
      <vt:lpstr>2_Default Design</vt:lpstr>
      <vt:lpstr>Default Design</vt:lpstr>
      <vt:lpstr>1_Office Theme</vt:lpstr>
      <vt:lpstr>1_Default Design</vt:lpstr>
      <vt:lpstr>Cover Design</vt:lpstr>
      <vt:lpstr>1_WEST2219 TIER2_FALCON_Powerpoint</vt:lpstr>
      <vt:lpstr>WEST2219 TIER2_FALCON_Powerpoint</vt:lpstr>
      <vt:lpstr>2_Office Theme</vt:lpstr>
      <vt:lpstr>1_main slides</vt:lpstr>
      <vt:lpstr>12_Default Design</vt:lpstr>
      <vt:lpstr> Connection Customer Steering Group </vt:lpstr>
      <vt:lpstr>Connection Customer Steering Group</vt:lpstr>
      <vt:lpstr>Agenda</vt:lpstr>
      <vt:lpstr>A stakeholder’s view of WPD</vt:lpstr>
      <vt:lpstr> Connections Overview  </vt:lpstr>
      <vt:lpstr>Topics for discussion</vt:lpstr>
      <vt:lpstr>Business Plan performance update </vt:lpstr>
      <vt:lpstr>Connections </vt:lpstr>
      <vt:lpstr>Electricity distribution annual report</vt:lpstr>
      <vt:lpstr>Outputs performance</vt:lpstr>
      <vt:lpstr>Expenditure performance</vt:lpstr>
      <vt:lpstr>RORE performance</vt:lpstr>
      <vt:lpstr>Ofgem Incentive on Connections Engagement (ICE)</vt:lpstr>
      <vt:lpstr>What does our current ICE plan look like ?</vt:lpstr>
      <vt:lpstr>How you can get involved</vt:lpstr>
      <vt:lpstr>DSO strategy and transition plan </vt:lpstr>
      <vt:lpstr>UK General Election</vt:lpstr>
      <vt:lpstr>PowerPoint Presentation</vt:lpstr>
      <vt:lpstr> ICE Update </vt:lpstr>
      <vt:lpstr>Ice Update</vt:lpstr>
      <vt:lpstr>Looking back 2016/17- How did we do? </vt:lpstr>
      <vt:lpstr>Looking back 2016/17</vt:lpstr>
      <vt:lpstr>ICE looking forward 2017/18 – updates to our approach</vt:lpstr>
      <vt:lpstr>ICE looking forward 2017/18 – workplan summary</vt:lpstr>
      <vt:lpstr>ICE Incentive Update:  comparison with other DNOs</vt:lpstr>
      <vt:lpstr>ICE Incentive Update:  comparison with other DNOs (2)</vt:lpstr>
      <vt:lpstr>ICE Incentive Update:  comparison with other DNOs (3)</vt:lpstr>
      <vt:lpstr>ICE Incentive Update:  comparison with other DNOs (4)</vt:lpstr>
      <vt:lpstr>ICE Incentive Update:  next steps</vt:lpstr>
      <vt:lpstr> Coffee</vt:lpstr>
      <vt:lpstr>Information on Capacity Available for Generation &amp; Demand Customer</vt:lpstr>
      <vt:lpstr>Information on Capacity Available for Generation &amp; Demand Customer</vt:lpstr>
      <vt:lpstr>PowerPoint Presentation</vt:lpstr>
      <vt:lpstr>PowerPoint Presentation</vt:lpstr>
      <vt:lpstr> Lunch</vt:lpstr>
      <vt:lpstr>PowerPoint Presentation</vt:lpstr>
      <vt:lpstr>PowerPoint Presentation</vt:lpstr>
      <vt:lpstr>Alternative connections for demand</vt:lpstr>
      <vt:lpstr>Alternative connections for demand</vt:lpstr>
      <vt:lpstr>Project Entire</vt:lpstr>
      <vt:lpstr>What we are doing?</vt:lpstr>
      <vt:lpstr>Customer proposition</vt:lpstr>
      <vt:lpstr>Customer Proposition</vt:lpstr>
      <vt:lpstr>Managed Service</vt:lpstr>
      <vt:lpstr>Services</vt:lpstr>
      <vt:lpstr>Services</vt:lpstr>
      <vt:lpstr>Services</vt:lpstr>
      <vt:lpstr>Who are we targeting?</vt:lpstr>
      <vt:lpstr>What’s the process?</vt:lpstr>
      <vt:lpstr>How to get involved</vt:lpstr>
      <vt:lpstr> WPD CCSG Wrap up – Summary and Next Steps  </vt:lpstr>
      <vt:lpstr>Summary </vt:lpstr>
      <vt:lpstr>Next Steps</vt:lpstr>
    </vt:vector>
  </TitlesOfParts>
  <Company>Western Power Distribution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Allcock, Richard N.</dc:creator>
  <cp:lastModifiedBy>Allcock, Richard N.</cp:lastModifiedBy>
  <cp:revision>59</cp:revision>
  <cp:lastPrinted>2017-06-19T14:52:34Z</cp:lastPrinted>
  <dcterms:created xsi:type="dcterms:W3CDTF">2017-06-13T13:24:28Z</dcterms:created>
  <dcterms:modified xsi:type="dcterms:W3CDTF">2017-06-19T15:14:05Z</dcterms:modified>
</cp:coreProperties>
</file>