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3" r:id="rId4"/>
    <p:sldMasterId id="2147483714" r:id="rId5"/>
    <p:sldMasterId id="2147483728" r:id="rId6"/>
  </p:sldMasterIdLst>
  <p:notesMasterIdLst>
    <p:notesMasterId r:id="rId73"/>
  </p:notesMasterIdLst>
  <p:sldIdLst>
    <p:sldId id="257" r:id="rId7"/>
    <p:sldId id="272" r:id="rId8"/>
    <p:sldId id="258"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60" r:id="rId41"/>
    <p:sldId id="261" r:id="rId42"/>
    <p:sldId id="262" r:id="rId43"/>
    <p:sldId id="263" r:id="rId44"/>
    <p:sldId id="264" r:id="rId45"/>
    <p:sldId id="265" r:id="rId46"/>
    <p:sldId id="266" r:id="rId47"/>
    <p:sldId id="273" r:id="rId48"/>
    <p:sldId id="321" r:id="rId49"/>
    <p:sldId id="322" r:id="rId50"/>
    <p:sldId id="323" r:id="rId51"/>
    <p:sldId id="324" r:id="rId52"/>
    <p:sldId id="325" r:id="rId53"/>
    <p:sldId id="326" r:id="rId54"/>
    <p:sldId id="327" r:id="rId55"/>
    <p:sldId id="328" r:id="rId56"/>
    <p:sldId id="302" r:id="rId57"/>
    <p:sldId id="267" r:id="rId58"/>
    <p:sldId id="290" r:id="rId59"/>
    <p:sldId id="289" r:id="rId60"/>
    <p:sldId id="291" r:id="rId61"/>
    <p:sldId id="292" r:id="rId62"/>
    <p:sldId id="294" r:id="rId63"/>
    <p:sldId id="298" r:id="rId64"/>
    <p:sldId id="299" r:id="rId65"/>
    <p:sldId id="300" r:id="rId66"/>
    <p:sldId id="301" r:id="rId67"/>
    <p:sldId id="304" r:id="rId68"/>
    <p:sldId id="293" r:id="rId69"/>
    <p:sldId id="268" r:id="rId70"/>
    <p:sldId id="269" r:id="rId71"/>
    <p:sldId id="270" r:id="rId7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1" autoAdjust="0"/>
    <p:restoredTop sz="97552" autoAdjust="0"/>
  </p:normalViewPr>
  <p:slideViewPr>
    <p:cSldViewPr>
      <p:cViewPr varScale="1">
        <p:scale>
          <a:sx n="108" d="100"/>
          <a:sy n="108" d="100"/>
        </p:scale>
        <p:origin x="-132" y="-84"/>
      </p:cViewPr>
      <p:guideLst>
        <p:guide orient="horz" pos="2160"/>
        <p:guide pos="2880"/>
      </p:guideLst>
    </p:cSldViewPr>
  </p:slideViewPr>
  <p:notesTextViewPr>
    <p:cViewPr>
      <p:scale>
        <a:sx n="1" d="1"/>
        <a:sy n="1" d="1"/>
      </p:scale>
      <p:origin x="0" y="0"/>
    </p:cViewPr>
  </p:notesTextViewPr>
  <p:sorterViewPr>
    <p:cViewPr>
      <p:scale>
        <a:sx n="150" d="100"/>
        <a:sy n="150" d="100"/>
      </p:scale>
      <p:origin x="0" y="18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42469-9155-4AFC-A746-1EE6B39EA4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8937F5A-CD9B-4877-8596-A162CFA18749}">
      <dgm:prSet/>
      <dgm:spPr>
        <a:solidFill>
          <a:schemeClr val="accent1">
            <a:lumMod val="75000"/>
          </a:schemeClr>
        </a:solidFill>
      </dgm:spPr>
      <dgm:t>
        <a:bodyPr/>
        <a:lstStyle/>
        <a:p>
          <a:pPr rtl="0"/>
          <a:r>
            <a:rPr lang="en-GB" dirty="0" smtClean="0">
              <a:latin typeface="Arial" panose="020B0604020202020204" pitchFamily="34" charset="0"/>
              <a:cs typeface="Arial" panose="020B0604020202020204" pitchFamily="34" charset="0"/>
            </a:rPr>
            <a:t>Chief Executive’s Update</a:t>
          </a:r>
          <a:endParaRPr lang="en-GB" dirty="0">
            <a:latin typeface="Arial" panose="020B0604020202020204" pitchFamily="34" charset="0"/>
            <a:cs typeface="Arial" panose="020B0604020202020204" pitchFamily="34" charset="0"/>
          </a:endParaRPr>
        </a:p>
      </dgm:t>
    </dgm:pt>
    <dgm:pt modelId="{B3E5DDD4-E9D0-4546-BAC0-9A83941FBC80}" type="parTrans" cxnId="{81A89953-6476-42A8-90B9-D173D721ED3D}">
      <dgm:prSet/>
      <dgm:spPr/>
      <dgm:t>
        <a:bodyPr/>
        <a:lstStyle/>
        <a:p>
          <a:endParaRPr lang="en-GB">
            <a:latin typeface="Arial" panose="020B0604020202020204" pitchFamily="34" charset="0"/>
            <a:cs typeface="Arial" panose="020B0604020202020204" pitchFamily="34" charset="0"/>
          </a:endParaRPr>
        </a:p>
      </dgm:t>
    </dgm:pt>
    <dgm:pt modelId="{6B7D7439-0CFA-4B64-AB85-AA9C360A84B3}" type="sibTrans" cxnId="{81A89953-6476-42A8-90B9-D173D721ED3D}">
      <dgm:prSet/>
      <dgm:spPr/>
      <dgm:t>
        <a:bodyPr/>
        <a:lstStyle/>
        <a:p>
          <a:endParaRPr lang="en-GB">
            <a:latin typeface="Arial" panose="020B0604020202020204" pitchFamily="34" charset="0"/>
            <a:cs typeface="Arial" panose="020B0604020202020204" pitchFamily="34" charset="0"/>
          </a:endParaRPr>
        </a:p>
      </dgm:t>
    </dgm:pt>
    <dgm:pt modelId="{1C8445D9-CC72-4F2A-8C5C-891686FA7B3E}">
      <dgm:prSet/>
      <dgm:spPr>
        <a:solidFill>
          <a:schemeClr val="accent1">
            <a:lumMod val="75000"/>
          </a:schemeClr>
        </a:solidFill>
      </dgm:spPr>
      <dgm:t>
        <a:bodyPr/>
        <a:lstStyle/>
        <a:p>
          <a:pPr rtl="0"/>
          <a:r>
            <a:rPr lang="en-GB" dirty="0" smtClean="0">
              <a:latin typeface="Arial" panose="020B0604020202020204" pitchFamily="34" charset="0"/>
              <a:cs typeface="Arial" panose="020B0604020202020204" pitchFamily="34" charset="0"/>
            </a:rPr>
            <a:t>Incentive on Connections Engagement Update</a:t>
          </a:r>
          <a:endParaRPr lang="en-GB" dirty="0">
            <a:latin typeface="Arial" panose="020B0604020202020204" pitchFamily="34" charset="0"/>
            <a:cs typeface="Arial" panose="020B0604020202020204" pitchFamily="34" charset="0"/>
          </a:endParaRPr>
        </a:p>
      </dgm:t>
    </dgm:pt>
    <dgm:pt modelId="{F83D267A-2F1F-4B86-8DE1-FF68A3A8E395}" type="parTrans" cxnId="{F7C1080E-6AAC-414A-8C49-E3B3322498BA}">
      <dgm:prSet/>
      <dgm:spPr/>
      <dgm:t>
        <a:bodyPr/>
        <a:lstStyle/>
        <a:p>
          <a:endParaRPr lang="en-GB">
            <a:latin typeface="Arial" panose="020B0604020202020204" pitchFamily="34" charset="0"/>
            <a:cs typeface="Arial" panose="020B0604020202020204" pitchFamily="34" charset="0"/>
          </a:endParaRPr>
        </a:p>
      </dgm:t>
    </dgm:pt>
    <dgm:pt modelId="{C27E37AC-0154-49E1-8B4F-4C386FF8584A}" type="sibTrans" cxnId="{F7C1080E-6AAC-414A-8C49-E3B3322498BA}">
      <dgm:prSet/>
      <dgm:spPr/>
      <dgm:t>
        <a:bodyPr/>
        <a:lstStyle/>
        <a:p>
          <a:endParaRPr lang="en-GB">
            <a:latin typeface="Arial" panose="020B0604020202020204" pitchFamily="34" charset="0"/>
            <a:cs typeface="Arial" panose="020B0604020202020204" pitchFamily="34" charset="0"/>
          </a:endParaRPr>
        </a:p>
      </dgm:t>
    </dgm:pt>
    <dgm:pt modelId="{FCB2092C-A571-4FAD-8BA6-B0332E3D9CB2}">
      <dgm:prSet custT="1"/>
      <dgm:spPr/>
      <dgm:t>
        <a:bodyPr/>
        <a:lstStyle/>
        <a:p>
          <a:pPr rtl="0"/>
          <a:r>
            <a:rPr lang="en-GB" sz="1400" dirty="0" smtClean="0">
              <a:latin typeface="Arial" panose="020B0604020202020204" pitchFamily="34" charset="0"/>
              <a:cs typeface="Arial" panose="020B0604020202020204" pitchFamily="34" charset="0"/>
            </a:rPr>
            <a:t>ICE Workplan 2017/18 outline</a:t>
          </a:r>
          <a:endParaRPr lang="en-GB" sz="1400" dirty="0">
            <a:latin typeface="Arial" panose="020B0604020202020204" pitchFamily="34" charset="0"/>
            <a:cs typeface="Arial" panose="020B0604020202020204" pitchFamily="34" charset="0"/>
          </a:endParaRPr>
        </a:p>
      </dgm:t>
    </dgm:pt>
    <dgm:pt modelId="{EC6979BB-8901-433B-9AC5-38F96C0CD44E}" type="parTrans" cxnId="{1ED9A84C-D839-4728-A5F3-EFECF020B00D}">
      <dgm:prSet/>
      <dgm:spPr/>
      <dgm:t>
        <a:bodyPr/>
        <a:lstStyle/>
        <a:p>
          <a:endParaRPr lang="en-GB">
            <a:latin typeface="Arial" panose="020B0604020202020204" pitchFamily="34" charset="0"/>
            <a:cs typeface="Arial" panose="020B0604020202020204" pitchFamily="34" charset="0"/>
          </a:endParaRPr>
        </a:p>
      </dgm:t>
    </dgm:pt>
    <dgm:pt modelId="{8E723724-7454-4D23-AB70-39CEEBE8DD75}" type="sibTrans" cxnId="{1ED9A84C-D839-4728-A5F3-EFECF020B00D}">
      <dgm:prSet/>
      <dgm:spPr/>
      <dgm:t>
        <a:bodyPr/>
        <a:lstStyle/>
        <a:p>
          <a:endParaRPr lang="en-GB">
            <a:latin typeface="Arial" panose="020B0604020202020204" pitchFamily="34" charset="0"/>
            <a:cs typeface="Arial" panose="020B0604020202020204" pitchFamily="34" charset="0"/>
          </a:endParaRPr>
        </a:p>
      </dgm:t>
    </dgm:pt>
    <dgm:pt modelId="{C616CEBE-DC6F-4AB5-B462-BE6BFCA47890}">
      <dgm:prSet/>
      <dgm:spPr>
        <a:solidFill>
          <a:schemeClr val="accent1">
            <a:lumMod val="75000"/>
          </a:schemeClr>
        </a:solidFill>
      </dgm:spPr>
      <dgm:t>
        <a:bodyPr/>
        <a:lstStyle/>
        <a:p>
          <a:pPr rtl="0"/>
          <a:r>
            <a:rPr lang="en-GB" dirty="0" smtClean="0">
              <a:latin typeface="Arial" panose="020B0604020202020204" pitchFamily="34" charset="0"/>
              <a:cs typeface="Arial" panose="020B0604020202020204" pitchFamily="34" charset="0"/>
            </a:rPr>
            <a:t>Strategic investment options for future networks scenarios</a:t>
          </a:r>
          <a:endParaRPr lang="en-GB" dirty="0">
            <a:latin typeface="Arial" panose="020B0604020202020204" pitchFamily="34" charset="0"/>
            <a:cs typeface="Arial" panose="020B0604020202020204" pitchFamily="34" charset="0"/>
          </a:endParaRPr>
        </a:p>
      </dgm:t>
    </dgm:pt>
    <dgm:pt modelId="{5E771C8E-CCAF-4AF7-B0FA-74E76DF36716}" type="parTrans" cxnId="{1454A2E1-E56D-4980-BB60-FE6D8971991E}">
      <dgm:prSet/>
      <dgm:spPr/>
      <dgm:t>
        <a:bodyPr/>
        <a:lstStyle/>
        <a:p>
          <a:endParaRPr lang="en-GB">
            <a:latin typeface="Arial" panose="020B0604020202020204" pitchFamily="34" charset="0"/>
            <a:cs typeface="Arial" panose="020B0604020202020204" pitchFamily="34" charset="0"/>
          </a:endParaRPr>
        </a:p>
      </dgm:t>
    </dgm:pt>
    <dgm:pt modelId="{2BDB636D-1EE5-4B99-A025-3E20D633D2BD}" type="sibTrans" cxnId="{1454A2E1-E56D-4980-BB60-FE6D8971991E}">
      <dgm:prSet/>
      <dgm:spPr/>
      <dgm:t>
        <a:bodyPr/>
        <a:lstStyle/>
        <a:p>
          <a:endParaRPr lang="en-GB">
            <a:latin typeface="Arial" panose="020B0604020202020204" pitchFamily="34" charset="0"/>
            <a:cs typeface="Arial" panose="020B0604020202020204" pitchFamily="34" charset="0"/>
          </a:endParaRPr>
        </a:p>
      </dgm:t>
    </dgm:pt>
    <dgm:pt modelId="{3567DA34-E8E9-4503-95E4-DFAB8B5FD110}">
      <dgm:prSet/>
      <dgm:spPr>
        <a:solidFill>
          <a:schemeClr val="accent1">
            <a:lumMod val="75000"/>
          </a:schemeClr>
        </a:solidFill>
      </dgm:spPr>
      <dgm:t>
        <a:bodyPr/>
        <a:lstStyle/>
        <a:p>
          <a:pPr rtl="0"/>
          <a:r>
            <a:rPr lang="en-GB" dirty="0" smtClean="0">
              <a:latin typeface="Arial" panose="020B0604020202020204" pitchFamily="34" charset="0"/>
              <a:cs typeface="Arial" panose="020B0604020202020204" pitchFamily="34" charset="0"/>
            </a:rPr>
            <a:t>Summary, feedback and next steps</a:t>
          </a:r>
          <a:endParaRPr lang="en-GB" dirty="0">
            <a:latin typeface="Arial" panose="020B0604020202020204" pitchFamily="34" charset="0"/>
            <a:cs typeface="Arial" panose="020B0604020202020204" pitchFamily="34" charset="0"/>
          </a:endParaRPr>
        </a:p>
      </dgm:t>
    </dgm:pt>
    <dgm:pt modelId="{586DC3E6-5366-49DE-A7E1-13DC5E9C6DC6}" type="parTrans" cxnId="{D4E8C4F9-D3C5-442C-834A-E5049C3B1462}">
      <dgm:prSet/>
      <dgm:spPr/>
      <dgm:t>
        <a:bodyPr/>
        <a:lstStyle/>
        <a:p>
          <a:endParaRPr lang="en-GB">
            <a:latin typeface="Arial" panose="020B0604020202020204" pitchFamily="34" charset="0"/>
            <a:cs typeface="Arial" panose="020B0604020202020204" pitchFamily="34" charset="0"/>
          </a:endParaRPr>
        </a:p>
      </dgm:t>
    </dgm:pt>
    <dgm:pt modelId="{B703A578-9B8B-454C-B3EA-1ABEA195BF3B}" type="sibTrans" cxnId="{D4E8C4F9-D3C5-442C-834A-E5049C3B1462}">
      <dgm:prSet/>
      <dgm:spPr/>
      <dgm:t>
        <a:bodyPr/>
        <a:lstStyle/>
        <a:p>
          <a:endParaRPr lang="en-GB">
            <a:latin typeface="Arial" panose="020B0604020202020204" pitchFamily="34" charset="0"/>
            <a:cs typeface="Arial" panose="020B0604020202020204" pitchFamily="34" charset="0"/>
          </a:endParaRPr>
        </a:p>
      </dgm:t>
    </dgm:pt>
    <dgm:pt modelId="{E566D7F4-F24B-430C-A0B1-CFD1BD69325D}">
      <dgm:prSet custT="1"/>
      <dgm:spPr/>
      <dgm:t>
        <a:bodyPr/>
        <a:lstStyle/>
        <a:p>
          <a:r>
            <a:rPr lang="en-GB" sz="1400" dirty="0" smtClean="0">
              <a:latin typeface="Arial" panose="020B0604020202020204" pitchFamily="34" charset="0"/>
              <a:cs typeface="Arial" panose="020B0604020202020204" pitchFamily="34" charset="0"/>
            </a:rPr>
            <a:t>Nigel Turvey</a:t>
          </a:r>
          <a:endParaRPr lang="en-GB" sz="1400" dirty="0">
            <a:latin typeface="Arial" panose="020B0604020202020204" pitchFamily="34" charset="0"/>
            <a:cs typeface="Arial" panose="020B0604020202020204" pitchFamily="34" charset="0"/>
          </a:endParaRPr>
        </a:p>
      </dgm:t>
    </dgm:pt>
    <dgm:pt modelId="{48EB5868-6F53-4445-AD59-16ACD01B5654}" type="parTrans" cxnId="{C4AEC1D1-46C3-4E1B-B97A-0385121E7F79}">
      <dgm:prSet/>
      <dgm:spPr/>
      <dgm:t>
        <a:bodyPr/>
        <a:lstStyle/>
        <a:p>
          <a:endParaRPr lang="en-GB"/>
        </a:p>
      </dgm:t>
    </dgm:pt>
    <dgm:pt modelId="{0CF4F5A8-0EB4-4DDA-BC3B-51CAEBC3C1D9}" type="sibTrans" cxnId="{C4AEC1D1-46C3-4E1B-B97A-0385121E7F79}">
      <dgm:prSet/>
      <dgm:spPr/>
      <dgm:t>
        <a:bodyPr/>
        <a:lstStyle/>
        <a:p>
          <a:endParaRPr lang="en-GB"/>
        </a:p>
      </dgm:t>
    </dgm:pt>
    <dgm:pt modelId="{0F486786-EB20-4421-9879-85BEAD5F4EE8}">
      <dgm:prSet/>
      <dgm:spPr>
        <a:solidFill>
          <a:schemeClr val="bg1">
            <a:lumMod val="75000"/>
          </a:schemeClr>
        </a:solidFill>
      </dgm:spPr>
      <dgm:t>
        <a:bodyPr/>
        <a:lstStyle/>
        <a:p>
          <a:pPr rtl="0"/>
          <a:r>
            <a:rPr lang="en-GB" dirty="0" smtClean="0">
              <a:latin typeface="Arial" panose="020B0604020202020204" pitchFamily="34" charset="0"/>
              <a:cs typeface="Arial" panose="020B0604020202020204" pitchFamily="34" charset="0"/>
            </a:rPr>
            <a:t>Coffee</a:t>
          </a:r>
          <a:endParaRPr lang="en-GB" dirty="0">
            <a:latin typeface="Arial" panose="020B0604020202020204" pitchFamily="34" charset="0"/>
            <a:cs typeface="Arial" panose="020B0604020202020204" pitchFamily="34" charset="0"/>
          </a:endParaRPr>
        </a:p>
      </dgm:t>
    </dgm:pt>
    <dgm:pt modelId="{6B61FB22-BC35-4ACF-9CB1-B11FCAB1F374}" type="parTrans" cxnId="{73027AA6-B73E-40BC-AA16-3BD4653A540D}">
      <dgm:prSet/>
      <dgm:spPr/>
      <dgm:t>
        <a:bodyPr/>
        <a:lstStyle/>
        <a:p>
          <a:endParaRPr lang="en-GB"/>
        </a:p>
      </dgm:t>
    </dgm:pt>
    <dgm:pt modelId="{AAD1EE9B-5E4A-4B81-A08F-337D4BE513EC}" type="sibTrans" cxnId="{73027AA6-B73E-40BC-AA16-3BD4653A540D}">
      <dgm:prSet/>
      <dgm:spPr/>
      <dgm:t>
        <a:bodyPr/>
        <a:lstStyle/>
        <a:p>
          <a:endParaRPr lang="en-GB"/>
        </a:p>
      </dgm:t>
    </dgm:pt>
    <dgm:pt modelId="{DF3560A0-6CE9-4C44-86B3-67606CE27516}">
      <dgm:prSet/>
      <dgm:spPr>
        <a:solidFill>
          <a:schemeClr val="bg1">
            <a:lumMod val="75000"/>
          </a:schemeClr>
        </a:solidFill>
      </dgm:spPr>
      <dgm:t>
        <a:bodyPr/>
        <a:lstStyle/>
        <a:p>
          <a:r>
            <a:rPr lang="en-GB" dirty="0" smtClean="0">
              <a:latin typeface="Arial" panose="020B0604020202020204" pitchFamily="34" charset="0"/>
              <a:cs typeface="Arial" panose="020B0604020202020204" pitchFamily="34" charset="0"/>
            </a:rPr>
            <a:t>Lunch</a:t>
          </a:r>
          <a:endParaRPr lang="en-GB" dirty="0">
            <a:latin typeface="Arial" panose="020B0604020202020204" pitchFamily="34" charset="0"/>
            <a:cs typeface="Arial" panose="020B0604020202020204" pitchFamily="34" charset="0"/>
          </a:endParaRPr>
        </a:p>
      </dgm:t>
    </dgm:pt>
    <dgm:pt modelId="{6C38B10E-D74D-409C-B8C5-FB823C92261C}" type="parTrans" cxnId="{218A644A-EC46-49B2-BBD4-2D42DE8BC4D5}">
      <dgm:prSet/>
      <dgm:spPr/>
      <dgm:t>
        <a:bodyPr/>
        <a:lstStyle/>
        <a:p>
          <a:endParaRPr lang="en-GB"/>
        </a:p>
      </dgm:t>
    </dgm:pt>
    <dgm:pt modelId="{FD882609-4EFA-4DAC-8939-FBE7B030E9A0}" type="sibTrans" cxnId="{218A644A-EC46-49B2-BBD4-2D42DE8BC4D5}">
      <dgm:prSet/>
      <dgm:spPr/>
      <dgm:t>
        <a:bodyPr/>
        <a:lstStyle/>
        <a:p>
          <a:endParaRPr lang="en-GB"/>
        </a:p>
      </dgm:t>
    </dgm:pt>
    <dgm:pt modelId="{13723E82-FF4F-428F-808D-115CD29CDEAC}">
      <dgm:prSet custT="1"/>
      <dgm:spPr>
        <a:solidFill>
          <a:schemeClr val="bg1"/>
        </a:solidFill>
      </dgm:spPr>
      <dgm:t>
        <a:bodyPr/>
        <a:lstStyle/>
        <a:p>
          <a:pPr rtl="0"/>
          <a:r>
            <a:rPr lang="en-GB" sz="1400" dirty="0" smtClean="0">
              <a:latin typeface="Arial" panose="020B0604020202020204" pitchFamily="34" charset="0"/>
              <a:cs typeface="Arial" panose="020B0604020202020204" pitchFamily="34" charset="0"/>
            </a:rPr>
            <a:t>Connections overview</a:t>
          </a:r>
          <a:endParaRPr lang="en-GB" sz="1400" dirty="0">
            <a:latin typeface="Arial" panose="020B0604020202020204" pitchFamily="34" charset="0"/>
            <a:cs typeface="Arial" panose="020B0604020202020204" pitchFamily="34" charset="0"/>
          </a:endParaRPr>
        </a:p>
      </dgm:t>
    </dgm:pt>
    <dgm:pt modelId="{E3B7B7BB-0BDC-4691-B50E-5D39E5643FBE}" type="parTrans" cxnId="{F0331538-0A43-4F96-A902-814F3610108B}">
      <dgm:prSet/>
      <dgm:spPr/>
      <dgm:t>
        <a:bodyPr/>
        <a:lstStyle/>
        <a:p>
          <a:endParaRPr lang="en-GB"/>
        </a:p>
      </dgm:t>
    </dgm:pt>
    <dgm:pt modelId="{82CEA505-0C05-4CB3-BE43-176A049A8817}" type="sibTrans" cxnId="{F0331538-0A43-4F96-A902-814F3610108B}">
      <dgm:prSet/>
      <dgm:spPr/>
      <dgm:t>
        <a:bodyPr/>
        <a:lstStyle/>
        <a:p>
          <a:endParaRPr lang="en-GB"/>
        </a:p>
      </dgm:t>
    </dgm:pt>
    <dgm:pt modelId="{D59EB09D-2152-4BB9-80B2-04A514BF3B36}">
      <dgm:prSet custT="1"/>
      <dgm:spPr/>
      <dgm:t>
        <a:bodyPr/>
        <a:lstStyle/>
        <a:p>
          <a:r>
            <a:rPr lang="en-GB" sz="1400" dirty="0" smtClean="0">
              <a:latin typeface="Arial" panose="020B0604020202020204" pitchFamily="34" charset="0"/>
              <a:cs typeface="Arial" panose="020B0604020202020204" pitchFamily="34" charset="0"/>
            </a:rPr>
            <a:t>CCSG feedback</a:t>
          </a:r>
        </a:p>
      </dgm:t>
    </dgm:pt>
    <dgm:pt modelId="{FC6D2FC2-4CF6-41D4-AB98-3A11FCEBFFAE}" type="parTrans" cxnId="{2AC4452D-9FB4-4F9C-B1F3-B89C7DBEC14C}">
      <dgm:prSet/>
      <dgm:spPr/>
      <dgm:t>
        <a:bodyPr/>
        <a:lstStyle/>
        <a:p>
          <a:endParaRPr lang="en-GB"/>
        </a:p>
      </dgm:t>
    </dgm:pt>
    <dgm:pt modelId="{33AB48E4-A4FC-4F1F-8603-39A8215FCC75}" type="sibTrans" cxnId="{2AC4452D-9FB4-4F9C-B1F3-B89C7DBEC14C}">
      <dgm:prSet/>
      <dgm:spPr/>
      <dgm:t>
        <a:bodyPr/>
        <a:lstStyle/>
        <a:p>
          <a:endParaRPr lang="en-GB"/>
        </a:p>
      </dgm:t>
    </dgm:pt>
    <dgm:pt modelId="{0DC5A550-BA42-408A-BD7C-C4216B75A8EB}">
      <dgm:prSet/>
      <dgm:spPr>
        <a:solidFill>
          <a:schemeClr val="accent1">
            <a:lumMod val="75000"/>
          </a:schemeClr>
        </a:solidFill>
      </dgm:spPr>
      <dgm:t>
        <a:bodyPr/>
        <a:lstStyle/>
        <a:p>
          <a:pPr rtl="0"/>
          <a:r>
            <a:rPr lang="en-GB" dirty="0" smtClean="0">
              <a:latin typeface="Arial" panose="020B0604020202020204" pitchFamily="34" charset="0"/>
              <a:cs typeface="Arial" panose="020B0604020202020204" pitchFamily="34" charset="0"/>
            </a:rPr>
            <a:t>Major connection customer WPD senior point of contact</a:t>
          </a:r>
          <a:endParaRPr lang="en-GB" dirty="0">
            <a:latin typeface="Arial" panose="020B0604020202020204" pitchFamily="34" charset="0"/>
            <a:cs typeface="Arial" panose="020B0604020202020204" pitchFamily="34" charset="0"/>
          </a:endParaRPr>
        </a:p>
      </dgm:t>
    </dgm:pt>
    <dgm:pt modelId="{DEE1451B-2912-4A13-B1B1-A0225219385A}" type="parTrans" cxnId="{86186FB1-9E8B-40E7-8FE7-BF7E00E72ECF}">
      <dgm:prSet/>
      <dgm:spPr/>
      <dgm:t>
        <a:bodyPr/>
        <a:lstStyle/>
        <a:p>
          <a:endParaRPr lang="en-GB"/>
        </a:p>
      </dgm:t>
    </dgm:pt>
    <dgm:pt modelId="{877D951F-732E-4F24-873E-42F2D3DAD806}" type="sibTrans" cxnId="{86186FB1-9E8B-40E7-8FE7-BF7E00E72ECF}">
      <dgm:prSet/>
      <dgm:spPr/>
      <dgm:t>
        <a:bodyPr/>
        <a:lstStyle/>
        <a:p>
          <a:endParaRPr lang="en-GB"/>
        </a:p>
      </dgm:t>
    </dgm:pt>
    <dgm:pt modelId="{2EA79697-9893-4FCF-ACF9-A73531A515E9}">
      <dgm:prSet custT="1"/>
      <dgm:spPr/>
      <dgm:t>
        <a:bodyPr/>
        <a:lstStyle/>
        <a:p>
          <a:r>
            <a:rPr lang="en-GB" sz="1400" dirty="0" smtClean="0">
              <a:latin typeface="Arial" panose="020B0604020202020204" pitchFamily="34" charset="0"/>
              <a:cs typeface="Arial" panose="020B0604020202020204" pitchFamily="34" charset="0"/>
            </a:rPr>
            <a:t>Mark Shaw</a:t>
          </a:r>
          <a:endParaRPr lang="en-GB" sz="1400" dirty="0">
            <a:latin typeface="Arial" panose="020B0604020202020204" pitchFamily="34" charset="0"/>
            <a:cs typeface="Arial" panose="020B0604020202020204" pitchFamily="34" charset="0"/>
          </a:endParaRPr>
        </a:p>
      </dgm:t>
    </dgm:pt>
    <dgm:pt modelId="{5BD0CE3B-CCB3-4A75-92F5-5FAFB820A134}" type="parTrans" cxnId="{F63AD50E-C4F5-4E43-88EC-738898442D66}">
      <dgm:prSet/>
      <dgm:spPr/>
      <dgm:t>
        <a:bodyPr/>
        <a:lstStyle/>
        <a:p>
          <a:endParaRPr lang="en-GB"/>
        </a:p>
      </dgm:t>
    </dgm:pt>
    <dgm:pt modelId="{FC36BDB2-C12D-4548-9CA1-EF4506BC3C5C}" type="sibTrans" cxnId="{F63AD50E-C4F5-4E43-88EC-738898442D66}">
      <dgm:prSet/>
      <dgm:spPr/>
      <dgm:t>
        <a:bodyPr/>
        <a:lstStyle/>
        <a:p>
          <a:endParaRPr lang="en-GB"/>
        </a:p>
      </dgm:t>
    </dgm:pt>
    <dgm:pt modelId="{09C589CB-023C-4CA4-A689-5E6CD1B67EC0}">
      <dgm:prSet/>
      <dgm:spPr>
        <a:solidFill>
          <a:schemeClr val="accent1">
            <a:lumMod val="75000"/>
          </a:schemeClr>
        </a:solidFill>
      </dgm:spPr>
      <dgm:t>
        <a:bodyPr/>
        <a:lstStyle/>
        <a:p>
          <a:pPr rtl="0"/>
          <a:r>
            <a:rPr lang="en-GB" dirty="0" smtClean="0">
              <a:latin typeface="Arial" panose="020B0604020202020204" pitchFamily="34" charset="0"/>
              <a:cs typeface="Arial" panose="020B0604020202020204" pitchFamily="34" charset="0"/>
            </a:rPr>
            <a:t>Connection milestones</a:t>
          </a:r>
          <a:endParaRPr lang="en-GB" dirty="0">
            <a:latin typeface="Arial" panose="020B0604020202020204" pitchFamily="34" charset="0"/>
            <a:cs typeface="Arial" panose="020B0604020202020204" pitchFamily="34" charset="0"/>
          </a:endParaRPr>
        </a:p>
      </dgm:t>
    </dgm:pt>
    <dgm:pt modelId="{5D93F022-41E2-4B1B-81F8-00642AF5A18A}" type="parTrans" cxnId="{1A0FD73F-A1D2-4B70-90D1-52C7C1EB76B8}">
      <dgm:prSet/>
      <dgm:spPr/>
      <dgm:t>
        <a:bodyPr/>
        <a:lstStyle/>
        <a:p>
          <a:endParaRPr lang="en-GB"/>
        </a:p>
      </dgm:t>
    </dgm:pt>
    <dgm:pt modelId="{E4111410-FB6B-469B-832A-1766D2B72BBE}" type="sibTrans" cxnId="{1A0FD73F-A1D2-4B70-90D1-52C7C1EB76B8}">
      <dgm:prSet/>
      <dgm:spPr/>
      <dgm:t>
        <a:bodyPr/>
        <a:lstStyle/>
        <a:p>
          <a:endParaRPr lang="en-GB"/>
        </a:p>
      </dgm:t>
    </dgm:pt>
    <dgm:pt modelId="{CF9A532A-2F09-4743-B8C7-5EA2D46C9B55}">
      <dgm:prSet custT="1"/>
      <dgm:spPr/>
      <dgm:t>
        <a:bodyPr/>
        <a:lstStyle/>
        <a:p>
          <a:r>
            <a:rPr lang="en-GB" sz="1400" dirty="0" smtClean="0">
              <a:latin typeface="Arial" panose="020B0604020202020204" pitchFamily="34" charset="0"/>
              <a:cs typeface="Arial" panose="020B0604020202020204" pitchFamily="34" charset="0"/>
            </a:rPr>
            <a:t>Tim Hughes</a:t>
          </a:r>
          <a:endParaRPr lang="en-GB" sz="1400" dirty="0">
            <a:latin typeface="Arial" panose="020B0604020202020204" pitchFamily="34" charset="0"/>
            <a:cs typeface="Arial" panose="020B0604020202020204" pitchFamily="34" charset="0"/>
          </a:endParaRPr>
        </a:p>
      </dgm:t>
    </dgm:pt>
    <dgm:pt modelId="{F5689C9E-7E30-4417-8BA6-D45A0E9C3FFF}" type="parTrans" cxnId="{760B6B63-6BF9-4749-8810-5BF8149F03CB}">
      <dgm:prSet/>
      <dgm:spPr/>
      <dgm:t>
        <a:bodyPr/>
        <a:lstStyle/>
        <a:p>
          <a:endParaRPr lang="en-GB"/>
        </a:p>
      </dgm:t>
    </dgm:pt>
    <dgm:pt modelId="{E2F75D55-6964-4CD5-951E-0E85AC246765}" type="sibTrans" cxnId="{760B6B63-6BF9-4749-8810-5BF8149F03CB}">
      <dgm:prSet/>
      <dgm:spPr/>
      <dgm:t>
        <a:bodyPr/>
        <a:lstStyle/>
        <a:p>
          <a:endParaRPr lang="en-GB"/>
        </a:p>
      </dgm:t>
    </dgm:pt>
    <dgm:pt modelId="{5E8A3913-E8DA-440B-9718-04B5112F533E}" type="pres">
      <dgm:prSet presAssocID="{A5942469-9155-4AFC-A746-1EE6B39EA450}" presName="linear" presStyleCnt="0">
        <dgm:presLayoutVars>
          <dgm:animLvl val="lvl"/>
          <dgm:resizeHandles val="exact"/>
        </dgm:presLayoutVars>
      </dgm:prSet>
      <dgm:spPr/>
      <dgm:t>
        <a:bodyPr/>
        <a:lstStyle/>
        <a:p>
          <a:endParaRPr lang="en-GB"/>
        </a:p>
      </dgm:t>
    </dgm:pt>
    <dgm:pt modelId="{53E08B35-FCB8-402C-A758-5B8693EACCAF}" type="pres">
      <dgm:prSet presAssocID="{78937F5A-CD9B-4877-8596-A162CFA18749}" presName="parentText" presStyleLbl="node1" presStyleIdx="0" presStyleCnt="8">
        <dgm:presLayoutVars>
          <dgm:chMax val="0"/>
          <dgm:bulletEnabled val="1"/>
        </dgm:presLayoutVars>
      </dgm:prSet>
      <dgm:spPr/>
      <dgm:t>
        <a:bodyPr/>
        <a:lstStyle/>
        <a:p>
          <a:endParaRPr lang="en-GB"/>
        </a:p>
      </dgm:t>
    </dgm:pt>
    <dgm:pt modelId="{135DACAD-2DE4-4BB0-BD0C-8F89AABA4B53}" type="pres">
      <dgm:prSet presAssocID="{78937F5A-CD9B-4877-8596-A162CFA18749}" presName="childText" presStyleLbl="revTx" presStyleIdx="0" presStyleCnt="5">
        <dgm:presLayoutVars>
          <dgm:bulletEnabled val="1"/>
        </dgm:presLayoutVars>
      </dgm:prSet>
      <dgm:spPr/>
      <dgm:t>
        <a:bodyPr/>
        <a:lstStyle/>
        <a:p>
          <a:endParaRPr lang="en-GB"/>
        </a:p>
      </dgm:t>
    </dgm:pt>
    <dgm:pt modelId="{EC4A72E9-0289-4914-94EC-760018DA430E}" type="pres">
      <dgm:prSet presAssocID="{C616CEBE-DC6F-4AB5-B462-BE6BFCA47890}" presName="parentText" presStyleLbl="node1" presStyleIdx="1" presStyleCnt="8">
        <dgm:presLayoutVars>
          <dgm:chMax val="0"/>
          <dgm:bulletEnabled val="1"/>
        </dgm:presLayoutVars>
      </dgm:prSet>
      <dgm:spPr/>
      <dgm:t>
        <a:bodyPr/>
        <a:lstStyle/>
        <a:p>
          <a:endParaRPr lang="en-GB"/>
        </a:p>
      </dgm:t>
    </dgm:pt>
    <dgm:pt modelId="{C3A46B6D-26B4-481A-AFC1-FFDD5A091472}" type="pres">
      <dgm:prSet presAssocID="{C616CEBE-DC6F-4AB5-B462-BE6BFCA47890}" presName="childText" presStyleLbl="revTx" presStyleIdx="1" presStyleCnt="5">
        <dgm:presLayoutVars>
          <dgm:bulletEnabled val="1"/>
        </dgm:presLayoutVars>
      </dgm:prSet>
      <dgm:spPr/>
      <dgm:t>
        <a:bodyPr/>
        <a:lstStyle/>
        <a:p>
          <a:endParaRPr lang="en-GB"/>
        </a:p>
      </dgm:t>
    </dgm:pt>
    <dgm:pt modelId="{80B36D81-EE22-4ABC-B47C-86AF2C15AEDB}" type="pres">
      <dgm:prSet presAssocID="{0DC5A550-BA42-408A-BD7C-C4216B75A8EB}" presName="parentText" presStyleLbl="node1" presStyleIdx="2" presStyleCnt="8">
        <dgm:presLayoutVars>
          <dgm:chMax val="0"/>
          <dgm:bulletEnabled val="1"/>
        </dgm:presLayoutVars>
      </dgm:prSet>
      <dgm:spPr/>
      <dgm:t>
        <a:bodyPr/>
        <a:lstStyle/>
        <a:p>
          <a:endParaRPr lang="en-GB"/>
        </a:p>
      </dgm:t>
    </dgm:pt>
    <dgm:pt modelId="{30B11DAC-A9D8-4427-9EF8-5DC74B3D817B}" type="pres">
      <dgm:prSet presAssocID="{0DC5A550-BA42-408A-BD7C-C4216B75A8EB}" presName="childText" presStyleLbl="revTx" presStyleIdx="2" presStyleCnt="5">
        <dgm:presLayoutVars>
          <dgm:bulletEnabled val="1"/>
        </dgm:presLayoutVars>
      </dgm:prSet>
      <dgm:spPr/>
      <dgm:t>
        <a:bodyPr/>
        <a:lstStyle/>
        <a:p>
          <a:endParaRPr lang="en-GB"/>
        </a:p>
      </dgm:t>
    </dgm:pt>
    <dgm:pt modelId="{5DAA37F6-444A-416E-A63B-C761C628FAFE}" type="pres">
      <dgm:prSet presAssocID="{0F486786-EB20-4421-9879-85BEAD5F4EE8}" presName="parentText" presStyleLbl="node1" presStyleIdx="3" presStyleCnt="8">
        <dgm:presLayoutVars>
          <dgm:chMax val="0"/>
          <dgm:bulletEnabled val="1"/>
        </dgm:presLayoutVars>
      </dgm:prSet>
      <dgm:spPr/>
      <dgm:t>
        <a:bodyPr/>
        <a:lstStyle/>
        <a:p>
          <a:endParaRPr lang="en-GB"/>
        </a:p>
      </dgm:t>
    </dgm:pt>
    <dgm:pt modelId="{ED207B8F-81C3-4D61-BCEC-D702D9563AA8}" type="pres">
      <dgm:prSet presAssocID="{AAD1EE9B-5E4A-4B81-A08F-337D4BE513EC}" presName="spacer" presStyleCnt="0"/>
      <dgm:spPr/>
    </dgm:pt>
    <dgm:pt modelId="{A245A1DC-AFE0-4CDE-8765-292FF5D04E8E}" type="pres">
      <dgm:prSet presAssocID="{09C589CB-023C-4CA4-A689-5E6CD1B67EC0}" presName="parentText" presStyleLbl="node1" presStyleIdx="4" presStyleCnt="8">
        <dgm:presLayoutVars>
          <dgm:chMax val="0"/>
          <dgm:bulletEnabled val="1"/>
        </dgm:presLayoutVars>
      </dgm:prSet>
      <dgm:spPr/>
      <dgm:t>
        <a:bodyPr/>
        <a:lstStyle/>
        <a:p>
          <a:endParaRPr lang="en-GB"/>
        </a:p>
      </dgm:t>
    </dgm:pt>
    <dgm:pt modelId="{3E643656-60A3-4127-BC53-C1B5DFD4BE47}" type="pres">
      <dgm:prSet presAssocID="{09C589CB-023C-4CA4-A689-5E6CD1B67EC0}" presName="childText" presStyleLbl="revTx" presStyleIdx="3" presStyleCnt="5">
        <dgm:presLayoutVars>
          <dgm:bulletEnabled val="1"/>
        </dgm:presLayoutVars>
      </dgm:prSet>
      <dgm:spPr/>
      <dgm:t>
        <a:bodyPr/>
        <a:lstStyle/>
        <a:p>
          <a:endParaRPr lang="en-GB"/>
        </a:p>
      </dgm:t>
    </dgm:pt>
    <dgm:pt modelId="{8DB79181-12FA-4586-AC17-F055DB06D26D}" type="pres">
      <dgm:prSet presAssocID="{DF3560A0-6CE9-4C44-86B3-67606CE27516}" presName="parentText" presStyleLbl="node1" presStyleIdx="5" presStyleCnt="8">
        <dgm:presLayoutVars>
          <dgm:chMax val="0"/>
          <dgm:bulletEnabled val="1"/>
        </dgm:presLayoutVars>
      </dgm:prSet>
      <dgm:spPr/>
      <dgm:t>
        <a:bodyPr/>
        <a:lstStyle/>
        <a:p>
          <a:endParaRPr lang="en-GB"/>
        </a:p>
      </dgm:t>
    </dgm:pt>
    <dgm:pt modelId="{4AEAA60A-9355-40E4-A9FB-79C064863E76}" type="pres">
      <dgm:prSet presAssocID="{FD882609-4EFA-4DAC-8939-FBE7B030E9A0}" presName="spacer" presStyleCnt="0"/>
      <dgm:spPr/>
    </dgm:pt>
    <dgm:pt modelId="{5D8E06C0-3B6F-485E-A6F3-74AD1E471CA0}" type="pres">
      <dgm:prSet presAssocID="{1C8445D9-CC72-4F2A-8C5C-891686FA7B3E}" presName="parentText" presStyleLbl="node1" presStyleIdx="6" presStyleCnt="8">
        <dgm:presLayoutVars>
          <dgm:chMax val="0"/>
          <dgm:bulletEnabled val="1"/>
        </dgm:presLayoutVars>
      </dgm:prSet>
      <dgm:spPr/>
      <dgm:t>
        <a:bodyPr/>
        <a:lstStyle/>
        <a:p>
          <a:endParaRPr lang="en-GB"/>
        </a:p>
      </dgm:t>
    </dgm:pt>
    <dgm:pt modelId="{261DAE61-59FD-4CE3-A176-D9ED17364A07}" type="pres">
      <dgm:prSet presAssocID="{1C8445D9-CC72-4F2A-8C5C-891686FA7B3E}" presName="childText" presStyleLbl="revTx" presStyleIdx="4" presStyleCnt="5">
        <dgm:presLayoutVars>
          <dgm:bulletEnabled val="1"/>
        </dgm:presLayoutVars>
      </dgm:prSet>
      <dgm:spPr/>
      <dgm:t>
        <a:bodyPr/>
        <a:lstStyle/>
        <a:p>
          <a:endParaRPr lang="en-GB"/>
        </a:p>
      </dgm:t>
    </dgm:pt>
    <dgm:pt modelId="{6354E2AE-12D9-4827-AB78-A1D50D90780D}" type="pres">
      <dgm:prSet presAssocID="{3567DA34-E8E9-4503-95E4-DFAB8B5FD110}" presName="parentText" presStyleLbl="node1" presStyleIdx="7" presStyleCnt="8">
        <dgm:presLayoutVars>
          <dgm:chMax val="0"/>
          <dgm:bulletEnabled val="1"/>
        </dgm:presLayoutVars>
      </dgm:prSet>
      <dgm:spPr/>
      <dgm:t>
        <a:bodyPr/>
        <a:lstStyle/>
        <a:p>
          <a:endParaRPr lang="en-GB"/>
        </a:p>
      </dgm:t>
    </dgm:pt>
  </dgm:ptLst>
  <dgm:cxnLst>
    <dgm:cxn modelId="{CEE3AEBD-1792-4438-A70A-05C773F33334}" type="presOf" srcId="{D59EB09D-2152-4BB9-80B2-04A514BF3B36}" destId="{261DAE61-59FD-4CE3-A176-D9ED17364A07}" srcOrd="0" destOrd="1" presId="urn:microsoft.com/office/officeart/2005/8/layout/vList2"/>
    <dgm:cxn modelId="{32F1FF6B-2C9B-41F1-A526-3CD9125F2D78}" type="presOf" srcId="{1C8445D9-CC72-4F2A-8C5C-891686FA7B3E}" destId="{5D8E06C0-3B6F-485E-A6F3-74AD1E471CA0}" srcOrd="0" destOrd="0" presId="urn:microsoft.com/office/officeart/2005/8/layout/vList2"/>
    <dgm:cxn modelId="{1454A2E1-E56D-4980-BB60-FE6D8971991E}" srcId="{A5942469-9155-4AFC-A746-1EE6B39EA450}" destId="{C616CEBE-DC6F-4AB5-B462-BE6BFCA47890}" srcOrd="1" destOrd="0" parTransId="{5E771C8E-CCAF-4AF7-B0FA-74E76DF36716}" sibTransId="{2BDB636D-1EE5-4B99-A025-3E20D633D2BD}"/>
    <dgm:cxn modelId="{D9A5ED33-F9ED-4CFC-AD5B-8D0643ACA461}" type="presOf" srcId="{CF9A532A-2F09-4743-B8C7-5EA2D46C9B55}" destId="{3E643656-60A3-4127-BC53-C1B5DFD4BE47}" srcOrd="0" destOrd="0" presId="urn:microsoft.com/office/officeart/2005/8/layout/vList2"/>
    <dgm:cxn modelId="{73027AA6-B73E-40BC-AA16-3BD4653A540D}" srcId="{A5942469-9155-4AFC-A746-1EE6B39EA450}" destId="{0F486786-EB20-4421-9879-85BEAD5F4EE8}" srcOrd="3" destOrd="0" parTransId="{6B61FB22-BC35-4ACF-9CB1-B11FCAB1F374}" sibTransId="{AAD1EE9B-5E4A-4B81-A08F-337D4BE513EC}"/>
    <dgm:cxn modelId="{AFA1D4C8-30E0-4A4B-8AF0-5494364BD775}" type="presOf" srcId="{0F486786-EB20-4421-9879-85BEAD5F4EE8}" destId="{5DAA37F6-444A-416E-A63B-C761C628FAFE}" srcOrd="0" destOrd="0" presId="urn:microsoft.com/office/officeart/2005/8/layout/vList2"/>
    <dgm:cxn modelId="{F7C1080E-6AAC-414A-8C49-E3B3322498BA}" srcId="{A5942469-9155-4AFC-A746-1EE6B39EA450}" destId="{1C8445D9-CC72-4F2A-8C5C-891686FA7B3E}" srcOrd="6" destOrd="0" parTransId="{F83D267A-2F1F-4B86-8DE1-FF68A3A8E395}" sibTransId="{C27E37AC-0154-49E1-8B4F-4C386FF8584A}"/>
    <dgm:cxn modelId="{129E2755-C328-4F85-8404-E8FE7158D4D4}" type="presOf" srcId="{C616CEBE-DC6F-4AB5-B462-BE6BFCA47890}" destId="{EC4A72E9-0289-4914-94EC-760018DA430E}" srcOrd="0" destOrd="0" presId="urn:microsoft.com/office/officeart/2005/8/layout/vList2"/>
    <dgm:cxn modelId="{F0331538-0A43-4F96-A902-814F3610108B}" srcId="{78937F5A-CD9B-4877-8596-A162CFA18749}" destId="{13723E82-FF4F-428F-808D-115CD29CDEAC}" srcOrd="0" destOrd="0" parTransId="{E3B7B7BB-0BDC-4691-B50E-5D39E5643FBE}" sibTransId="{82CEA505-0C05-4CB3-BE43-176A049A8817}"/>
    <dgm:cxn modelId="{760B6B63-6BF9-4749-8810-5BF8149F03CB}" srcId="{09C589CB-023C-4CA4-A689-5E6CD1B67EC0}" destId="{CF9A532A-2F09-4743-B8C7-5EA2D46C9B55}" srcOrd="0" destOrd="0" parTransId="{F5689C9E-7E30-4417-8BA6-D45A0E9C3FFF}" sibTransId="{E2F75D55-6964-4CD5-951E-0E85AC246765}"/>
    <dgm:cxn modelId="{7642A5EC-81D2-4558-8A41-E96FDFB2CDFD}" type="presOf" srcId="{0DC5A550-BA42-408A-BD7C-C4216B75A8EB}" destId="{80B36D81-EE22-4ABC-B47C-86AF2C15AEDB}" srcOrd="0" destOrd="0" presId="urn:microsoft.com/office/officeart/2005/8/layout/vList2"/>
    <dgm:cxn modelId="{D0CF59E6-DB31-4BD1-BCF8-C1216F4E04B6}" type="presOf" srcId="{78937F5A-CD9B-4877-8596-A162CFA18749}" destId="{53E08B35-FCB8-402C-A758-5B8693EACCAF}" srcOrd="0" destOrd="0" presId="urn:microsoft.com/office/officeart/2005/8/layout/vList2"/>
    <dgm:cxn modelId="{2AC4452D-9FB4-4F9C-B1F3-B89C7DBEC14C}" srcId="{1C8445D9-CC72-4F2A-8C5C-891686FA7B3E}" destId="{D59EB09D-2152-4BB9-80B2-04A514BF3B36}" srcOrd="1" destOrd="0" parTransId="{FC6D2FC2-4CF6-41D4-AB98-3A11FCEBFFAE}" sibTransId="{33AB48E4-A4FC-4F1F-8603-39A8215FCC75}"/>
    <dgm:cxn modelId="{C4AEC1D1-46C3-4E1B-B97A-0385121E7F79}" srcId="{C616CEBE-DC6F-4AB5-B462-BE6BFCA47890}" destId="{E566D7F4-F24B-430C-A0B1-CFD1BD69325D}" srcOrd="0" destOrd="0" parTransId="{48EB5868-6F53-4445-AD59-16ACD01B5654}" sibTransId="{0CF4F5A8-0EB4-4DDA-BC3B-51CAEBC3C1D9}"/>
    <dgm:cxn modelId="{1A0FD73F-A1D2-4B70-90D1-52C7C1EB76B8}" srcId="{A5942469-9155-4AFC-A746-1EE6B39EA450}" destId="{09C589CB-023C-4CA4-A689-5E6CD1B67EC0}" srcOrd="4" destOrd="0" parTransId="{5D93F022-41E2-4B1B-81F8-00642AF5A18A}" sibTransId="{E4111410-FB6B-469B-832A-1766D2B72BBE}"/>
    <dgm:cxn modelId="{1BDC69DB-1534-4F66-B71B-52CA5D7D8BF0}" type="presOf" srcId="{13723E82-FF4F-428F-808D-115CD29CDEAC}" destId="{135DACAD-2DE4-4BB0-BD0C-8F89AABA4B53}" srcOrd="0" destOrd="0" presId="urn:microsoft.com/office/officeart/2005/8/layout/vList2"/>
    <dgm:cxn modelId="{9581188D-C8AF-42E7-AB99-BB085D486A06}" type="presOf" srcId="{2EA79697-9893-4FCF-ACF9-A73531A515E9}" destId="{30B11DAC-A9D8-4427-9EF8-5DC74B3D817B}" srcOrd="0" destOrd="0" presId="urn:microsoft.com/office/officeart/2005/8/layout/vList2"/>
    <dgm:cxn modelId="{81167456-415E-4AD6-ACAF-881AE40B1D98}" type="presOf" srcId="{E566D7F4-F24B-430C-A0B1-CFD1BD69325D}" destId="{C3A46B6D-26B4-481A-AFC1-FFDD5A091472}" srcOrd="0" destOrd="0" presId="urn:microsoft.com/office/officeart/2005/8/layout/vList2"/>
    <dgm:cxn modelId="{1ED9A84C-D839-4728-A5F3-EFECF020B00D}" srcId="{1C8445D9-CC72-4F2A-8C5C-891686FA7B3E}" destId="{FCB2092C-A571-4FAD-8BA6-B0332E3D9CB2}" srcOrd="0" destOrd="0" parTransId="{EC6979BB-8901-433B-9AC5-38F96C0CD44E}" sibTransId="{8E723724-7454-4D23-AB70-39CEEBE8DD75}"/>
    <dgm:cxn modelId="{81A89953-6476-42A8-90B9-D173D721ED3D}" srcId="{A5942469-9155-4AFC-A746-1EE6B39EA450}" destId="{78937F5A-CD9B-4877-8596-A162CFA18749}" srcOrd="0" destOrd="0" parTransId="{B3E5DDD4-E9D0-4546-BAC0-9A83941FBC80}" sibTransId="{6B7D7439-0CFA-4B64-AB85-AA9C360A84B3}"/>
    <dgm:cxn modelId="{5A64D701-A964-4D51-BFD1-40349B2C6DF5}" type="presOf" srcId="{DF3560A0-6CE9-4C44-86B3-67606CE27516}" destId="{8DB79181-12FA-4586-AC17-F055DB06D26D}" srcOrd="0" destOrd="0" presId="urn:microsoft.com/office/officeart/2005/8/layout/vList2"/>
    <dgm:cxn modelId="{218A644A-EC46-49B2-BBD4-2D42DE8BC4D5}" srcId="{A5942469-9155-4AFC-A746-1EE6B39EA450}" destId="{DF3560A0-6CE9-4C44-86B3-67606CE27516}" srcOrd="5" destOrd="0" parTransId="{6C38B10E-D74D-409C-B8C5-FB823C92261C}" sibTransId="{FD882609-4EFA-4DAC-8939-FBE7B030E9A0}"/>
    <dgm:cxn modelId="{1935465D-0DFD-48A1-B685-09B687368B47}" type="presOf" srcId="{3567DA34-E8E9-4503-95E4-DFAB8B5FD110}" destId="{6354E2AE-12D9-4827-AB78-A1D50D90780D}" srcOrd="0" destOrd="0" presId="urn:microsoft.com/office/officeart/2005/8/layout/vList2"/>
    <dgm:cxn modelId="{F63AD50E-C4F5-4E43-88EC-738898442D66}" srcId="{0DC5A550-BA42-408A-BD7C-C4216B75A8EB}" destId="{2EA79697-9893-4FCF-ACF9-A73531A515E9}" srcOrd="0" destOrd="0" parTransId="{5BD0CE3B-CCB3-4A75-92F5-5FAFB820A134}" sibTransId="{FC36BDB2-C12D-4548-9CA1-EF4506BC3C5C}"/>
    <dgm:cxn modelId="{86186FB1-9E8B-40E7-8FE7-BF7E00E72ECF}" srcId="{A5942469-9155-4AFC-A746-1EE6B39EA450}" destId="{0DC5A550-BA42-408A-BD7C-C4216B75A8EB}" srcOrd="2" destOrd="0" parTransId="{DEE1451B-2912-4A13-B1B1-A0225219385A}" sibTransId="{877D951F-732E-4F24-873E-42F2D3DAD806}"/>
    <dgm:cxn modelId="{D4E8C4F9-D3C5-442C-834A-E5049C3B1462}" srcId="{A5942469-9155-4AFC-A746-1EE6B39EA450}" destId="{3567DA34-E8E9-4503-95E4-DFAB8B5FD110}" srcOrd="7" destOrd="0" parTransId="{586DC3E6-5366-49DE-A7E1-13DC5E9C6DC6}" sibTransId="{B703A578-9B8B-454C-B3EA-1ABEA195BF3B}"/>
    <dgm:cxn modelId="{A18D6BBB-64D2-4C02-B62D-D93134EF0B8F}" type="presOf" srcId="{FCB2092C-A571-4FAD-8BA6-B0332E3D9CB2}" destId="{261DAE61-59FD-4CE3-A176-D9ED17364A07}" srcOrd="0" destOrd="0" presId="urn:microsoft.com/office/officeart/2005/8/layout/vList2"/>
    <dgm:cxn modelId="{86A18370-5E20-4BBF-B809-7D774109CF84}" type="presOf" srcId="{09C589CB-023C-4CA4-A689-5E6CD1B67EC0}" destId="{A245A1DC-AFE0-4CDE-8765-292FF5D04E8E}" srcOrd="0" destOrd="0" presId="urn:microsoft.com/office/officeart/2005/8/layout/vList2"/>
    <dgm:cxn modelId="{BEBD6B11-01C6-4770-AC5B-0600182532CB}" type="presOf" srcId="{A5942469-9155-4AFC-A746-1EE6B39EA450}" destId="{5E8A3913-E8DA-440B-9718-04B5112F533E}" srcOrd="0" destOrd="0" presId="urn:microsoft.com/office/officeart/2005/8/layout/vList2"/>
    <dgm:cxn modelId="{81CCDC3D-BC3F-49EC-B1A3-5441A485835D}" type="presParOf" srcId="{5E8A3913-E8DA-440B-9718-04B5112F533E}" destId="{53E08B35-FCB8-402C-A758-5B8693EACCAF}" srcOrd="0" destOrd="0" presId="urn:microsoft.com/office/officeart/2005/8/layout/vList2"/>
    <dgm:cxn modelId="{4F850F8B-280F-40BF-B365-3FDE144EB80B}" type="presParOf" srcId="{5E8A3913-E8DA-440B-9718-04B5112F533E}" destId="{135DACAD-2DE4-4BB0-BD0C-8F89AABA4B53}" srcOrd="1" destOrd="0" presId="urn:microsoft.com/office/officeart/2005/8/layout/vList2"/>
    <dgm:cxn modelId="{5F9CCA60-CE4B-4C5B-9CBF-7BAB65B7FBF5}" type="presParOf" srcId="{5E8A3913-E8DA-440B-9718-04B5112F533E}" destId="{EC4A72E9-0289-4914-94EC-760018DA430E}" srcOrd="2" destOrd="0" presId="urn:microsoft.com/office/officeart/2005/8/layout/vList2"/>
    <dgm:cxn modelId="{4850FF21-1509-49BC-B076-75E1F80E0032}" type="presParOf" srcId="{5E8A3913-E8DA-440B-9718-04B5112F533E}" destId="{C3A46B6D-26B4-481A-AFC1-FFDD5A091472}" srcOrd="3" destOrd="0" presId="urn:microsoft.com/office/officeart/2005/8/layout/vList2"/>
    <dgm:cxn modelId="{8A1A069A-6EFD-4160-8E28-007AA88A9D85}" type="presParOf" srcId="{5E8A3913-E8DA-440B-9718-04B5112F533E}" destId="{80B36D81-EE22-4ABC-B47C-86AF2C15AEDB}" srcOrd="4" destOrd="0" presId="urn:microsoft.com/office/officeart/2005/8/layout/vList2"/>
    <dgm:cxn modelId="{59237644-7C74-4967-A0B5-D4121559844C}" type="presParOf" srcId="{5E8A3913-E8DA-440B-9718-04B5112F533E}" destId="{30B11DAC-A9D8-4427-9EF8-5DC74B3D817B}" srcOrd="5" destOrd="0" presId="urn:microsoft.com/office/officeart/2005/8/layout/vList2"/>
    <dgm:cxn modelId="{E1C542E0-5EB4-41C5-9AA3-24E00D84B9B9}" type="presParOf" srcId="{5E8A3913-E8DA-440B-9718-04B5112F533E}" destId="{5DAA37F6-444A-416E-A63B-C761C628FAFE}" srcOrd="6" destOrd="0" presId="urn:microsoft.com/office/officeart/2005/8/layout/vList2"/>
    <dgm:cxn modelId="{87367E8A-7B17-4019-AD4E-D79C178EC0D7}" type="presParOf" srcId="{5E8A3913-E8DA-440B-9718-04B5112F533E}" destId="{ED207B8F-81C3-4D61-BCEC-D702D9563AA8}" srcOrd="7" destOrd="0" presId="urn:microsoft.com/office/officeart/2005/8/layout/vList2"/>
    <dgm:cxn modelId="{AD701044-5B78-4A76-ADBB-3F1DF82FF246}" type="presParOf" srcId="{5E8A3913-E8DA-440B-9718-04B5112F533E}" destId="{A245A1DC-AFE0-4CDE-8765-292FF5D04E8E}" srcOrd="8" destOrd="0" presId="urn:microsoft.com/office/officeart/2005/8/layout/vList2"/>
    <dgm:cxn modelId="{44E8A686-24D5-4C69-8D2D-EFA56D0DF181}" type="presParOf" srcId="{5E8A3913-E8DA-440B-9718-04B5112F533E}" destId="{3E643656-60A3-4127-BC53-C1B5DFD4BE47}" srcOrd="9" destOrd="0" presId="urn:microsoft.com/office/officeart/2005/8/layout/vList2"/>
    <dgm:cxn modelId="{DD7EB462-E68D-4932-A3B2-C586DAA247E2}" type="presParOf" srcId="{5E8A3913-E8DA-440B-9718-04B5112F533E}" destId="{8DB79181-12FA-4586-AC17-F055DB06D26D}" srcOrd="10" destOrd="0" presId="urn:microsoft.com/office/officeart/2005/8/layout/vList2"/>
    <dgm:cxn modelId="{C390A85C-43A1-4002-8AAD-D24BB33EF9CD}" type="presParOf" srcId="{5E8A3913-E8DA-440B-9718-04B5112F533E}" destId="{4AEAA60A-9355-40E4-A9FB-79C064863E76}" srcOrd="11" destOrd="0" presId="urn:microsoft.com/office/officeart/2005/8/layout/vList2"/>
    <dgm:cxn modelId="{FB2C1C1B-12C2-4AAD-A5FB-BC62C81EC1CD}" type="presParOf" srcId="{5E8A3913-E8DA-440B-9718-04B5112F533E}" destId="{5D8E06C0-3B6F-485E-A6F3-74AD1E471CA0}" srcOrd="12" destOrd="0" presId="urn:microsoft.com/office/officeart/2005/8/layout/vList2"/>
    <dgm:cxn modelId="{15239740-47CE-4AE5-95E1-67372D2D6BEC}" type="presParOf" srcId="{5E8A3913-E8DA-440B-9718-04B5112F533E}" destId="{261DAE61-59FD-4CE3-A176-D9ED17364A07}" srcOrd="13" destOrd="0" presId="urn:microsoft.com/office/officeart/2005/8/layout/vList2"/>
    <dgm:cxn modelId="{2EF0012A-CB2E-4B3B-BA76-E7F45775919F}" type="presParOf" srcId="{5E8A3913-E8DA-440B-9718-04B5112F533E}" destId="{6354E2AE-12D9-4827-AB78-A1D50D90780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D0EB9B-136A-4799-AB7B-3D4A3A050712}" type="doc">
      <dgm:prSet loTypeId="urn:microsoft.com/office/officeart/2005/8/layout/hProcess11" loCatId="process" qsTypeId="urn:microsoft.com/office/officeart/2005/8/quickstyle/simple1" qsCatId="simple" csTypeId="urn:microsoft.com/office/officeart/2005/8/colors/accent1_2" csCatId="accent1" phldr="1"/>
      <dgm:spPr/>
    </dgm:pt>
    <dgm:pt modelId="{1E9CF972-AF42-4F65-BAF6-4E0B03BE2CDD}">
      <dgm:prSet phldrT="[Text]"/>
      <dgm:spPr/>
      <dgm:t>
        <a:bodyPr/>
        <a:lstStyle/>
        <a:p>
          <a:r>
            <a:rPr lang="en-GB" dirty="0" smtClean="0">
              <a:latin typeface="Arial" panose="020B0604020202020204" pitchFamily="34" charset="0"/>
              <a:cs typeface="Arial" panose="020B0604020202020204" pitchFamily="34" charset="0"/>
            </a:rPr>
            <a:t>ICE submission (looking </a:t>
          </a:r>
          <a:r>
            <a:rPr lang="en-GB" dirty="0" err="1" smtClean="0">
              <a:latin typeface="Arial" panose="020B0604020202020204" pitchFamily="34" charset="0"/>
              <a:cs typeface="Arial" panose="020B0604020202020204" pitchFamily="34" charset="0"/>
            </a:rPr>
            <a:t>fwd</a:t>
          </a:r>
          <a:r>
            <a:rPr lang="en-GB" dirty="0" smtClean="0">
              <a:latin typeface="Arial" panose="020B0604020202020204" pitchFamily="34" charset="0"/>
              <a:cs typeface="Arial" panose="020B0604020202020204" pitchFamily="34" charset="0"/>
            </a:rPr>
            <a:t> &amp; back)</a:t>
          </a:r>
          <a:endParaRPr lang="en-GB" dirty="0">
            <a:latin typeface="Arial" panose="020B0604020202020204" pitchFamily="34" charset="0"/>
            <a:cs typeface="Arial" panose="020B0604020202020204" pitchFamily="34" charset="0"/>
          </a:endParaRPr>
        </a:p>
      </dgm:t>
    </dgm:pt>
    <dgm:pt modelId="{39EA3D16-AB6F-4BED-9A10-4ACEFD8C21E7}" type="parTrans" cxnId="{4A632C1B-5966-4D20-8921-CBEB40E39DC0}">
      <dgm:prSet/>
      <dgm:spPr/>
      <dgm:t>
        <a:bodyPr/>
        <a:lstStyle/>
        <a:p>
          <a:endParaRPr lang="en-GB"/>
        </a:p>
      </dgm:t>
    </dgm:pt>
    <dgm:pt modelId="{24ED659A-91DD-4ED3-874E-0DD35EC4E68F}" type="sibTrans" cxnId="{4A632C1B-5966-4D20-8921-CBEB40E39DC0}">
      <dgm:prSet/>
      <dgm:spPr/>
      <dgm:t>
        <a:bodyPr/>
        <a:lstStyle/>
        <a:p>
          <a:endParaRPr lang="en-GB"/>
        </a:p>
      </dgm:t>
    </dgm:pt>
    <dgm:pt modelId="{3FF4FFAE-A389-46E4-AEA8-EED13874F66F}">
      <dgm:prSet phldrT="[Text]"/>
      <dgm:spPr/>
      <dgm:t>
        <a:bodyPr/>
        <a:lstStyle/>
        <a:p>
          <a:r>
            <a:rPr lang="en-GB" dirty="0" smtClean="0">
              <a:latin typeface="Arial" panose="020B0604020202020204" pitchFamily="34" charset="0"/>
              <a:cs typeface="Arial" panose="020B0604020202020204" pitchFamily="34" charset="0"/>
            </a:rPr>
            <a:t>Ofgem consultation</a:t>
          </a:r>
          <a:endParaRPr lang="en-GB" dirty="0">
            <a:latin typeface="Arial" panose="020B0604020202020204" pitchFamily="34" charset="0"/>
            <a:cs typeface="Arial" panose="020B0604020202020204" pitchFamily="34" charset="0"/>
          </a:endParaRPr>
        </a:p>
      </dgm:t>
    </dgm:pt>
    <dgm:pt modelId="{4CF501E2-4168-486B-B8D8-FED3D2C565B8}" type="parTrans" cxnId="{B729DB84-57F0-460C-A6B0-1F512D33CAF0}">
      <dgm:prSet/>
      <dgm:spPr/>
      <dgm:t>
        <a:bodyPr/>
        <a:lstStyle/>
        <a:p>
          <a:endParaRPr lang="en-GB"/>
        </a:p>
      </dgm:t>
    </dgm:pt>
    <dgm:pt modelId="{865B422A-C412-4981-A3BA-0B6CFBCEADD1}" type="sibTrans" cxnId="{B729DB84-57F0-460C-A6B0-1F512D33CAF0}">
      <dgm:prSet/>
      <dgm:spPr/>
      <dgm:t>
        <a:bodyPr/>
        <a:lstStyle/>
        <a:p>
          <a:endParaRPr lang="en-GB"/>
        </a:p>
      </dgm:t>
    </dgm:pt>
    <dgm:pt modelId="{6A2ED189-A926-46F8-82C9-62B23348D1C2}">
      <dgm:prSet phldrT="[Text]"/>
      <dgm:spPr/>
      <dgm:t>
        <a:bodyPr/>
        <a:lstStyle/>
        <a:p>
          <a:r>
            <a:rPr lang="en-GB" dirty="0" smtClean="0">
              <a:latin typeface="Arial" panose="020B0604020202020204" pitchFamily="34" charset="0"/>
              <a:cs typeface="Arial" panose="020B0604020202020204" pitchFamily="34" charset="0"/>
            </a:rPr>
            <a:t>ICE Workplan publication</a:t>
          </a:r>
          <a:endParaRPr lang="en-GB" dirty="0">
            <a:latin typeface="Arial" panose="020B0604020202020204" pitchFamily="34" charset="0"/>
            <a:cs typeface="Arial" panose="020B0604020202020204" pitchFamily="34" charset="0"/>
          </a:endParaRPr>
        </a:p>
      </dgm:t>
    </dgm:pt>
    <dgm:pt modelId="{04D54CC6-2CD4-48BB-95D1-1C575E2CC6BF}" type="parTrans" cxnId="{553C3FC7-C303-4C8D-9FB2-EC6B8A1F5EA4}">
      <dgm:prSet/>
      <dgm:spPr/>
      <dgm:t>
        <a:bodyPr/>
        <a:lstStyle/>
        <a:p>
          <a:endParaRPr lang="en-GB"/>
        </a:p>
      </dgm:t>
    </dgm:pt>
    <dgm:pt modelId="{6C53AAF6-C3DA-49D5-8CE0-7BA9FC65291A}" type="sibTrans" cxnId="{553C3FC7-C303-4C8D-9FB2-EC6B8A1F5EA4}">
      <dgm:prSet/>
      <dgm:spPr/>
      <dgm:t>
        <a:bodyPr/>
        <a:lstStyle/>
        <a:p>
          <a:endParaRPr lang="en-GB"/>
        </a:p>
      </dgm:t>
    </dgm:pt>
    <dgm:pt modelId="{7F546CF6-0C6D-49B0-B278-AD048962B1F5}">
      <dgm:prSet phldrT="[Text]"/>
      <dgm:spPr/>
      <dgm:t>
        <a:bodyPr/>
        <a:lstStyle/>
        <a:p>
          <a:r>
            <a:rPr lang="en-GB" dirty="0" smtClean="0">
              <a:latin typeface="Arial" panose="020B0604020202020204" pitchFamily="34" charset="0"/>
              <a:cs typeface="Arial" panose="020B0604020202020204" pitchFamily="34" charset="0"/>
            </a:rPr>
            <a:t>Resubmission</a:t>
          </a:r>
          <a:endParaRPr lang="en-GB" dirty="0">
            <a:latin typeface="Arial" panose="020B0604020202020204" pitchFamily="34" charset="0"/>
            <a:cs typeface="Arial" panose="020B0604020202020204" pitchFamily="34" charset="0"/>
          </a:endParaRPr>
        </a:p>
      </dgm:t>
    </dgm:pt>
    <dgm:pt modelId="{D74B9D48-AB3C-45AB-B74C-E49686B64EFF}" type="parTrans" cxnId="{06FF5964-FF42-424F-9DF3-C445539B09A9}">
      <dgm:prSet/>
      <dgm:spPr/>
      <dgm:t>
        <a:bodyPr/>
        <a:lstStyle/>
        <a:p>
          <a:endParaRPr lang="en-GB"/>
        </a:p>
      </dgm:t>
    </dgm:pt>
    <dgm:pt modelId="{F7E3B8DE-1DB0-463A-8389-A34E083D5BB2}" type="sibTrans" cxnId="{06FF5964-FF42-424F-9DF3-C445539B09A9}">
      <dgm:prSet/>
      <dgm:spPr/>
      <dgm:t>
        <a:bodyPr/>
        <a:lstStyle/>
        <a:p>
          <a:endParaRPr lang="en-GB"/>
        </a:p>
      </dgm:t>
    </dgm:pt>
    <dgm:pt modelId="{817CF294-8CDB-4DB8-B4B8-3C14AFB65EF8}" type="pres">
      <dgm:prSet presAssocID="{DBD0EB9B-136A-4799-AB7B-3D4A3A050712}" presName="Name0" presStyleCnt="0">
        <dgm:presLayoutVars>
          <dgm:dir/>
          <dgm:resizeHandles val="exact"/>
        </dgm:presLayoutVars>
      </dgm:prSet>
      <dgm:spPr/>
    </dgm:pt>
    <dgm:pt modelId="{8F389371-4182-41E3-9AA7-C8E3E51B8C0E}" type="pres">
      <dgm:prSet presAssocID="{DBD0EB9B-136A-4799-AB7B-3D4A3A050712}" presName="arrow" presStyleLbl="bgShp" presStyleIdx="0" presStyleCnt="1">
        <dgm:style>
          <a:lnRef idx="1">
            <a:schemeClr val="accent5"/>
          </a:lnRef>
          <a:fillRef idx="3">
            <a:schemeClr val="accent5"/>
          </a:fillRef>
          <a:effectRef idx="2">
            <a:schemeClr val="accent5"/>
          </a:effectRef>
          <a:fontRef idx="minor">
            <a:schemeClr val="lt1"/>
          </a:fontRef>
        </dgm:style>
      </dgm:prSet>
      <dgm:spPr/>
    </dgm:pt>
    <dgm:pt modelId="{ABA2A0BB-CCA9-48B8-B62B-F9EA69EA0D4A}" type="pres">
      <dgm:prSet presAssocID="{DBD0EB9B-136A-4799-AB7B-3D4A3A050712}" presName="points" presStyleCnt="0"/>
      <dgm:spPr/>
    </dgm:pt>
    <dgm:pt modelId="{FDDC1DAC-F0C3-4873-8590-08B1C099E725}" type="pres">
      <dgm:prSet presAssocID="{6A2ED189-A926-46F8-82C9-62B23348D1C2}" presName="compositeA" presStyleCnt="0"/>
      <dgm:spPr/>
    </dgm:pt>
    <dgm:pt modelId="{B7F18057-5568-448A-A106-2EA9D3C0EA1F}" type="pres">
      <dgm:prSet presAssocID="{6A2ED189-A926-46F8-82C9-62B23348D1C2}" presName="textA" presStyleLbl="revTx" presStyleIdx="0" presStyleCnt="4">
        <dgm:presLayoutVars>
          <dgm:bulletEnabled val="1"/>
        </dgm:presLayoutVars>
      </dgm:prSet>
      <dgm:spPr/>
      <dgm:t>
        <a:bodyPr/>
        <a:lstStyle/>
        <a:p>
          <a:endParaRPr lang="en-GB"/>
        </a:p>
      </dgm:t>
    </dgm:pt>
    <dgm:pt modelId="{4562728F-FA08-40BA-B459-5F3BB9CF88FD}" type="pres">
      <dgm:prSet presAssocID="{6A2ED189-A926-46F8-82C9-62B23348D1C2}" presName="circleA" presStyleLbl="node1" presStyleIdx="0" presStyleCnt="4">
        <dgm:style>
          <a:lnRef idx="1">
            <a:schemeClr val="accent1"/>
          </a:lnRef>
          <a:fillRef idx="3">
            <a:schemeClr val="accent1"/>
          </a:fillRef>
          <a:effectRef idx="2">
            <a:schemeClr val="accent1"/>
          </a:effectRef>
          <a:fontRef idx="minor">
            <a:schemeClr val="lt1"/>
          </a:fontRef>
        </dgm:style>
      </dgm:prSet>
      <dgm:spPr>
        <a:solidFill>
          <a:schemeClr val="accent5">
            <a:lumMod val="50000"/>
          </a:schemeClr>
        </a:solidFill>
        <a:scene3d>
          <a:camera prst="orthographicFront"/>
          <a:lightRig rig="balanced" dir="t"/>
        </a:scene3d>
        <a:sp3d/>
      </dgm:spPr>
    </dgm:pt>
    <dgm:pt modelId="{0F66DCD8-414F-4957-A0A3-92775C3A077A}" type="pres">
      <dgm:prSet presAssocID="{6A2ED189-A926-46F8-82C9-62B23348D1C2}" presName="spaceA" presStyleCnt="0"/>
      <dgm:spPr/>
    </dgm:pt>
    <dgm:pt modelId="{CCEB851A-80AA-40C0-BDE3-325C5DB27E50}" type="pres">
      <dgm:prSet presAssocID="{6C53AAF6-C3DA-49D5-8CE0-7BA9FC65291A}" presName="space" presStyleCnt="0"/>
      <dgm:spPr/>
    </dgm:pt>
    <dgm:pt modelId="{0CB51B81-D4D7-416A-AD6B-E5D7584D019A}" type="pres">
      <dgm:prSet presAssocID="{1E9CF972-AF42-4F65-BAF6-4E0B03BE2CDD}" presName="compositeB" presStyleCnt="0"/>
      <dgm:spPr/>
    </dgm:pt>
    <dgm:pt modelId="{DA5A5B64-F9F4-4BA2-9318-9C9B1E53FD2A}" type="pres">
      <dgm:prSet presAssocID="{1E9CF972-AF42-4F65-BAF6-4E0B03BE2CDD}" presName="textB" presStyleLbl="revTx" presStyleIdx="1" presStyleCnt="4" custLinFactNeighborX="-45473">
        <dgm:presLayoutVars>
          <dgm:bulletEnabled val="1"/>
        </dgm:presLayoutVars>
      </dgm:prSet>
      <dgm:spPr/>
      <dgm:t>
        <a:bodyPr/>
        <a:lstStyle/>
        <a:p>
          <a:endParaRPr lang="en-GB"/>
        </a:p>
      </dgm:t>
    </dgm:pt>
    <dgm:pt modelId="{C186BF7D-AAF3-437E-9980-B8D711C6252E}" type="pres">
      <dgm:prSet presAssocID="{1E9CF972-AF42-4F65-BAF6-4E0B03BE2CDD}" presName="circleB" presStyleLbl="node1" presStyleIdx="1" presStyleCnt="4" custLinFactX="-112533" custLinFactNeighborX="-200000">
        <dgm:style>
          <a:lnRef idx="1">
            <a:schemeClr val="accent1"/>
          </a:lnRef>
          <a:fillRef idx="3">
            <a:schemeClr val="accent1"/>
          </a:fillRef>
          <a:effectRef idx="2">
            <a:schemeClr val="accent1"/>
          </a:effectRef>
          <a:fontRef idx="minor">
            <a:schemeClr val="lt1"/>
          </a:fontRef>
        </dgm:style>
      </dgm:prSet>
      <dgm:spPr>
        <a:solidFill>
          <a:schemeClr val="accent5">
            <a:lumMod val="50000"/>
          </a:schemeClr>
        </a:solidFill>
        <a:scene3d>
          <a:camera prst="orthographicFront"/>
          <a:lightRig rig="balanced" dir="t"/>
        </a:scene3d>
        <a:sp3d/>
      </dgm:spPr>
    </dgm:pt>
    <dgm:pt modelId="{CD6B2153-36BC-45C7-A656-40DE55B684BE}" type="pres">
      <dgm:prSet presAssocID="{1E9CF972-AF42-4F65-BAF6-4E0B03BE2CDD}" presName="spaceB" presStyleCnt="0"/>
      <dgm:spPr/>
    </dgm:pt>
    <dgm:pt modelId="{9A4811F5-6023-4ABC-9FEF-17C736EFFDD4}" type="pres">
      <dgm:prSet presAssocID="{24ED659A-91DD-4ED3-874E-0DD35EC4E68F}" presName="space" presStyleCnt="0"/>
      <dgm:spPr/>
    </dgm:pt>
    <dgm:pt modelId="{2E6E19E6-DE11-42BA-A244-2184CB09B05C}" type="pres">
      <dgm:prSet presAssocID="{3FF4FFAE-A389-46E4-AEA8-EED13874F66F}" presName="compositeA" presStyleCnt="0"/>
      <dgm:spPr/>
    </dgm:pt>
    <dgm:pt modelId="{47314F2B-2E5E-4564-BED2-767967F52975}" type="pres">
      <dgm:prSet presAssocID="{3FF4FFAE-A389-46E4-AEA8-EED13874F66F}" presName="textA" presStyleLbl="revTx" presStyleIdx="2" presStyleCnt="4" custLinFactNeighborX="-56395">
        <dgm:presLayoutVars>
          <dgm:bulletEnabled val="1"/>
        </dgm:presLayoutVars>
      </dgm:prSet>
      <dgm:spPr/>
      <dgm:t>
        <a:bodyPr/>
        <a:lstStyle/>
        <a:p>
          <a:endParaRPr lang="en-GB"/>
        </a:p>
      </dgm:t>
    </dgm:pt>
    <dgm:pt modelId="{047E26A5-60E8-4B93-B0C9-4391701083B9}" type="pres">
      <dgm:prSet presAssocID="{3FF4FFAE-A389-46E4-AEA8-EED13874F66F}" presName="circleA" presStyleLbl="node1" presStyleIdx="2" presStyleCnt="4" custLinFactX="-187882" custLinFactNeighborX="-200000">
        <dgm:style>
          <a:lnRef idx="1">
            <a:schemeClr val="accent1"/>
          </a:lnRef>
          <a:fillRef idx="3">
            <a:schemeClr val="accent1"/>
          </a:fillRef>
          <a:effectRef idx="2">
            <a:schemeClr val="accent1"/>
          </a:effectRef>
          <a:fontRef idx="minor">
            <a:schemeClr val="lt1"/>
          </a:fontRef>
        </dgm:style>
      </dgm:prSet>
      <dgm:spPr>
        <a:solidFill>
          <a:schemeClr val="accent5">
            <a:lumMod val="50000"/>
          </a:schemeClr>
        </a:solidFill>
        <a:scene3d>
          <a:camera prst="orthographicFront"/>
          <a:lightRig rig="balanced" dir="t"/>
        </a:scene3d>
        <a:sp3d/>
      </dgm:spPr>
    </dgm:pt>
    <dgm:pt modelId="{3C4E9C82-5418-4D86-98B8-B4569CF294DD}" type="pres">
      <dgm:prSet presAssocID="{3FF4FFAE-A389-46E4-AEA8-EED13874F66F}" presName="spaceA" presStyleCnt="0"/>
      <dgm:spPr/>
    </dgm:pt>
    <dgm:pt modelId="{9C41EEF0-EAB9-493E-A5F1-9F0A52D5945E}" type="pres">
      <dgm:prSet presAssocID="{865B422A-C412-4981-A3BA-0B6CFBCEADD1}" presName="space" presStyleCnt="0"/>
      <dgm:spPr/>
    </dgm:pt>
    <dgm:pt modelId="{656E0D2E-D29B-4B60-8D1A-6BEE2FC84FAE}" type="pres">
      <dgm:prSet presAssocID="{7F546CF6-0C6D-49B0-B278-AD048962B1F5}" presName="compositeB" presStyleCnt="0"/>
      <dgm:spPr/>
    </dgm:pt>
    <dgm:pt modelId="{0A642EF0-64FF-4ACA-92B5-C595EA582A92}" type="pres">
      <dgm:prSet presAssocID="{7F546CF6-0C6D-49B0-B278-AD048962B1F5}" presName="textB" presStyleLbl="revTx" presStyleIdx="3" presStyleCnt="4">
        <dgm:presLayoutVars>
          <dgm:bulletEnabled val="1"/>
        </dgm:presLayoutVars>
      </dgm:prSet>
      <dgm:spPr/>
      <dgm:t>
        <a:bodyPr/>
        <a:lstStyle/>
        <a:p>
          <a:endParaRPr lang="en-GB"/>
        </a:p>
      </dgm:t>
    </dgm:pt>
    <dgm:pt modelId="{B260C4DE-E00E-416C-BEE3-302C3AA5D105}" type="pres">
      <dgm:prSet presAssocID="{7F546CF6-0C6D-49B0-B278-AD048962B1F5}" presName="circleB" presStyleLbl="node1" presStyleIdx="3" presStyleCnt="4">
        <dgm:style>
          <a:lnRef idx="1">
            <a:schemeClr val="accent1"/>
          </a:lnRef>
          <a:fillRef idx="3">
            <a:schemeClr val="accent1"/>
          </a:fillRef>
          <a:effectRef idx="2">
            <a:schemeClr val="accent1"/>
          </a:effectRef>
          <a:fontRef idx="minor">
            <a:schemeClr val="lt1"/>
          </a:fontRef>
        </dgm:style>
      </dgm:prSet>
      <dgm:spPr>
        <a:solidFill>
          <a:schemeClr val="accent5">
            <a:lumMod val="50000"/>
          </a:schemeClr>
        </a:solidFill>
        <a:scene3d>
          <a:camera prst="orthographicFront"/>
          <a:lightRig rig="balanced" dir="t"/>
        </a:scene3d>
        <a:sp3d/>
      </dgm:spPr>
    </dgm:pt>
    <dgm:pt modelId="{637FA8BA-5268-4ABE-9E66-67AAA8BFBB0A}" type="pres">
      <dgm:prSet presAssocID="{7F546CF6-0C6D-49B0-B278-AD048962B1F5}" presName="spaceB" presStyleCnt="0"/>
      <dgm:spPr/>
    </dgm:pt>
  </dgm:ptLst>
  <dgm:cxnLst>
    <dgm:cxn modelId="{4A632C1B-5966-4D20-8921-CBEB40E39DC0}" srcId="{DBD0EB9B-136A-4799-AB7B-3D4A3A050712}" destId="{1E9CF972-AF42-4F65-BAF6-4E0B03BE2CDD}" srcOrd="1" destOrd="0" parTransId="{39EA3D16-AB6F-4BED-9A10-4ACEFD8C21E7}" sibTransId="{24ED659A-91DD-4ED3-874E-0DD35EC4E68F}"/>
    <dgm:cxn modelId="{A3180643-731D-464D-83AC-A13CDF8D8F3E}" type="presOf" srcId="{1E9CF972-AF42-4F65-BAF6-4E0B03BE2CDD}" destId="{DA5A5B64-F9F4-4BA2-9318-9C9B1E53FD2A}" srcOrd="0" destOrd="0" presId="urn:microsoft.com/office/officeart/2005/8/layout/hProcess11"/>
    <dgm:cxn modelId="{33B3771A-49F4-4DD2-A635-E27190D9E84B}" type="presOf" srcId="{DBD0EB9B-136A-4799-AB7B-3D4A3A050712}" destId="{817CF294-8CDB-4DB8-B4B8-3C14AFB65EF8}" srcOrd="0" destOrd="0" presId="urn:microsoft.com/office/officeart/2005/8/layout/hProcess11"/>
    <dgm:cxn modelId="{98CBB589-508F-4CC7-A8A9-1B51B1847D10}" type="presOf" srcId="{7F546CF6-0C6D-49B0-B278-AD048962B1F5}" destId="{0A642EF0-64FF-4ACA-92B5-C595EA582A92}" srcOrd="0" destOrd="0" presId="urn:microsoft.com/office/officeart/2005/8/layout/hProcess11"/>
    <dgm:cxn modelId="{553C3FC7-C303-4C8D-9FB2-EC6B8A1F5EA4}" srcId="{DBD0EB9B-136A-4799-AB7B-3D4A3A050712}" destId="{6A2ED189-A926-46F8-82C9-62B23348D1C2}" srcOrd="0" destOrd="0" parTransId="{04D54CC6-2CD4-48BB-95D1-1C575E2CC6BF}" sibTransId="{6C53AAF6-C3DA-49D5-8CE0-7BA9FC65291A}"/>
    <dgm:cxn modelId="{BE39727F-E182-4EA2-96F2-5DB015C4883C}" type="presOf" srcId="{6A2ED189-A926-46F8-82C9-62B23348D1C2}" destId="{B7F18057-5568-448A-A106-2EA9D3C0EA1F}" srcOrd="0" destOrd="0" presId="urn:microsoft.com/office/officeart/2005/8/layout/hProcess11"/>
    <dgm:cxn modelId="{B729DB84-57F0-460C-A6B0-1F512D33CAF0}" srcId="{DBD0EB9B-136A-4799-AB7B-3D4A3A050712}" destId="{3FF4FFAE-A389-46E4-AEA8-EED13874F66F}" srcOrd="2" destOrd="0" parTransId="{4CF501E2-4168-486B-B8D8-FED3D2C565B8}" sibTransId="{865B422A-C412-4981-A3BA-0B6CFBCEADD1}"/>
    <dgm:cxn modelId="{4FB4DCD2-C0EA-4664-B2F4-B42CE181B287}" type="presOf" srcId="{3FF4FFAE-A389-46E4-AEA8-EED13874F66F}" destId="{47314F2B-2E5E-4564-BED2-767967F52975}" srcOrd="0" destOrd="0" presId="urn:microsoft.com/office/officeart/2005/8/layout/hProcess11"/>
    <dgm:cxn modelId="{06FF5964-FF42-424F-9DF3-C445539B09A9}" srcId="{DBD0EB9B-136A-4799-AB7B-3D4A3A050712}" destId="{7F546CF6-0C6D-49B0-B278-AD048962B1F5}" srcOrd="3" destOrd="0" parTransId="{D74B9D48-AB3C-45AB-B74C-E49686B64EFF}" sibTransId="{F7E3B8DE-1DB0-463A-8389-A34E083D5BB2}"/>
    <dgm:cxn modelId="{86E66CCC-D11E-4E4E-84B7-F018440B6FC4}" type="presParOf" srcId="{817CF294-8CDB-4DB8-B4B8-3C14AFB65EF8}" destId="{8F389371-4182-41E3-9AA7-C8E3E51B8C0E}" srcOrd="0" destOrd="0" presId="urn:microsoft.com/office/officeart/2005/8/layout/hProcess11"/>
    <dgm:cxn modelId="{21D59E6F-5F65-481E-9A5A-EEBC17815FD1}" type="presParOf" srcId="{817CF294-8CDB-4DB8-B4B8-3C14AFB65EF8}" destId="{ABA2A0BB-CCA9-48B8-B62B-F9EA69EA0D4A}" srcOrd="1" destOrd="0" presId="urn:microsoft.com/office/officeart/2005/8/layout/hProcess11"/>
    <dgm:cxn modelId="{8703B10F-BD0E-4119-9DD6-3EC8240392F2}" type="presParOf" srcId="{ABA2A0BB-CCA9-48B8-B62B-F9EA69EA0D4A}" destId="{FDDC1DAC-F0C3-4873-8590-08B1C099E725}" srcOrd="0" destOrd="0" presId="urn:microsoft.com/office/officeart/2005/8/layout/hProcess11"/>
    <dgm:cxn modelId="{7E8B13D6-D3BC-4E3C-BBC2-693BC7A11DB4}" type="presParOf" srcId="{FDDC1DAC-F0C3-4873-8590-08B1C099E725}" destId="{B7F18057-5568-448A-A106-2EA9D3C0EA1F}" srcOrd="0" destOrd="0" presId="urn:microsoft.com/office/officeart/2005/8/layout/hProcess11"/>
    <dgm:cxn modelId="{FE2E26CA-0B37-45E0-B1DE-6B464695D8DD}" type="presParOf" srcId="{FDDC1DAC-F0C3-4873-8590-08B1C099E725}" destId="{4562728F-FA08-40BA-B459-5F3BB9CF88FD}" srcOrd="1" destOrd="0" presId="urn:microsoft.com/office/officeart/2005/8/layout/hProcess11"/>
    <dgm:cxn modelId="{BD7FCCC1-6E4F-4288-B88F-63B5469B4851}" type="presParOf" srcId="{FDDC1DAC-F0C3-4873-8590-08B1C099E725}" destId="{0F66DCD8-414F-4957-A0A3-92775C3A077A}" srcOrd="2" destOrd="0" presId="urn:microsoft.com/office/officeart/2005/8/layout/hProcess11"/>
    <dgm:cxn modelId="{6437A1AB-0860-4B3A-82E4-778EDCBEAB96}" type="presParOf" srcId="{ABA2A0BB-CCA9-48B8-B62B-F9EA69EA0D4A}" destId="{CCEB851A-80AA-40C0-BDE3-325C5DB27E50}" srcOrd="1" destOrd="0" presId="urn:microsoft.com/office/officeart/2005/8/layout/hProcess11"/>
    <dgm:cxn modelId="{AD5EFC6D-EC4F-4403-B64A-58296011875F}" type="presParOf" srcId="{ABA2A0BB-CCA9-48B8-B62B-F9EA69EA0D4A}" destId="{0CB51B81-D4D7-416A-AD6B-E5D7584D019A}" srcOrd="2" destOrd="0" presId="urn:microsoft.com/office/officeart/2005/8/layout/hProcess11"/>
    <dgm:cxn modelId="{2C398EF1-5DA8-4021-9B25-BA3FD7FCF12D}" type="presParOf" srcId="{0CB51B81-D4D7-416A-AD6B-E5D7584D019A}" destId="{DA5A5B64-F9F4-4BA2-9318-9C9B1E53FD2A}" srcOrd="0" destOrd="0" presId="urn:microsoft.com/office/officeart/2005/8/layout/hProcess11"/>
    <dgm:cxn modelId="{1ED56EDC-3641-4936-8F81-1E1D82FD914B}" type="presParOf" srcId="{0CB51B81-D4D7-416A-AD6B-E5D7584D019A}" destId="{C186BF7D-AAF3-437E-9980-B8D711C6252E}" srcOrd="1" destOrd="0" presId="urn:microsoft.com/office/officeart/2005/8/layout/hProcess11"/>
    <dgm:cxn modelId="{49E16519-05D3-40F8-A142-5CB07AF309DE}" type="presParOf" srcId="{0CB51B81-D4D7-416A-AD6B-E5D7584D019A}" destId="{CD6B2153-36BC-45C7-A656-40DE55B684BE}" srcOrd="2" destOrd="0" presId="urn:microsoft.com/office/officeart/2005/8/layout/hProcess11"/>
    <dgm:cxn modelId="{EF3F404D-CAB4-400F-8A90-F42ED6F9C16B}" type="presParOf" srcId="{ABA2A0BB-CCA9-48B8-B62B-F9EA69EA0D4A}" destId="{9A4811F5-6023-4ABC-9FEF-17C736EFFDD4}" srcOrd="3" destOrd="0" presId="urn:microsoft.com/office/officeart/2005/8/layout/hProcess11"/>
    <dgm:cxn modelId="{1EA3FE99-2BA3-4BB3-85A0-020261F9A5AD}" type="presParOf" srcId="{ABA2A0BB-CCA9-48B8-B62B-F9EA69EA0D4A}" destId="{2E6E19E6-DE11-42BA-A244-2184CB09B05C}" srcOrd="4" destOrd="0" presId="urn:microsoft.com/office/officeart/2005/8/layout/hProcess11"/>
    <dgm:cxn modelId="{F23D10CD-EA72-4F28-BC9A-E8807CB96BFF}" type="presParOf" srcId="{2E6E19E6-DE11-42BA-A244-2184CB09B05C}" destId="{47314F2B-2E5E-4564-BED2-767967F52975}" srcOrd="0" destOrd="0" presId="urn:microsoft.com/office/officeart/2005/8/layout/hProcess11"/>
    <dgm:cxn modelId="{924FED5B-3DE1-4D29-8A2D-69F7ABCD31C6}" type="presParOf" srcId="{2E6E19E6-DE11-42BA-A244-2184CB09B05C}" destId="{047E26A5-60E8-4B93-B0C9-4391701083B9}" srcOrd="1" destOrd="0" presId="urn:microsoft.com/office/officeart/2005/8/layout/hProcess11"/>
    <dgm:cxn modelId="{AB7C47D7-7142-4BEE-9E1F-4FC047B49C32}" type="presParOf" srcId="{2E6E19E6-DE11-42BA-A244-2184CB09B05C}" destId="{3C4E9C82-5418-4D86-98B8-B4569CF294DD}" srcOrd="2" destOrd="0" presId="urn:microsoft.com/office/officeart/2005/8/layout/hProcess11"/>
    <dgm:cxn modelId="{AC88299F-D961-484E-836A-AD6955B6B732}" type="presParOf" srcId="{ABA2A0BB-CCA9-48B8-B62B-F9EA69EA0D4A}" destId="{9C41EEF0-EAB9-493E-A5F1-9F0A52D5945E}" srcOrd="5" destOrd="0" presId="urn:microsoft.com/office/officeart/2005/8/layout/hProcess11"/>
    <dgm:cxn modelId="{0490411B-231C-49A9-BD1F-FBC7C2E56414}" type="presParOf" srcId="{ABA2A0BB-CCA9-48B8-B62B-F9EA69EA0D4A}" destId="{656E0D2E-D29B-4B60-8D1A-6BEE2FC84FAE}" srcOrd="6" destOrd="0" presId="urn:microsoft.com/office/officeart/2005/8/layout/hProcess11"/>
    <dgm:cxn modelId="{A89114A0-856A-4538-875C-E9CD5C803897}" type="presParOf" srcId="{656E0D2E-D29B-4B60-8D1A-6BEE2FC84FAE}" destId="{0A642EF0-64FF-4ACA-92B5-C595EA582A92}" srcOrd="0" destOrd="0" presId="urn:microsoft.com/office/officeart/2005/8/layout/hProcess11"/>
    <dgm:cxn modelId="{AF8E4002-8848-4439-82BC-694C420BCB53}" type="presParOf" srcId="{656E0D2E-D29B-4B60-8D1A-6BEE2FC84FAE}" destId="{B260C4DE-E00E-416C-BEE3-302C3AA5D105}" srcOrd="1" destOrd="0" presId="urn:microsoft.com/office/officeart/2005/8/layout/hProcess11"/>
    <dgm:cxn modelId="{8905213E-0E73-413D-9A81-23E0AD47FD3F}" type="presParOf" srcId="{656E0D2E-D29B-4B60-8D1A-6BEE2FC84FAE}" destId="{637FA8BA-5268-4ABE-9E66-67AAA8BFBB0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8B35-FCB8-402C-A758-5B8693EACCAF}">
      <dsp:nvSpPr>
        <dsp:cNvPr id="0" name=""/>
        <dsp:cNvSpPr/>
      </dsp:nvSpPr>
      <dsp:spPr>
        <a:xfrm>
          <a:off x="0" y="119764"/>
          <a:ext cx="7586639" cy="4446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Chief Executive’s Update</a:t>
          </a:r>
          <a:endParaRPr lang="en-GB" sz="1900" kern="1200" dirty="0">
            <a:latin typeface="Arial" panose="020B0604020202020204" pitchFamily="34" charset="0"/>
            <a:cs typeface="Arial" panose="020B0604020202020204" pitchFamily="34" charset="0"/>
          </a:endParaRPr>
        </a:p>
      </dsp:txBody>
      <dsp:txXfrm>
        <a:off x="21704" y="141468"/>
        <a:ext cx="7543231" cy="401192"/>
      </dsp:txXfrm>
    </dsp:sp>
    <dsp:sp modelId="{135DACAD-2DE4-4BB0-BD0C-8F89AABA4B53}">
      <dsp:nvSpPr>
        <dsp:cNvPr id="0" name=""/>
        <dsp:cNvSpPr/>
      </dsp:nvSpPr>
      <dsp:spPr>
        <a:xfrm>
          <a:off x="0" y="564364"/>
          <a:ext cx="7586639" cy="314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4087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smtClean="0">
              <a:latin typeface="Arial" panose="020B0604020202020204" pitchFamily="34" charset="0"/>
              <a:cs typeface="Arial" panose="020B0604020202020204" pitchFamily="34" charset="0"/>
            </a:rPr>
            <a:t>Connections overview</a:t>
          </a:r>
          <a:endParaRPr lang="en-GB" sz="1400" kern="1200" dirty="0">
            <a:latin typeface="Arial" panose="020B0604020202020204" pitchFamily="34" charset="0"/>
            <a:cs typeface="Arial" panose="020B0604020202020204" pitchFamily="34" charset="0"/>
          </a:endParaRPr>
        </a:p>
      </dsp:txBody>
      <dsp:txXfrm>
        <a:off x="0" y="564364"/>
        <a:ext cx="7586639" cy="314640"/>
      </dsp:txXfrm>
    </dsp:sp>
    <dsp:sp modelId="{EC4A72E9-0289-4914-94EC-760018DA430E}">
      <dsp:nvSpPr>
        <dsp:cNvPr id="0" name=""/>
        <dsp:cNvSpPr/>
      </dsp:nvSpPr>
      <dsp:spPr>
        <a:xfrm>
          <a:off x="0" y="879004"/>
          <a:ext cx="7586639" cy="4446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Strategic investment options for future networks scenarios</a:t>
          </a:r>
          <a:endParaRPr lang="en-GB" sz="1900" kern="1200" dirty="0">
            <a:latin typeface="Arial" panose="020B0604020202020204" pitchFamily="34" charset="0"/>
            <a:cs typeface="Arial" panose="020B0604020202020204" pitchFamily="34" charset="0"/>
          </a:endParaRPr>
        </a:p>
      </dsp:txBody>
      <dsp:txXfrm>
        <a:off x="21704" y="900708"/>
        <a:ext cx="7543231" cy="401192"/>
      </dsp:txXfrm>
    </dsp:sp>
    <dsp:sp modelId="{C3A46B6D-26B4-481A-AFC1-FFDD5A091472}">
      <dsp:nvSpPr>
        <dsp:cNvPr id="0" name=""/>
        <dsp:cNvSpPr/>
      </dsp:nvSpPr>
      <dsp:spPr>
        <a:xfrm>
          <a:off x="0" y="1323604"/>
          <a:ext cx="758663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87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smtClean="0">
              <a:latin typeface="Arial" panose="020B0604020202020204" pitchFamily="34" charset="0"/>
              <a:cs typeface="Arial" panose="020B0604020202020204" pitchFamily="34" charset="0"/>
            </a:rPr>
            <a:t>Nigel Turvey</a:t>
          </a:r>
          <a:endParaRPr lang="en-GB" sz="1400" kern="1200" dirty="0">
            <a:latin typeface="Arial" panose="020B0604020202020204" pitchFamily="34" charset="0"/>
            <a:cs typeface="Arial" panose="020B0604020202020204" pitchFamily="34" charset="0"/>
          </a:endParaRPr>
        </a:p>
      </dsp:txBody>
      <dsp:txXfrm>
        <a:off x="0" y="1323604"/>
        <a:ext cx="7586639" cy="314640"/>
      </dsp:txXfrm>
    </dsp:sp>
    <dsp:sp modelId="{80B36D81-EE22-4ABC-B47C-86AF2C15AEDB}">
      <dsp:nvSpPr>
        <dsp:cNvPr id="0" name=""/>
        <dsp:cNvSpPr/>
      </dsp:nvSpPr>
      <dsp:spPr>
        <a:xfrm>
          <a:off x="0" y="1638244"/>
          <a:ext cx="7586639" cy="4446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Major connection customer WPD senior point of contact</a:t>
          </a:r>
          <a:endParaRPr lang="en-GB" sz="1900" kern="1200" dirty="0">
            <a:latin typeface="Arial" panose="020B0604020202020204" pitchFamily="34" charset="0"/>
            <a:cs typeface="Arial" panose="020B0604020202020204" pitchFamily="34" charset="0"/>
          </a:endParaRPr>
        </a:p>
      </dsp:txBody>
      <dsp:txXfrm>
        <a:off x="21704" y="1659948"/>
        <a:ext cx="7543231" cy="401192"/>
      </dsp:txXfrm>
    </dsp:sp>
    <dsp:sp modelId="{30B11DAC-A9D8-4427-9EF8-5DC74B3D817B}">
      <dsp:nvSpPr>
        <dsp:cNvPr id="0" name=""/>
        <dsp:cNvSpPr/>
      </dsp:nvSpPr>
      <dsp:spPr>
        <a:xfrm>
          <a:off x="0" y="2082844"/>
          <a:ext cx="758663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87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smtClean="0">
              <a:latin typeface="Arial" panose="020B0604020202020204" pitchFamily="34" charset="0"/>
              <a:cs typeface="Arial" panose="020B0604020202020204" pitchFamily="34" charset="0"/>
            </a:rPr>
            <a:t>Mark Shaw</a:t>
          </a:r>
          <a:endParaRPr lang="en-GB" sz="1400" kern="1200" dirty="0">
            <a:latin typeface="Arial" panose="020B0604020202020204" pitchFamily="34" charset="0"/>
            <a:cs typeface="Arial" panose="020B0604020202020204" pitchFamily="34" charset="0"/>
          </a:endParaRPr>
        </a:p>
      </dsp:txBody>
      <dsp:txXfrm>
        <a:off x="0" y="2082844"/>
        <a:ext cx="7586639" cy="314640"/>
      </dsp:txXfrm>
    </dsp:sp>
    <dsp:sp modelId="{5DAA37F6-444A-416E-A63B-C761C628FAFE}">
      <dsp:nvSpPr>
        <dsp:cNvPr id="0" name=""/>
        <dsp:cNvSpPr/>
      </dsp:nvSpPr>
      <dsp:spPr>
        <a:xfrm>
          <a:off x="0" y="2397484"/>
          <a:ext cx="7586639" cy="4446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Coffee</a:t>
          </a:r>
          <a:endParaRPr lang="en-GB" sz="1900" kern="1200" dirty="0">
            <a:latin typeface="Arial" panose="020B0604020202020204" pitchFamily="34" charset="0"/>
            <a:cs typeface="Arial" panose="020B0604020202020204" pitchFamily="34" charset="0"/>
          </a:endParaRPr>
        </a:p>
      </dsp:txBody>
      <dsp:txXfrm>
        <a:off x="21704" y="2419188"/>
        <a:ext cx="7543231" cy="401192"/>
      </dsp:txXfrm>
    </dsp:sp>
    <dsp:sp modelId="{A245A1DC-AFE0-4CDE-8765-292FF5D04E8E}">
      <dsp:nvSpPr>
        <dsp:cNvPr id="0" name=""/>
        <dsp:cNvSpPr/>
      </dsp:nvSpPr>
      <dsp:spPr>
        <a:xfrm>
          <a:off x="0" y="2896804"/>
          <a:ext cx="7586639" cy="4446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Connection milestones</a:t>
          </a:r>
          <a:endParaRPr lang="en-GB" sz="1900" kern="1200" dirty="0">
            <a:latin typeface="Arial" panose="020B0604020202020204" pitchFamily="34" charset="0"/>
            <a:cs typeface="Arial" panose="020B0604020202020204" pitchFamily="34" charset="0"/>
          </a:endParaRPr>
        </a:p>
      </dsp:txBody>
      <dsp:txXfrm>
        <a:off x="21704" y="2918508"/>
        <a:ext cx="7543231" cy="401192"/>
      </dsp:txXfrm>
    </dsp:sp>
    <dsp:sp modelId="{3E643656-60A3-4127-BC53-C1B5DFD4BE47}">
      <dsp:nvSpPr>
        <dsp:cNvPr id="0" name=""/>
        <dsp:cNvSpPr/>
      </dsp:nvSpPr>
      <dsp:spPr>
        <a:xfrm>
          <a:off x="0" y="3341404"/>
          <a:ext cx="758663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87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smtClean="0">
              <a:latin typeface="Arial" panose="020B0604020202020204" pitchFamily="34" charset="0"/>
              <a:cs typeface="Arial" panose="020B0604020202020204" pitchFamily="34" charset="0"/>
            </a:rPr>
            <a:t>Tim Hughes</a:t>
          </a:r>
          <a:endParaRPr lang="en-GB" sz="1400" kern="1200" dirty="0">
            <a:latin typeface="Arial" panose="020B0604020202020204" pitchFamily="34" charset="0"/>
            <a:cs typeface="Arial" panose="020B0604020202020204" pitchFamily="34" charset="0"/>
          </a:endParaRPr>
        </a:p>
      </dsp:txBody>
      <dsp:txXfrm>
        <a:off x="0" y="3341404"/>
        <a:ext cx="7586639" cy="314640"/>
      </dsp:txXfrm>
    </dsp:sp>
    <dsp:sp modelId="{8DB79181-12FA-4586-AC17-F055DB06D26D}">
      <dsp:nvSpPr>
        <dsp:cNvPr id="0" name=""/>
        <dsp:cNvSpPr/>
      </dsp:nvSpPr>
      <dsp:spPr>
        <a:xfrm>
          <a:off x="0" y="3656044"/>
          <a:ext cx="7586639" cy="4446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Lunch</a:t>
          </a:r>
          <a:endParaRPr lang="en-GB" sz="1900" kern="1200" dirty="0">
            <a:latin typeface="Arial" panose="020B0604020202020204" pitchFamily="34" charset="0"/>
            <a:cs typeface="Arial" panose="020B0604020202020204" pitchFamily="34" charset="0"/>
          </a:endParaRPr>
        </a:p>
      </dsp:txBody>
      <dsp:txXfrm>
        <a:off x="21704" y="3677748"/>
        <a:ext cx="7543231" cy="401192"/>
      </dsp:txXfrm>
    </dsp:sp>
    <dsp:sp modelId="{5D8E06C0-3B6F-485E-A6F3-74AD1E471CA0}">
      <dsp:nvSpPr>
        <dsp:cNvPr id="0" name=""/>
        <dsp:cNvSpPr/>
      </dsp:nvSpPr>
      <dsp:spPr>
        <a:xfrm>
          <a:off x="0" y="4155364"/>
          <a:ext cx="7586639" cy="4446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Incentive on Connections Engagement Update</a:t>
          </a:r>
          <a:endParaRPr lang="en-GB" sz="1900" kern="1200" dirty="0">
            <a:latin typeface="Arial" panose="020B0604020202020204" pitchFamily="34" charset="0"/>
            <a:cs typeface="Arial" panose="020B0604020202020204" pitchFamily="34" charset="0"/>
          </a:endParaRPr>
        </a:p>
      </dsp:txBody>
      <dsp:txXfrm>
        <a:off x="21704" y="4177068"/>
        <a:ext cx="7543231" cy="401192"/>
      </dsp:txXfrm>
    </dsp:sp>
    <dsp:sp modelId="{261DAE61-59FD-4CE3-A176-D9ED17364A07}">
      <dsp:nvSpPr>
        <dsp:cNvPr id="0" name=""/>
        <dsp:cNvSpPr/>
      </dsp:nvSpPr>
      <dsp:spPr>
        <a:xfrm>
          <a:off x="0" y="4599964"/>
          <a:ext cx="7586639"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87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smtClean="0">
              <a:latin typeface="Arial" panose="020B0604020202020204" pitchFamily="34" charset="0"/>
              <a:cs typeface="Arial" panose="020B0604020202020204" pitchFamily="34" charset="0"/>
            </a:rPr>
            <a:t>ICE Workplan 2017/18 outline</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20000"/>
            </a:spcAft>
            <a:buChar char="••"/>
          </a:pPr>
          <a:r>
            <a:rPr lang="en-GB" sz="1400" kern="1200" dirty="0" smtClean="0">
              <a:latin typeface="Arial" panose="020B0604020202020204" pitchFamily="34" charset="0"/>
              <a:cs typeface="Arial" panose="020B0604020202020204" pitchFamily="34" charset="0"/>
            </a:rPr>
            <a:t>CCSG feedback</a:t>
          </a:r>
        </a:p>
      </dsp:txBody>
      <dsp:txXfrm>
        <a:off x="0" y="4599964"/>
        <a:ext cx="7586639" cy="452295"/>
      </dsp:txXfrm>
    </dsp:sp>
    <dsp:sp modelId="{6354E2AE-12D9-4827-AB78-A1D50D90780D}">
      <dsp:nvSpPr>
        <dsp:cNvPr id="0" name=""/>
        <dsp:cNvSpPr/>
      </dsp:nvSpPr>
      <dsp:spPr>
        <a:xfrm>
          <a:off x="0" y="5052259"/>
          <a:ext cx="7586639" cy="4446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Summary, feedback and next steps</a:t>
          </a:r>
          <a:endParaRPr lang="en-GB" sz="1900" kern="1200" dirty="0">
            <a:latin typeface="Arial" panose="020B0604020202020204" pitchFamily="34" charset="0"/>
            <a:cs typeface="Arial" panose="020B0604020202020204" pitchFamily="34" charset="0"/>
          </a:endParaRPr>
        </a:p>
      </dsp:txBody>
      <dsp:txXfrm>
        <a:off x="21704" y="5073963"/>
        <a:ext cx="7543231"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89371-4182-41E3-9AA7-C8E3E51B8C0E}">
      <dsp:nvSpPr>
        <dsp:cNvPr id="0" name=""/>
        <dsp:cNvSpPr/>
      </dsp:nvSpPr>
      <dsp:spPr>
        <a:xfrm>
          <a:off x="0" y="734481"/>
          <a:ext cx="7772400" cy="979308"/>
        </a:xfrm>
        <a:prstGeom prst="notchedRightArrow">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B7F18057-5568-448A-A106-2EA9D3C0EA1F}">
      <dsp:nvSpPr>
        <dsp:cNvPr id="0" name=""/>
        <dsp:cNvSpPr/>
      </dsp:nvSpPr>
      <dsp:spPr>
        <a:xfrm>
          <a:off x="3500" y="0"/>
          <a:ext cx="1683893" cy="97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ICE Workplan publication</a:t>
          </a:r>
          <a:endParaRPr lang="en-GB" sz="1600" kern="1200" dirty="0">
            <a:latin typeface="Arial" panose="020B0604020202020204" pitchFamily="34" charset="0"/>
            <a:cs typeface="Arial" panose="020B0604020202020204" pitchFamily="34" charset="0"/>
          </a:endParaRPr>
        </a:p>
      </dsp:txBody>
      <dsp:txXfrm>
        <a:off x="3500" y="0"/>
        <a:ext cx="1683893" cy="979308"/>
      </dsp:txXfrm>
    </dsp:sp>
    <dsp:sp modelId="{4562728F-FA08-40BA-B459-5F3BB9CF88FD}">
      <dsp:nvSpPr>
        <dsp:cNvPr id="0" name=""/>
        <dsp:cNvSpPr/>
      </dsp:nvSpPr>
      <dsp:spPr>
        <a:xfrm>
          <a:off x="723034" y="1101722"/>
          <a:ext cx="244827" cy="244827"/>
        </a:xfrm>
        <a:prstGeom prst="ellipse">
          <a:avLst/>
        </a:prstGeom>
        <a:solidFill>
          <a:schemeClr val="accent5">
            <a:lumMod val="50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balanced" dir="t"/>
        </a:scene3d>
        <a:sp3d/>
      </dsp:spPr>
      <dsp:style>
        <a:lnRef idx="1">
          <a:schemeClr val="accent1"/>
        </a:lnRef>
        <a:fillRef idx="3">
          <a:schemeClr val="accent1"/>
        </a:fillRef>
        <a:effectRef idx="2">
          <a:schemeClr val="accent1"/>
        </a:effectRef>
        <a:fontRef idx="minor">
          <a:schemeClr val="lt1"/>
        </a:fontRef>
      </dsp:style>
    </dsp:sp>
    <dsp:sp modelId="{DA5A5B64-F9F4-4BA2-9318-9C9B1E53FD2A}">
      <dsp:nvSpPr>
        <dsp:cNvPr id="0" name=""/>
        <dsp:cNvSpPr/>
      </dsp:nvSpPr>
      <dsp:spPr>
        <a:xfrm>
          <a:off x="1005872" y="1468963"/>
          <a:ext cx="1683893" cy="97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ICE submission (looking </a:t>
          </a:r>
          <a:r>
            <a:rPr lang="en-GB" sz="1600" kern="1200" dirty="0" err="1" smtClean="0">
              <a:latin typeface="Arial" panose="020B0604020202020204" pitchFamily="34" charset="0"/>
              <a:cs typeface="Arial" panose="020B0604020202020204" pitchFamily="34" charset="0"/>
            </a:rPr>
            <a:t>fwd</a:t>
          </a:r>
          <a:r>
            <a:rPr lang="en-GB" sz="1600" kern="1200" dirty="0" smtClean="0">
              <a:latin typeface="Arial" panose="020B0604020202020204" pitchFamily="34" charset="0"/>
              <a:cs typeface="Arial" panose="020B0604020202020204" pitchFamily="34" charset="0"/>
            </a:rPr>
            <a:t> &amp; back)</a:t>
          </a:r>
          <a:endParaRPr lang="en-GB" sz="1600" kern="1200" dirty="0">
            <a:latin typeface="Arial" panose="020B0604020202020204" pitchFamily="34" charset="0"/>
            <a:cs typeface="Arial" panose="020B0604020202020204" pitchFamily="34" charset="0"/>
          </a:endParaRPr>
        </a:p>
      </dsp:txBody>
      <dsp:txXfrm>
        <a:off x="1005872" y="1468963"/>
        <a:ext cx="1683893" cy="979308"/>
      </dsp:txXfrm>
    </dsp:sp>
    <dsp:sp modelId="{C186BF7D-AAF3-437E-9980-B8D711C6252E}">
      <dsp:nvSpPr>
        <dsp:cNvPr id="0" name=""/>
        <dsp:cNvSpPr/>
      </dsp:nvSpPr>
      <dsp:spPr>
        <a:xfrm>
          <a:off x="1725956" y="1101722"/>
          <a:ext cx="244827" cy="244827"/>
        </a:xfrm>
        <a:prstGeom prst="ellipse">
          <a:avLst/>
        </a:prstGeom>
        <a:solidFill>
          <a:schemeClr val="accent5">
            <a:lumMod val="50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balanced" dir="t"/>
        </a:scene3d>
        <a:sp3d/>
      </dsp:spPr>
      <dsp:style>
        <a:lnRef idx="1">
          <a:schemeClr val="accent1"/>
        </a:lnRef>
        <a:fillRef idx="3">
          <a:schemeClr val="accent1"/>
        </a:fillRef>
        <a:effectRef idx="2">
          <a:schemeClr val="accent1"/>
        </a:effectRef>
        <a:fontRef idx="minor">
          <a:schemeClr val="lt1"/>
        </a:fontRef>
      </dsp:style>
    </dsp:sp>
    <dsp:sp modelId="{47314F2B-2E5E-4564-BED2-767967F52975}">
      <dsp:nvSpPr>
        <dsp:cNvPr id="0" name=""/>
        <dsp:cNvSpPr/>
      </dsp:nvSpPr>
      <dsp:spPr>
        <a:xfrm>
          <a:off x="2590045" y="0"/>
          <a:ext cx="1683893" cy="97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Ofgem consultation</a:t>
          </a:r>
          <a:endParaRPr lang="en-GB" sz="1600" kern="1200" dirty="0">
            <a:latin typeface="Arial" panose="020B0604020202020204" pitchFamily="34" charset="0"/>
            <a:cs typeface="Arial" panose="020B0604020202020204" pitchFamily="34" charset="0"/>
          </a:endParaRPr>
        </a:p>
      </dsp:txBody>
      <dsp:txXfrm>
        <a:off x="2590045" y="0"/>
        <a:ext cx="1683893" cy="979308"/>
      </dsp:txXfrm>
    </dsp:sp>
    <dsp:sp modelId="{047E26A5-60E8-4B93-B0C9-4391701083B9}">
      <dsp:nvSpPr>
        <dsp:cNvPr id="0" name=""/>
        <dsp:cNvSpPr/>
      </dsp:nvSpPr>
      <dsp:spPr>
        <a:xfrm>
          <a:off x="3309569" y="1101722"/>
          <a:ext cx="244827" cy="244827"/>
        </a:xfrm>
        <a:prstGeom prst="ellipse">
          <a:avLst/>
        </a:prstGeom>
        <a:solidFill>
          <a:schemeClr val="accent5">
            <a:lumMod val="50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balanced" dir="t"/>
        </a:scene3d>
        <a:sp3d/>
      </dsp:spPr>
      <dsp:style>
        <a:lnRef idx="1">
          <a:schemeClr val="accent1"/>
        </a:lnRef>
        <a:fillRef idx="3">
          <a:schemeClr val="accent1"/>
        </a:fillRef>
        <a:effectRef idx="2">
          <a:schemeClr val="accent1"/>
        </a:effectRef>
        <a:fontRef idx="minor">
          <a:schemeClr val="lt1"/>
        </a:fontRef>
      </dsp:style>
    </dsp:sp>
    <dsp:sp modelId="{0A642EF0-64FF-4ACA-92B5-C595EA582A92}">
      <dsp:nvSpPr>
        <dsp:cNvPr id="0" name=""/>
        <dsp:cNvSpPr/>
      </dsp:nvSpPr>
      <dsp:spPr>
        <a:xfrm>
          <a:off x="5307765" y="1468963"/>
          <a:ext cx="1683893" cy="97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Resubmission</a:t>
          </a:r>
          <a:endParaRPr lang="en-GB" sz="1600" kern="1200" dirty="0">
            <a:latin typeface="Arial" panose="020B0604020202020204" pitchFamily="34" charset="0"/>
            <a:cs typeface="Arial" panose="020B0604020202020204" pitchFamily="34" charset="0"/>
          </a:endParaRPr>
        </a:p>
      </dsp:txBody>
      <dsp:txXfrm>
        <a:off x="5307765" y="1468963"/>
        <a:ext cx="1683893" cy="979308"/>
      </dsp:txXfrm>
    </dsp:sp>
    <dsp:sp modelId="{B260C4DE-E00E-416C-BEE3-302C3AA5D105}">
      <dsp:nvSpPr>
        <dsp:cNvPr id="0" name=""/>
        <dsp:cNvSpPr/>
      </dsp:nvSpPr>
      <dsp:spPr>
        <a:xfrm>
          <a:off x="6027298" y="1101722"/>
          <a:ext cx="244827" cy="244827"/>
        </a:xfrm>
        <a:prstGeom prst="ellipse">
          <a:avLst/>
        </a:prstGeom>
        <a:solidFill>
          <a:schemeClr val="accent5">
            <a:lumMod val="50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balanced" dir="t"/>
        </a:scene3d>
        <a:sp3d/>
      </dsp:spPr>
      <dsp:style>
        <a:lnRef idx="1">
          <a:schemeClr val="accent1"/>
        </a:lnRef>
        <a:fillRef idx="3">
          <a:schemeClr val="accent1"/>
        </a:fillRef>
        <a:effectRef idx="2">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892C6EAE-8324-419E-B698-2C342600A6D8}" type="datetimeFigureOut">
              <a:rPr lang="en-GB" smtClean="0"/>
              <a:t>20/02/2017</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87E95B04-FD3E-4468-8C87-6A7749B72006}" type="slidenum">
              <a:rPr lang="en-GB" smtClean="0"/>
              <a:t>‹#›</a:t>
            </a:fld>
            <a:endParaRPr lang="en-GB"/>
          </a:p>
        </p:txBody>
      </p:sp>
    </p:spTree>
    <p:extLst>
      <p:ext uri="{BB962C8B-B14F-4D97-AF65-F5344CB8AC3E}">
        <p14:creationId xmlns:p14="http://schemas.microsoft.com/office/powerpoint/2010/main" val="40494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3413" indent="-289774" eaLnBrk="0" hangingPunct="0">
              <a:spcBef>
                <a:spcPct val="30000"/>
              </a:spcBef>
              <a:defRPr sz="1200">
                <a:solidFill>
                  <a:schemeClr val="tx1"/>
                </a:solidFill>
                <a:latin typeface="Times New Roman" pitchFamily="18" charset="0"/>
              </a:defRPr>
            </a:lvl2pPr>
            <a:lvl3pPr marL="1159095" indent="-231820" eaLnBrk="0" hangingPunct="0">
              <a:spcBef>
                <a:spcPct val="30000"/>
              </a:spcBef>
              <a:defRPr sz="1200">
                <a:solidFill>
                  <a:schemeClr val="tx1"/>
                </a:solidFill>
                <a:latin typeface="Times New Roman" pitchFamily="18" charset="0"/>
              </a:defRPr>
            </a:lvl3pPr>
            <a:lvl4pPr marL="1622735" indent="-231820" eaLnBrk="0" hangingPunct="0">
              <a:spcBef>
                <a:spcPct val="30000"/>
              </a:spcBef>
              <a:defRPr sz="1200">
                <a:solidFill>
                  <a:schemeClr val="tx1"/>
                </a:solidFill>
                <a:latin typeface="Times New Roman" pitchFamily="18" charset="0"/>
              </a:defRPr>
            </a:lvl4pPr>
            <a:lvl5pPr marL="2086372" indent="-231820" eaLnBrk="0" hangingPunct="0">
              <a:spcBef>
                <a:spcPct val="30000"/>
              </a:spcBef>
              <a:defRPr sz="1200">
                <a:solidFill>
                  <a:schemeClr val="tx1"/>
                </a:solidFill>
                <a:latin typeface="Times New Roman" pitchFamily="18" charset="0"/>
              </a:defRPr>
            </a:lvl5pPr>
            <a:lvl6pPr marL="2550010" indent="-231820" eaLnBrk="0" fontAlgn="base" hangingPunct="0">
              <a:spcBef>
                <a:spcPct val="30000"/>
              </a:spcBef>
              <a:spcAft>
                <a:spcPct val="0"/>
              </a:spcAft>
              <a:defRPr sz="1200">
                <a:solidFill>
                  <a:schemeClr val="tx1"/>
                </a:solidFill>
                <a:latin typeface="Times New Roman" pitchFamily="18" charset="0"/>
              </a:defRPr>
            </a:lvl6pPr>
            <a:lvl7pPr marL="3013649" indent="-231820" eaLnBrk="0" fontAlgn="base" hangingPunct="0">
              <a:spcBef>
                <a:spcPct val="30000"/>
              </a:spcBef>
              <a:spcAft>
                <a:spcPct val="0"/>
              </a:spcAft>
              <a:defRPr sz="1200">
                <a:solidFill>
                  <a:schemeClr val="tx1"/>
                </a:solidFill>
                <a:latin typeface="Times New Roman" pitchFamily="18" charset="0"/>
              </a:defRPr>
            </a:lvl7pPr>
            <a:lvl8pPr marL="3477286" indent="-231820" eaLnBrk="0" fontAlgn="base" hangingPunct="0">
              <a:spcBef>
                <a:spcPct val="30000"/>
              </a:spcBef>
              <a:spcAft>
                <a:spcPct val="0"/>
              </a:spcAft>
              <a:defRPr sz="1200">
                <a:solidFill>
                  <a:schemeClr val="tx1"/>
                </a:solidFill>
                <a:latin typeface="Times New Roman" pitchFamily="18" charset="0"/>
              </a:defRPr>
            </a:lvl8pPr>
            <a:lvl9pPr marL="3940925" indent="-23182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1</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9163" y="746125"/>
            <a:ext cx="4964112"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817723" indent="-314509" eaLnBrk="0" hangingPunct="0">
              <a:spcBef>
                <a:spcPct val="30000"/>
              </a:spcBef>
              <a:defRPr sz="1400">
                <a:solidFill>
                  <a:schemeClr val="tx1"/>
                </a:solidFill>
                <a:latin typeface="Times New Roman" pitchFamily="18" charset="0"/>
              </a:defRPr>
            </a:lvl2pPr>
            <a:lvl3pPr marL="1258035" indent="-251608" eaLnBrk="0" hangingPunct="0">
              <a:spcBef>
                <a:spcPct val="30000"/>
              </a:spcBef>
              <a:defRPr sz="1400">
                <a:solidFill>
                  <a:schemeClr val="tx1"/>
                </a:solidFill>
                <a:latin typeface="Times New Roman" pitchFamily="18" charset="0"/>
              </a:defRPr>
            </a:lvl3pPr>
            <a:lvl4pPr marL="1761249" indent="-251608" eaLnBrk="0" hangingPunct="0">
              <a:spcBef>
                <a:spcPct val="30000"/>
              </a:spcBef>
              <a:defRPr sz="1400">
                <a:solidFill>
                  <a:schemeClr val="tx1"/>
                </a:solidFill>
                <a:latin typeface="Times New Roman" pitchFamily="18" charset="0"/>
              </a:defRPr>
            </a:lvl4pPr>
            <a:lvl5pPr marL="2264462" indent="-251608" eaLnBrk="0" hangingPunct="0">
              <a:spcBef>
                <a:spcPct val="30000"/>
              </a:spcBef>
              <a:defRPr sz="1400">
                <a:solidFill>
                  <a:schemeClr val="tx1"/>
                </a:solidFill>
                <a:latin typeface="Times New Roman" pitchFamily="18" charset="0"/>
              </a:defRPr>
            </a:lvl5pPr>
            <a:lvl6pPr marL="2767675" indent="-251608" eaLnBrk="0" fontAlgn="base" hangingPunct="0">
              <a:spcBef>
                <a:spcPct val="30000"/>
              </a:spcBef>
              <a:spcAft>
                <a:spcPct val="0"/>
              </a:spcAft>
              <a:defRPr sz="1400">
                <a:solidFill>
                  <a:schemeClr val="tx1"/>
                </a:solidFill>
                <a:latin typeface="Times New Roman" pitchFamily="18" charset="0"/>
              </a:defRPr>
            </a:lvl6pPr>
            <a:lvl7pPr marL="3270889" indent="-251608" eaLnBrk="0" fontAlgn="base" hangingPunct="0">
              <a:spcBef>
                <a:spcPct val="30000"/>
              </a:spcBef>
              <a:spcAft>
                <a:spcPct val="0"/>
              </a:spcAft>
              <a:defRPr sz="1400">
                <a:solidFill>
                  <a:schemeClr val="tx1"/>
                </a:solidFill>
                <a:latin typeface="Times New Roman" pitchFamily="18" charset="0"/>
              </a:defRPr>
            </a:lvl7pPr>
            <a:lvl8pPr marL="3774103" indent="-251608" eaLnBrk="0" fontAlgn="base" hangingPunct="0">
              <a:spcBef>
                <a:spcPct val="30000"/>
              </a:spcBef>
              <a:spcAft>
                <a:spcPct val="0"/>
              </a:spcAft>
              <a:defRPr sz="1400">
                <a:solidFill>
                  <a:schemeClr val="tx1"/>
                </a:solidFill>
                <a:latin typeface="Times New Roman" pitchFamily="18" charset="0"/>
              </a:defRPr>
            </a:lvl8pPr>
            <a:lvl9pPr marL="4277316" indent="-251608"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42</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9163" y="746125"/>
            <a:ext cx="4964112"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Times New Roman" pitchFamily="18" charset="0"/>
              </a:defRPr>
            </a:lvl1pPr>
            <a:lvl2pPr marL="720566" indent="-277141" eaLnBrk="0" hangingPunct="0">
              <a:spcBef>
                <a:spcPct val="30000"/>
              </a:spcBef>
              <a:defRPr sz="1100">
                <a:solidFill>
                  <a:schemeClr val="tx1"/>
                </a:solidFill>
                <a:latin typeface="Times New Roman" pitchFamily="18" charset="0"/>
              </a:defRPr>
            </a:lvl2pPr>
            <a:lvl3pPr marL="1108562" indent="-221712" eaLnBrk="0" hangingPunct="0">
              <a:spcBef>
                <a:spcPct val="30000"/>
              </a:spcBef>
              <a:defRPr sz="1100">
                <a:solidFill>
                  <a:schemeClr val="tx1"/>
                </a:solidFill>
                <a:latin typeface="Times New Roman" pitchFamily="18" charset="0"/>
              </a:defRPr>
            </a:lvl3pPr>
            <a:lvl4pPr marL="1551989" indent="-221712" eaLnBrk="0" hangingPunct="0">
              <a:spcBef>
                <a:spcPct val="30000"/>
              </a:spcBef>
              <a:defRPr sz="1100">
                <a:solidFill>
                  <a:schemeClr val="tx1"/>
                </a:solidFill>
                <a:latin typeface="Times New Roman" pitchFamily="18" charset="0"/>
              </a:defRPr>
            </a:lvl4pPr>
            <a:lvl5pPr marL="1995413" indent="-221712" eaLnBrk="0" hangingPunct="0">
              <a:spcBef>
                <a:spcPct val="30000"/>
              </a:spcBef>
              <a:defRPr sz="1100">
                <a:solidFill>
                  <a:schemeClr val="tx1"/>
                </a:solidFill>
                <a:latin typeface="Times New Roman" pitchFamily="18" charset="0"/>
              </a:defRPr>
            </a:lvl5pPr>
            <a:lvl6pPr marL="2438838" indent="-221712" eaLnBrk="0" fontAlgn="base" hangingPunct="0">
              <a:spcBef>
                <a:spcPct val="30000"/>
              </a:spcBef>
              <a:spcAft>
                <a:spcPct val="0"/>
              </a:spcAft>
              <a:defRPr sz="1100">
                <a:solidFill>
                  <a:schemeClr val="tx1"/>
                </a:solidFill>
                <a:latin typeface="Times New Roman" pitchFamily="18" charset="0"/>
              </a:defRPr>
            </a:lvl6pPr>
            <a:lvl7pPr marL="2882263" indent="-221712" eaLnBrk="0" fontAlgn="base" hangingPunct="0">
              <a:spcBef>
                <a:spcPct val="30000"/>
              </a:spcBef>
              <a:spcAft>
                <a:spcPct val="0"/>
              </a:spcAft>
              <a:defRPr sz="1100">
                <a:solidFill>
                  <a:schemeClr val="tx1"/>
                </a:solidFill>
                <a:latin typeface="Times New Roman" pitchFamily="18" charset="0"/>
              </a:defRPr>
            </a:lvl7pPr>
            <a:lvl8pPr marL="3325688" indent="-221712" eaLnBrk="0" fontAlgn="base" hangingPunct="0">
              <a:spcBef>
                <a:spcPct val="30000"/>
              </a:spcBef>
              <a:spcAft>
                <a:spcPct val="0"/>
              </a:spcAft>
              <a:defRPr sz="1100">
                <a:solidFill>
                  <a:schemeClr val="tx1"/>
                </a:solidFill>
                <a:latin typeface="Times New Roman" pitchFamily="18" charset="0"/>
              </a:defRPr>
            </a:lvl8pPr>
            <a:lvl9pPr marL="3769112" indent="-221712"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43</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7575" y="744538"/>
            <a:ext cx="4964113"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84727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C07F3-2717-472E-AD04-9C303A46909C}"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38483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C07F3-2717-472E-AD04-9C303A46909C}"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38483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16C07F3-2717-472E-AD04-9C303A46909C}"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47128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C07F3-2717-472E-AD04-9C303A46909C}"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18460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817723" indent="-314509" eaLnBrk="0" hangingPunct="0">
              <a:spcBef>
                <a:spcPct val="30000"/>
              </a:spcBef>
              <a:defRPr sz="1400">
                <a:solidFill>
                  <a:schemeClr val="tx1"/>
                </a:solidFill>
                <a:latin typeface="Times New Roman" pitchFamily="18" charset="0"/>
              </a:defRPr>
            </a:lvl2pPr>
            <a:lvl3pPr marL="1258035" indent="-251608" eaLnBrk="0" hangingPunct="0">
              <a:spcBef>
                <a:spcPct val="30000"/>
              </a:spcBef>
              <a:defRPr sz="1400">
                <a:solidFill>
                  <a:schemeClr val="tx1"/>
                </a:solidFill>
                <a:latin typeface="Times New Roman" pitchFamily="18" charset="0"/>
              </a:defRPr>
            </a:lvl3pPr>
            <a:lvl4pPr marL="1761249" indent="-251608" eaLnBrk="0" hangingPunct="0">
              <a:spcBef>
                <a:spcPct val="30000"/>
              </a:spcBef>
              <a:defRPr sz="1400">
                <a:solidFill>
                  <a:schemeClr val="tx1"/>
                </a:solidFill>
                <a:latin typeface="Times New Roman" pitchFamily="18" charset="0"/>
              </a:defRPr>
            </a:lvl4pPr>
            <a:lvl5pPr marL="2264462" indent="-251608" eaLnBrk="0" hangingPunct="0">
              <a:spcBef>
                <a:spcPct val="30000"/>
              </a:spcBef>
              <a:defRPr sz="1400">
                <a:solidFill>
                  <a:schemeClr val="tx1"/>
                </a:solidFill>
                <a:latin typeface="Times New Roman" pitchFamily="18" charset="0"/>
              </a:defRPr>
            </a:lvl5pPr>
            <a:lvl6pPr marL="2767675" indent="-251608" eaLnBrk="0" fontAlgn="base" hangingPunct="0">
              <a:spcBef>
                <a:spcPct val="30000"/>
              </a:spcBef>
              <a:spcAft>
                <a:spcPct val="0"/>
              </a:spcAft>
              <a:defRPr sz="1400">
                <a:solidFill>
                  <a:schemeClr val="tx1"/>
                </a:solidFill>
                <a:latin typeface="Times New Roman" pitchFamily="18" charset="0"/>
              </a:defRPr>
            </a:lvl6pPr>
            <a:lvl7pPr marL="3270889" indent="-251608" eaLnBrk="0" fontAlgn="base" hangingPunct="0">
              <a:spcBef>
                <a:spcPct val="30000"/>
              </a:spcBef>
              <a:spcAft>
                <a:spcPct val="0"/>
              </a:spcAft>
              <a:defRPr sz="1400">
                <a:solidFill>
                  <a:schemeClr val="tx1"/>
                </a:solidFill>
                <a:latin typeface="Times New Roman" pitchFamily="18" charset="0"/>
              </a:defRPr>
            </a:lvl7pPr>
            <a:lvl8pPr marL="3774103" indent="-251608" eaLnBrk="0" fontAlgn="base" hangingPunct="0">
              <a:spcBef>
                <a:spcPct val="30000"/>
              </a:spcBef>
              <a:spcAft>
                <a:spcPct val="0"/>
              </a:spcAft>
              <a:defRPr sz="1400">
                <a:solidFill>
                  <a:schemeClr val="tx1"/>
                </a:solidFill>
                <a:latin typeface="Times New Roman" pitchFamily="18" charset="0"/>
              </a:defRPr>
            </a:lvl8pPr>
            <a:lvl9pPr marL="4277316" indent="-251608"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51</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9163" y="746125"/>
            <a:ext cx="4964112"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817723" indent="-314509" eaLnBrk="0" hangingPunct="0">
              <a:spcBef>
                <a:spcPct val="30000"/>
              </a:spcBef>
              <a:defRPr sz="1400">
                <a:solidFill>
                  <a:schemeClr val="tx1"/>
                </a:solidFill>
                <a:latin typeface="Times New Roman" pitchFamily="18" charset="0"/>
              </a:defRPr>
            </a:lvl2pPr>
            <a:lvl3pPr marL="1258035" indent="-251608" eaLnBrk="0" hangingPunct="0">
              <a:spcBef>
                <a:spcPct val="30000"/>
              </a:spcBef>
              <a:defRPr sz="1400">
                <a:solidFill>
                  <a:schemeClr val="tx1"/>
                </a:solidFill>
                <a:latin typeface="Times New Roman" pitchFamily="18" charset="0"/>
              </a:defRPr>
            </a:lvl3pPr>
            <a:lvl4pPr marL="1761249" indent="-251608" eaLnBrk="0" hangingPunct="0">
              <a:spcBef>
                <a:spcPct val="30000"/>
              </a:spcBef>
              <a:defRPr sz="1400">
                <a:solidFill>
                  <a:schemeClr val="tx1"/>
                </a:solidFill>
                <a:latin typeface="Times New Roman" pitchFamily="18" charset="0"/>
              </a:defRPr>
            </a:lvl4pPr>
            <a:lvl5pPr marL="2264462" indent="-251608" eaLnBrk="0" hangingPunct="0">
              <a:spcBef>
                <a:spcPct val="30000"/>
              </a:spcBef>
              <a:defRPr sz="1400">
                <a:solidFill>
                  <a:schemeClr val="tx1"/>
                </a:solidFill>
                <a:latin typeface="Times New Roman" pitchFamily="18" charset="0"/>
              </a:defRPr>
            </a:lvl5pPr>
            <a:lvl6pPr marL="2767675" indent="-251608" eaLnBrk="0" fontAlgn="base" hangingPunct="0">
              <a:spcBef>
                <a:spcPct val="30000"/>
              </a:spcBef>
              <a:spcAft>
                <a:spcPct val="0"/>
              </a:spcAft>
              <a:defRPr sz="1400">
                <a:solidFill>
                  <a:schemeClr val="tx1"/>
                </a:solidFill>
                <a:latin typeface="Times New Roman" pitchFamily="18" charset="0"/>
              </a:defRPr>
            </a:lvl6pPr>
            <a:lvl7pPr marL="3270889" indent="-251608" eaLnBrk="0" fontAlgn="base" hangingPunct="0">
              <a:spcBef>
                <a:spcPct val="30000"/>
              </a:spcBef>
              <a:spcAft>
                <a:spcPct val="0"/>
              </a:spcAft>
              <a:defRPr sz="1400">
                <a:solidFill>
                  <a:schemeClr val="tx1"/>
                </a:solidFill>
                <a:latin typeface="Times New Roman" pitchFamily="18" charset="0"/>
              </a:defRPr>
            </a:lvl7pPr>
            <a:lvl8pPr marL="3774103" indent="-251608" eaLnBrk="0" fontAlgn="base" hangingPunct="0">
              <a:spcBef>
                <a:spcPct val="30000"/>
              </a:spcBef>
              <a:spcAft>
                <a:spcPct val="0"/>
              </a:spcAft>
              <a:defRPr sz="1400">
                <a:solidFill>
                  <a:schemeClr val="tx1"/>
                </a:solidFill>
                <a:latin typeface="Times New Roman" pitchFamily="18" charset="0"/>
              </a:defRPr>
            </a:lvl8pPr>
            <a:lvl9pPr marL="4277316" indent="-251608"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52</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9163" y="746125"/>
            <a:ext cx="4964112"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817723" indent="-314509" eaLnBrk="0" hangingPunct="0">
              <a:spcBef>
                <a:spcPct val="30000"/>
              </a:spcBef>
              <a:defRPr sz="1400">
                <a:solidFill>
                  <a:schemeClr val="tx1"/>
                </a:solidFill>
                <a:latin typeface="Times New Roman" pitchFamily="18" charset="0"/>
              </a:defRPr>
            </a:lvl2pPr>
            <a:lvl3pPr marL="1258035" indent="-251608" eaLnBrk="0" hangingPunct="0">
              <a:spcBef>
                <a:spcPct val="30000"/>
              </a:spcBef>
              <a:defRPr sz="1400">
                <a:solidFill>
                  <a:schemeClr val="tx1"/>
                </a:solidFill>
                <a:latin typeface="Times New Roman" pitchFamily="18" charset="0"/>
              </a:defRPr>
            </a:lvl3pPr>
            <a:lvl4pPr marL="1761249" indent="-251608" eaLnBrk="0" hangingPunct="0">
              <a:spcBef>
                <a:spcPct val="30000"/>
              </a:spcBef>
              <a:defRPr sz="1400">
                <a:solidFill>
                  <a:schemeClr val="tx1"/>
                </a:solidFill>
                <a:latin typeface="Times New Roman" pitchFamily="18" charset="0"/>
              </a:defRPr>
            </a:lvl4pPr>
            <a:lvl5pPr marL="2264462" indent="-251608" eaLnBrk="0" hangingPunct="0">
              <a:spcBef>
                <a:spcPct val="30000"/>
              </a:spcBef>
              <a:defRPr sz="1400">
                <a:solidFill>
                  <a:schemeClr val="tx1"/>
                </a:solidFill>
                <a:latin typeface="Times New Roman" pitchFamily="18" charset="0"/>
              </a:defRPr>
            </a:lvl5pPr>
            <a:lvl6pPr marL="2767675" indent="-251608" eaLnBrk="0" fontAlgn="base" hangingPunct="0">
              <a:spcBef>
                <a:spcPct val="30000"/>
              </a:spcBef>
              <a:spcAft>
                <a:spcPct val="0"/>
              </a:spcAft>
              <a:defRPr sz="1400">
                <a:solidFill>
                  <a:schemeClr val="tx1"/>
                </a:solidFill>
                <a:latin typeface="Times New Roman" pitchFamily="18" charset="0"/>
              </a:defRPr>
            </a:lvl6pPr>
            <a:lvl7pPr marL="3270889" indent="-251608" eaLnBrk="0" fontAlgn="base" hangingPunct="0">
              <a:spcBef>
                <a:spcPct val="30000"/>
              </a:spcBef>
              <a:spcAft>
                <a:spcPct val="0"/>
              </a:spcAft>
              <a:defRPr sz="1400">
                <a:solidFill>
                  <a:schemeClr val="tx1"/>
                </a:solidFill>
                <a:latin typeface="Times New Roman" pitchFamily="18" charset="0"/>
              </a:defRPr>
            </a:lvl7pPr>
            <a:lvl8pPr marL="3774103" indent="-251608" eaLnBrk="0" fontAlgn="base" hangingPunct="0">
              <a:spcBef>
                <a:spcPct val="30000"/>
              </a:spcBef>
              <a:spcAft>
                <a:spcPct val="0"/>
              </a:spcAft>
              <a:defRPr sz="1400">
                <a:solidFill>
                  <a:schemeClr val="tx1"/>
                </a:solidFill>
                <a:latin typeface="Times New Roman" pitchFamily="18" charset="0"/>
              </a:defRPr>
            </a:lvl8pPr>
            <a:lvl9pPr marL="4277316" indent="-251608"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64</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9163" y="746125"/>
            <a:ext cx="4964112"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7287" cy="37258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439B64F-4C71-4ED9-A6B1-0110B8D77A85}" type="slidenum">
              <a:rPr lang="en-GB" altLang="en-US" smtClean="0">
                <a:solidFill>
                  <a:prstClr val="black"/>
                </a:solidFill>
              </a:rPr>
              <a:pPr>
                <a:defRPr/>
              </a:pPr>
              <a:t>65</a:t>
            </a:fld>
            <a:endParaRPr lang="en-GB" altLang="en-US">
              <a:solidFill>
                <a:prstClr val="black"/>
              </a:solidFill>
            </a:endParaRPr>
          </a:p>
        </p:txBody>
      </p:sp>
    </p:spTree>
    <p:extLst>
      <p:ext uri="{BB962C8B-B14F-4D97-AF65-F5344CB8AC3E}">
        <p14:creationId xmlns:p14="http://schemas.microsoft.com/office/powerpoint/2010/main" val="401112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7287" cy="37258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39B64F-4C71-4ED9-A6B1-0110B8D77A85}" type="slidenum">
              <a:rPr lang="en-GB" altLang="en-US" smtClean="0">
                <a:solidFill>
                  <a:prstClr val="black"/>
                </a:solidFill>
              </a:rPr>
              <a:pPr>
                <a:defRPr/>
              </a:pPr>
              <a:t>3</a:t>
            </a:fld>
            <a:endParaRPr lang="en-GB" altLang="en-US">
              <a:solidFill>
                <a:prstClr val="black"/>
              </a:solidFill>
            </a:endParaRPr>
          </a:p>
        </p:txBody>
      </p:sp>
    </p:spTree>
    <p:extLst>
      <p:ext uri="{BB962C8B-B14F-4D97-AF65-F5344CB8AC3E}">
        <p14:creationId xmlns:p14="http://schemas.microsoft.com/office/powerpoint/2010/main" val="318957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7287" cy="37258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439B64F-4C71-4ED9-A6B1-0110B8D77A85}" type="slidenum">
              <a:rPr lang="en-GB" altLang="en-US" smtClean="0">
                <a:solidFill>
                  <a:prstClr val="black"/>
                </a:solidFill>
              </a:rPr>
              <a:pPr>
                <a:defRPr/>
              </a:pPr>
              <a:t>66</a:t>
            </a:fld>
            <a:endParaRPr lang="en-GB" altLang="en-US">
              <a:solidFill>
                <a:prstClr val="black"/>
              </a:solidFill>
            </a:endParaRPr>
          </a:p>
        </p:txBody>
      </p:sp>
    </p:spTree>
    <p:extLst>
      <p:ext uri="{BB962C8B-B14F-4D97-AF65-F5344CB8AC3E}">
        <p14:creationId xmlns:p14="http://schemas.microsoft.com/office/powerpoint/2010/main" val="401112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8728" indent="-291819" eaLnBrk="0" hangingPunct="0">
              <a:spcBef>
                <a:spcPct val="30000"/>
              </a:spcBef>
              <a:defRPr sz="1200">
                <a:solidFill>
                  <a:schemeClr val="tx1"/>
                </a:solidFill>
                <a:latin typeface="Times New Roman" pitchFamily="18" charset="0"/>
              </a:defRPr>
            </a:lvl2pPr>
            <a:lvl3pPr marL="1167271" indent="-233454" eaLnBrk="0" hangingPunct="0">
              <a:spcBef>
                <a:spcPct val="30000"/>
              </a:spcBef>
              <a:defRPr sz="1200">
                <a:solidFill>
                  <a:schemeClr val="tx1"/>
                </a:solidFill>
                <a:latin typeface="Times New Roman" pitchFamily="18" charset="0"/>
              </a:defRPr>
            </a:lvl3pPr>
            <a:lvl4pPr marL="1634181" indent="-233454" eaLnBrk="0" hangingPunct="0">
              <a:spcBef>
                <a:spcPct val="30000"/>
              </a:spcBef>
              <a:defRPr sz="1200">
                <a:solidFill>
                  <a:schemeClr val="tx1"/>
                </a:solidFill>
                <a:latin typeface="Times New Roman" pitchFamily="18" charset="0"/>
              </a:defRPr>
            </a:lvl4pPr>
            <a:lvl5pPr marL="2101091" indent="-233454" eaLnBrk="0" hangingPunct="0">
              <a:spcBef>
                <a:spcPct val="30000"/>
              </a:spcBef>
              <a:defRPr sz="1200">
                <a:solidFill>
                  <a:schemeClr val="tx1"/>
                </a:solidFill>
                <a:latin typeface="Times New Roman" pitchFamily="18" charset="0"/>
              </a:defRPr>
            </a:lvl5pPr>
            <a:lvl6pPr marL="2567999" indent="-233454" eaLnBrk="0" fontAlgn="base" hangingPunct="0">
              <a:spcBef>
                <a:spcPct val="30000"/>
              </a:spcBef>
              <a:spcAft>
                <a:spcPct val="0"/>
              </a:spcAft>
              <a:defRPr sz="1200">
                <a:solidFill>
                  <a:schemeClr val="tx1"/>
                </a:solidFill>
                <a:latin typeface="Times New Roman" pitchFamily="18" charset="0"/>
              </a:defRPr>
            </a:lvl6pPr>
            <a:lvl7pPr marL="3034908" indent="-233454" eaLnBrk="0" fontAlgn="base" hangingPunct="0">
              <a:spcBef>
                <a:spcPct val="30000"/>
              </a:spcBef>
              <a:spcAft>
                <a:spcPct val="0"/>
              </a:spcAft>
              <a:defRPr sz="1200">
                <a:solidFill>
                  <a:schemeClr val="tx1"/>
                </a:solidFill>
                <a:latin typeface="Times New Roman" pitchFamily="18" charset="0"/>
              </a:defRPr>
            </a:lvl7pPr>
            <a:lvl8pPr marL="3501818" indent="-233454" eaLnBrk="0" fontAlgn="base" hangingPunct="0">
              <a:spcBef>
                <a:spcPct val="30000"/>
              </a:spcBef>
              <a:spcAft>
                <a:spcPct val="0"/>
              </a:spcAft>
              <a:defRPr sz="1200">
                <a:solidFill>
                  <a:schemeClr val="tx1"/>
                </a:solidFill>
                <a:latin typeface="Times New Roman" pitchFamily="18" charset="0"/>
              </a:defRPr>
            </a:lvl8pPr>
            <a:lvl9pPr marL="3968727" indent="-23345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4</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7575" y="744538"/>
            <a:ext cx="4965700"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F0B0C3-3489-48B8-A3D8-3774C797AFF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3075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xfrm>
            <a:off x="917575" y="744538"/>
            <a:ext cx="4964113" cy="3724275"/>
          </a:xfrm>
          <a:ln/>
        </p:spPr>
      </p:sp>
      <p:sp>
        <p:nvSpPr>
          <p:cNvPr id="240643"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618D516-DB1A-4090-BAF5-4751D76277C3}"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Times New Roman" pitchFamily="18" charset="0"/>
              </a:defRPr>
            </a:lvl1pPr>
            <a:lvl2pPr marL="720566" indent="-277141" eaLnBrk="0" hangingPunct="0">
              <a:spcBef>
                <a:spcPct val="30000"/>
              </a:spcBef>
              <a:defRPr sz="1100">
                <a:solidFill>
                  <a:schemeClr val="tx1"/>
                </a:solidFill>
                <a:latin typeface="Times New Roman" pitchFamily="18" charset="0"/>
              </a:defRPr>
            </a:lvl2pPr>
            <a:lvl3pPr marL="1108562" indent="-221712" eaLnBrk="0" hangingPunct="0">
              <a:spcBef>
                <a:spcPct val="30000"/>
              </a:spcBef>
              <a:defRPr sz="1100">
                <a:solidFill>
                  <a:schemeClr val="tx1"/>
                </a:solidFill>
                <a:latin typeface="Times New Roman" pitchFamily="18" charset="0"/>
              </a:defRPr>
            </a:lvl3pPr>
            <a:lvl4pPr marL="1551989" indent="-221712" eaLnBrk="0" hangingPunct="0">
              <a:spcBef>
                <a:spcPct val="30000"/>
              </a:spcBef>
              <a:defRPr sz="1100">
                <a:solidFill>
                  <a:schemeClr val="tx1"/>
                </a:solidFill>
                <a:latin typeface="Times New Roman" pitchFamily="18" charset="0"/>
              </a:defRPr>
            </a:lvl4pPr>
            <a:lvl5pPr marL="1995413" indent="-221712" eaLnBrk="0" hangingPunct="0">
              <a:spcBef>
                <a:spcPct val="30000"/>
              </a:spcBef>
              <a:defRPr sz="1100">
                <a:solidFill>
                  <a:schemeClr val="tx1"/>
                </a:solidFill>
                <a:latin typeface="Times New Roman" pitchFamily="18" charset="0"/>
              </a:defRPr>
            </a:lvl5pPr>
            <a:lvl6pPr marL="2438838" indent="-221712" eaLnBrk="0" fontAlgn="base" hangingPunct="0">
              <a:spcBef>
                <a:spcPct val="30000"/>
              </a:spcBef>
              <a:spcAft>
                <a:spcPct val="0"/>
              </a:spcAft>
              <a:defRPr sz="1100">
                <a:solidFill>
                  <a:schemeClr val="tx1"/>
                </a:solidFill>
                <a:latin typeface="Times New Roman" pitchFamily="18" charset="0"/>
              </a:defRPr>
            </a:lvl6pPr>
            <a:lvl7pPr marL="2882263" indent="-221712" eaLnBrk="0" fontAlgn="base" hangingPunct="0">
              <a:spcBef>
                <a:spcPct val="30000"/>
              </a:spcBef>
              <a:spcAft>
                <a:spcPct val="0"/>
              </a:spcAft>
              <a:defRPr sz="1100">
                <a:solidFill>
                  <a:schemeClr val="tx1"/>
                </a:solidFill>
                <a:latin typeface="Times New Roman" pitchFamily="18" charset="0"/>
              </a:defRPr>
            </a:lvl7pPr>
            <a:lvl8pPr marL="3325688" indent="-221712" eaLnBrk="0" fontAlgn="base" hangingPunct="0">
              <a:spcBef>
                <a:spcPct val="30000"/>
              </a:spcBef>
              <a:spcAft>
                <a:spcPct val="0"/>
              </a:spcAft>
              <a:defRPr sz="1100">
                <a:solidFill>
                  <a:schemeClr val="tx1"/>
                </a:solidFill>
                <a:latin typeface="Times New Roman" pitchFamily="18" charset="0"/>
              </a:defRPr>
            </a:lvl8pPr>
            <a:lvl9pPr marL="3769112" indent="-221712"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2097ED02-9299-4BE4-9E00-7FCC3B5BD525}" type="slidenum">
              <a:rPr lang="en-GB" altLang="en-US" smtClean="0">
                <a:solidFill>
                  <a:prstClr val="black"/>
                </a:solidFill>
              </a:rPr>
              <a:pPr eaLnBrk="1" hangingPunct="1">
                <a:spcBef>
                  <a:spcPct val="0"/>
                </a:spcBef>
              </a:pPr>
              <a:t>20</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917575" y="744538"/>
            <a:ext cx="4964113" cy="3724275"/>
          </a:xfrm>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8472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39B64F-4C71-4ED9-A6B1-0110B8D77A85}" type="slidenum">
              <a:rPr lang="en-GB" altLang="en-US" smtClean="0">
                <a:solidFill>
                  <a:prstClr val="black"/>
                </a:solidFill>
              </a:rPr>
              <a:pPr>
                <a:defRPr/>
              </a:pPr>
              <a:t>23</a:t>
            </a:fld>
            <a:endParaRPr lang="en-GB" altLang="en-US">
              <a:solidFill>
                <a:prstClr val="black"/>
              </a:solidFill>
            </a:endParaRPr>
          </a:p>
        </p:txBody>
      </p:sp>
    </p:spTree>
    <p:extLst>
      <p:ext uri="{BB962C8B-B14F-4D97-AF65-F5344CB8AC3E}">
        <p14:creationId xmlns:p14="http://schemas.microsoft.com/office/powerpoint/2010/main" val="3400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439B64F-4C71-4ED9-A6B1-0110B8D77A85}" type="slidenum">
              <a:rPr lang="en-GB" altLang="en-US" smtClean="0">
                <a:solidFill>
                  <a:prstClr val="black"/>
                </a:solidFill>
              </a:rPr>
              <a:pPr>
                <a:defRPr/>
              </a:pPr>
              <a:t>34</a:t>
            </a:fld>
            <a:endParaRPr lang="en-GB" altLang="en-US">
              <a:solidFill>
                <a:prstClr val="black"/>
              </a:solidFill>
            </a:endParaRPr>
          </a:p>
        </p:txBody>
      </p:sp>
    </p:spTree>
    <p:extLst>
      <p:ext uri="{BB962C8B-B14F-4D97-AF65-F5344CB8AC3E}">
        <p14:creationId xmlns:p14="http://schemas.microsoft.com/office/powerpoint/2010/main" val="285016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62E507-33C8-4AF7-A3A5-8D786EDC277B}" type="slidenum">
              <a:rPr lang="en-GB" altLang="en-US">
                <a:solidFill>
                  <a:prstClr val="black"/>
                </a:solidFill>
              </a:rPr>
              <a:pPr eaLnBrk="1" hangingPunct="1">
                <a:spcBef>
                  <a:spcPct val="0"/>
                </a:spcBef>
              </a:pPr>
              <a:t>35</a:t>
            </a:fld>
            <a:endParaRPr lang="en-GB" altLang="en-US">
              <a:solidFill>
                <a:prstClr val="black"/>
              </a:solidFill>
            </a:endParaRPr>
          </a:p>
        </p:txBody>
      </p:sp>
      <p:sp>
        <p:nvSpPr>
          <p:cNvPr id="10243" name="Rectangle 2"/>
          <p:cNvSpPr>
            <a:spLocks noGrp="1" noRot="1" noChangeAspect="1" noChangeArrowheads="1" noTextEdit="1"/>
          </p:cNvSpPr>
          <p:nvPr>
            <p:ph type="sldImg"/>
          </p:nvPr>
        </p:nvSpPr>
        <p:spPr>
          <a:xfrm>
            <a:off x="917575" y="744538"/>
            <a:ext cx="4964113" cy="3724275"/>
          </a:xfrm>
          <a:ln/>
        </p:spPr>
      </p:sp>
      <p:sp>
        <p:nvSpPr>
          <p:cNvPr id="10244" name="Rectangle 3"/>
          <p:cNvSpPr>
            <a:spLocks noGrp="1" noChangeArrowheads="1"/>
          </p:cNvSpPr>
          <p:nvPr>
            <p:ph type="body" idx="1"/>
          </p:nvPr>
        </p:nvSpPr>
        <p:spPr>
          <a:noFill/>
        </p:spPr>
        <p:txBody>
          <a:bodyPr/>
          <a:lstStyle/>
          <a:p>
            <a:pPr eaLnBrk="1" hangingPunct="1"/>
            <a:endParaRPr lang="en-GB" altLang="en-US" dirty="0" smtClean="0"/>
          </a:p>
          <a:p>
            <a:pPr eaLnBrk="1" hangingPunct="1"/>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7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49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542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3" y="27468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001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7"/>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31644" y="4365104"/>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6" name="Rectangle 6"/>
          <p:cNvSpPr>
            <a:spLocks noGrp="1" noChangeArrowheads="1"/>
          </p:cNvSpPr>
          <p:nvPr>
            <p:ph type="sldNum" sz="quarter" idx="12"/>
          </p:nvPr>
        </p:nvSpPr>
        <p:spPr>
          <a:xfrm>
            <a:off x="323532" y="6237312"/>
            <a:ext cx="1905000" cy="457200"/>
          </a:xfrm>
          <a:prstGeom prst="rect">
            <a:avLst/>
          </a:prstGeom>
          <a:ln/>
        </p:spPr>
        <p:txBody>
          <a:bodyPr/>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1A0EDD2C-40E0-4474-8F5C-41FB37DD6DEC}"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63646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713831" y="1916832"/>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16811" y="6237312"/>
            <a:ext cx="1905000" cy="457200"/>
          </a:xfrm>
          <a:prstGeom prst="rect">
            <a:avLst/>
          </a:prstGeom>
          <a:ln/>
        </p:spPr>
        <p:txBody>
          <a:bodyPr/>
          <a:lstStyle>
            <a:lvl1pPr algn="l">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60383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0" y="440745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4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6553204" y="6248400"/>
            <a:ext cx="1905000" cy="457200"/>
          </a:xfrm>
          <a:prstGeom prst="rect">
            <a:avLst/>
          </a:prstGeom>
          <a:ln/>
        </p:spPr>
        <p:txBody>
          <a:bodyPr/>
          <a:lstStyle>
            <a:lvl1pPr>
              <a:defRPr/>
            </a:lvl1pPr>
          </a:lstStyle>
          <a:p>
            <a:pPr fontAlgn="base">
              <a:spcBef>
                <a:spcPct val="0"/>
              </a:spcBef>
              <a:spcAft>
                <a:spcPct val="0"/>
              </a:spcAft>
              <a:defRPr/>
            </a:pPr>
            <a:fld id="{045926A5-499A-4A6D-944D-DA9D485DEB39}"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150450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noChangeArrowheads="1"/>
          </p:cNvSpPr>
          <p:nvPr>
            <p:ph type="sldNum" sz="quarter" idx="12"/>
          </p:nvPr>
        </p:nvSpPr>
        <p:spPr>
          <a:xfrm>
            <a:off x="611560" y="6237312"/>
            <a:ext cx="1905000" cy="457200"/>
          </a:xfrm>
          <a:prstGeom prst="rect">
            <a:avLst/>
          </a:prstGeom>
          <a:ln/>
        </p:spPr>
        <p:txBody>
          <a:bodyPr/>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F69EB78C-8EBF-4803-9962-1D6C09FBCF50}"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68876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4"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4"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6553204" y="6248400"/>
            <a:ext cx="1905000" cy="457200"/>
          </a:xfrm>
          <a:prstGeom prst="rect">
            <a:avLst/>
          </a:prstGeom>
          <a:ln/>
        </p:spPr>
        <p:txBody>
          <a:bodyPr/>
          <a:lstStyle>
            <a:lvl1pPr>
              <a:defRPr/>
            </a:lvl1pPr>
          </a:lstStyle>
          <a:p>
            <a:pPr fontAlgn="base">
              <a:spcBef>
                <a:spcPct val="0"/>
              </a:spcBef>
              <a:spcAft>
                <a:spcPct val="0"/>
              </a:spcAft>
              <a:defRPr/>
            </a:pPr>
            <a:fld id="{EDFDDAFC-EBE2-4848-A1F9-007B4A2DAA34}"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220949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6"/>
          <p:cNvSpPr>
            <a:spLocks noGrp="1" noChangeArrowheads="1"/>
          </p:cNvSpPr>
          <p:nvPr>
            <p:ph type="sldNum" sz="quarter" idx="12"/>
          </p:nvPr>
        </p:nvSpPr>
        <p:spPr>
          <a:xfrm>
            <a:off x="783273" y="6237312"/>
            <a:ext cx="1905000" cy="457200"/>
          </a:xfrm>
          <a:prstGeom prst="rect">
            <a:avLst/>
          </a:prstGeom>
          <a:ln/>
        </p:spPr>
        <p:txBody>
          <a:bodyPr anchor="b"/>
          <a:lstStyle>
            <a:lvl1pPr algn="l">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D11291F1-F02F-4381-B21F-31528B482A8D}"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44536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28596" y="6309320"/>
            <a:ext cx="1905000" cy="457200"/>
          </a:xfrm>
          <a:prstGeom prst="rect">
            <a:avLst/>
          </a:prstGeom>
          <a:ln/>
        </p:spPr>
        <p:txBody>
          <a:bodyPr anchor="b"/>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9C479C01-3C1A-426D-B48A-DFC815DDAAE7}"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95895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7" y="1600206"/>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2347" y="1600206"/>
            <a:ext cx="4044462" cy="4525963"/>
          </a:xfrm>
        </p:spPr>
        <p:txBody>
          <a:bodyPr/>
          <a:lstStyle/>
          <a:p>
            <a:pPr lvl="0"/>
            <a:endParaRPr lang="en-GB" noProof="0" smtClean="0"/>
          </a:p>
        </p:txBody>
      </p:sp>
      <p:sp>
        <p:nvSpPr>
          <p:cNvPr id="6" name="Rectangle 6"/>
          <p:cNvSpPr>
            <a:spLocks noGrp="1" noChangeArrowheads="1"/>
          </p:cNvSpPr>
          <p:nvPr>
            <p:ph type="sldNum" sz="quarter" idx="11"/>
          </p:nvPr>
        </p:nvSpPr>
        <p:spPr>
          <a:xfrm>
            <a:off x="395536" y="6237312"/>
            <a:ext cx="2133600" cy="476250"/>
          </a:xfrm>
          <a:prstGeom prst="rect">
            <a:avLst/>
          </a:prstGeom>
        </p:spPr>
        <p:txBody>
          <a:bodyPr anchor="b"/>
          <a:lstStyle>
            <a:lvl1pPr algn="l">
              <a:defRPr sz="1100">
                <a:latin typeface="Arial" panose="020B0604020202020204" pitchFamily="34" charset="0"/>
                <a:cs typeface="Arial" panose="020B0604020202020204" pitchFamily="34" charset="0"/>
              </a:defRPr>
            </a:lvl1pPr>
          </a:lstStyle>
          <a:p>
            <a:pPr>
              <a:defRPr/>
            </a:pPr>
            <a:fld id="{7E243E5B-3931-492D-8DE5-C105383BA7CA}"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3975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54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96718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56843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9749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84640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411641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40283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92762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6413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473318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6762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5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5463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2885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7"/>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31644" y="4365104"/>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6" name="Rectangle 6"/>
          <p:cNvSpPr>
            <a:spLocks noGrp="1" noChangeArrowheads="1"/>
          </p:cNvSpPr>
          <p:nvPr>
            <p:ph type="sldNum" sz="quarter" idx="12"/>
          </p:nvPr>
        </p:nvSpPr>
        <p:spPr>
          <a:xfrm>
            <a:off x="323529" y="6237312"/>
            <a:ext cx="1905000" cy="457200"/>
          </a:xfrm>
          <a:prstGeom prst="rect">
            <a:avLst/>
          </a:prstGeom>
          <a:ln/>
        </p:spPr>
        <p:txBody>
          <a:bodyPr/>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1A0EDD2C-40E0-4474-8F5C-41FB37DD6DEC}"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915580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713831" y="1916832"/>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16806" y="6237312"/>
            <a:ext cx="1905000" cy="457200"/>
          </a:xfrm>
          <a:prstGeom prst="rect">
            <a:avLst/>
          </a:prstGeom>
          <a:ln/>
        </p:spPr>
        <p:txBody>
          <a:bodyPr/>
          <a:lstStyle>
            <a:lvl1pPr algn="l">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083679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0" y="440728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4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6553204" y="6248400"/>
            <a:ext cx="1905000" cy="457200"/>
          </a:xfrm>
          <a:prstGeom prst="rect">
            <a:avLst/>
          </a:prstGeom>
          <a:ln/>
        </p:spPr>
        <p:txBody>
          <a:bodyPr/>
          <a:lstStyle>
            <a:lvl1pPr>
              <a:defRPr/>
            </a:lvl1pPr>
          </a:lstStyle>
          <a:p>
            <a:pPr fontAlgn="base">
              <a:spcBef>
                <a:spcPct val="0"/>
              </a:spcBef>
              <a:spcAft>
                <a:spcPct val="0"/>
              </a:spcAft>
              <a:defRPr/>
            </a:pPr>
            <a:fld id="{045926A5-499A-4A6D-944D-DA9D485DEB39}"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15390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noChangeArrowheads="1"/>
          </p:cNvSpPr>
          <p:nvPr>
            <p:ph type="sldNum" sz="quarter" idx="12"/>
          </p:nvPr>
        </p:nvSpPr>
        <p:spPr>
          <a:xfrm>
            <a:off x="611560" y="6237312"/>
            <a:ext cx="1905000" cy="457200"/>
          </a:xfrm>
          <a:prstGeom prst="rect">
            <a:avLst/>
          </a:prstGeom>
          <a:ln/>
        </p:spPr>
        <p:txBody>
          <a:bodyPr/>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F69EB78C-8EBF-4803-9962-1D6C09FBCF50}"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961826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4"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4"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6553204" y="6248400"/>
            <a:ext cx="1905000" cy="457200"/>
          </a:xfrm>
          <a:prstGeom prst="rect">
            <a:avLst/>
          </a:prstGeom>
          <a:ln/>
        </p:spPr>
        <p:txBody>
          <a:bodyPr/>
          <a:lstStyle>
            <a:lvl1pPr>
              <a:defRPr/>
            </a:lvl1pPr>
          </a:lstStyle>
          <a:p>
            <a:pPr fontAlgn="base">
              <a:spcBef>
                <a:spcPct val="0"/>
              </a:spcBef>
              <a:spcAft>
                <a:spcPct val="0"/>
              </a:spcAft>
              <a:defRPr/>
            </a:pPr>
            <a:fld id="{EDFDDAFC-EBE2-4848-A1F9-007B4A2DAA34}"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3913003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6"/>
          <p:cNvSpPr>
            <a:spLocks noGrp="1" noChangeArrowheads="1"/>
          </p:cNvSpPr>
          <p:nvPr>
            <p:ph type="sldNum" sz="quarter" idx="12"/>
          </p:nvPr>
        </p:nvSpPr>
        <p:spPr>
          <a:xfrm>
            <a:off x="783272" y="6237312"/>
            <a:ext cx="1905000" cy="457200"/>
          </a:xfrm>
          <a:prstGeom prst="rect">
            <a:avLst/>
          </a:prstGeom>
          <a:ln/>
        </p:spPr>
        <p:txBody>
          <a:bodyPr anchor="b"/>
          <a:lstStyle>
            <a:lvl1pPr algn="l">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D11291F1-F02F-4381-B21F-31528B482A8D}"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848601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28596" y="6309320"/>
            <a:ext cx="1905000" cy="457200"/>
          </a:xfrm>
          <a:prstGeom prst="rect">
            <a:avLst/>
          </a:prstGeom>
          <a:ln/>
        </p:spPr>
        <p:txBody>
          <a:bodyPr anchor="b"/>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9C479C01-3C1A-426D-B48A-DFC815DDAAE7}"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58260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7" y="1600206"/>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2347" y="1600206"/>
            <a:ext cx="4044462" cy="4525963"/>
          </a:xfrm>
        </p:spPr>
        <p:txBody>
          <a:bodyPr/>
          <a:lstStyle/>
          <a:p>
            <a:pPr lvl="0"/>
            <a:endParaRPr lang="en-GB" noProof="0" smtClean="0"/>
          </a:p>
        </p:txBody>
      </p:sp>
      <p:sp>
        <p:nvSpPr>
          <p:cNvPr id="6" name="Rectangle 6"/>
          <p:cNvSpPr>
            <a:spLocks noGrp="1" noChangeArrowheads="1"/>
          </p:cNvSpPr>
          <p:nvPr>
            <p:ph type="sldNum" sz="quarter" idx="11"/>
          </p:nvPr>
        </p:nvSpPr>
        <p:spPr>
          <a:xfrm>
            <a:off x="395536" y="6237312"/>
            <a:ext cx="2133600" cy="476250"/>
          </a:xfrm>
          <a:prstGeom prst="rect">
            <a:avLst/>
          </a:prstGeom>
        </p:spPr>
        <p:txBody>
          <a:bodyPr anchor="b"/>
          <a:lstStyle>
            <a:lvl1pPr algn="l">
              <a:defRPr sz="1100">
                <a:latin typeface="Arial" panose="020B0604020202020204" pitchFamily="34" charset="0"/>
                <a:cs typeface="Arial" panose="020B0604020202020204" pitchFamily="34" charset="0"/>
              </a:defRPr>
            </a:lvl1pPr>
          </a:lstStyle>
          <a:p>
            <a:pPr>
              <a:defRPr/>
            </a:pPr>
            <a:fld id="{7E243E5B-3931-492D-8DE5-C105383BA7CA}"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35268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0EDD2C-40E0-4474-8F5C-41FB37DD6DE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7754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4"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659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718722" y="198884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2"/>
          </p:nvPr>
        </p:nvSpPr>
        <p:spPr>
          <a:xfrm>
            <a:off x="650334" y="6236048"/>
            <a:ext cx="1905000" cy="457200"/>
          </a:xfrm>
          <a:ln/>
        </p:spPr>
        <p:txBody>
          <a:bodyPr/>
          <a:lstStyle>
            <a:lvl1pPr algn="l">
              <a:defRPr sz="1100">
                <a:latin typeface="Arial" panose="020B0604020202020204" pitchFamily="34" charset="0"/>
                <a:cs typeface="Arial" panose="020B0604020202020204" pitchFamily="34" charset="0"/>
              </a:defRPr>
            </a:lvl1pPr>
          </a:lstStyle>
          <a:p>
            <a:pPr>
              <a:defRPr/>
            </a:pPr>
            <a:fld id="{2F8F9916-8C2F-4576-93D2-B64F971D1FD0}" type="slidenum">
              <a:rPr lang="en-GB" altLang="en-US" smtClean="0">
                <a:solidFill>
                  <a:srgbClr val="000000"/>
                </a:solidFill>
              </a:rPr>
              <a:pPr>
                <a:defRPr/>
              </a:pPr>
              <a:t>‹#›</a:t>
            </a:fld>
            <a:endParaRPr lang="en-GB" altLang="en-US" dirty="0">
              <a:solidFill>
                <a:srgbClr val="000000"/>
              </a:solidFill>
            </a:endParaRPr>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98412" y="6187716"/>
            <a:ext cx="1619596" cy="5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192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926A5-499A-4A6D-944D-DA9D485DEB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0761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2"/>
          </p:nvPr>
        </p:nvSpPr>
        <p:spPr>
          <a:xfrm>
            <a:off x="716802" y="6237312"/>
            <a:ext cx="1905000" cy="457200"/>
          </a:xfrm>
          <a:ln/>
        </p:spPr>
        <p:txBody>
          <a:bodyPr/>
          <a:lstStyle>
            <a:lvl1pPr>
              <a:defRPr sz="1100">
                <a:latin typeface="Arial" panose="020B0604020202020204" pitchFamily="34" charset="0"/>
                <a:cs typeface="Arial" panose="020B0604020202020204" pitchFamily="34" charset="0"/>
              </a:defRPr>
            </a:lvl1pPr>
          </a:lstStyle>
          <a:p>
            <a:pPr algn="l">
              <a:defRPr/>
            </a:pPr>
            <a:fld id="{F69EB78C-8EBF-4803-9962-1D6C09FBCF50}" type="slidenum">
              <a:rPr lang="en-GB" altLang="en-US" smtClean="0">
                <a:solidFill>
                  <a:srgbClr val="000000"/>
                </a:solidFill>
              </a:rPr>
              <a:pPr algn="l">
                <a:defRPr/>
              </a:pPr>
              <a:t>‹#›</a:t>
            </a:fld>
            <a:endParaRPr lang="en-GB" altLang="en-US" dirty="0">
              <a:solidFill>
                <a:srgbClr val="000000"/>
              </a:solidFill>
            </a:endParaRPr>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350" y="6071217"/>
            <a:ext cx="1619596" cy="5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900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FDDAFC-EBE2-4848-A1F9-007B4A2DAA3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25552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Rectangle 6"/>
          <p:cNvSpPr>
            <a:spLocks noGrp="1" noChangeArrowheads="1"/>
          </p:cNvSpPr>
          <p:nvPr>
            <p:ph type="sldNum" sz="quarter" idx="12"/>
          </p:nvPr>
        </p:nvSpPr>
        <p:spPr>
          <a:xfrm>
            <a:off x="517396" y="6167881"/>
            <a:ext cx="1905000" cy="457200"/>
          </a:xfrm>
          <a:ln/>
        </p:spPr>
        <p:txBody>
          <a:bodyPr/>
          <a:lstStyle>
            <a:lvl1pPr algn="l">
              <a:defRPr sz="1100">
                <a:latin typeface="Arial" panose="020B0604020202020204" pitchFamily="34" charset="0"/>
                <a:cs typeface="Arial" panose="020B0604020202020204" pitchFamily="34" charset="0"/>
              </a:defRPr>
            </a:lvl1pPr>
          </a:lstStyle>
          <a:p>
            <a:pPr>
              <a:defRPr/>
            </a:pPr>
            <a:fld id="{D11291F1-F02F-4381-B21F-31528B482A8D}" type="slidenum">
              <a:rPr lang="en-GB" altLang="en-US" smtClean="0">
                <a:solidFill>
                  <a:srgbClr val="000000"/>
                </a:solidFill>
              </a:rPr>
              <a:pPr>
                <a:defRPr/>
              </a:pPr>
              <a:t>‹#›</a:t>
            </a:fld>
            <a:endParaRPr lang="en-GB" altLang="en-US" dirty="0">
              <a:solidFill>
                <a:srgbClr val="000000"/>
              </a:solidFill>
            </a:endParaRPr>
          </a:p>
        </p:txBody>
      </p:sp>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350" y="6071217"/>
            <a:ext cx="1619596" cy="5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745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479C01-3C1A-426D-B48A-DFC815DDAAE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2381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C3BA10-7894-49FD-A294-88942412E1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3677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8348C4-64F4-489D-91BB-A8FB426985D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99850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F9AB47-8560-425E-AFCD-55AA701492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91552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8862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2E708-487F-4E7D-924A-9DAA46D5A34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6458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0937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58BAF8-2FF3-4017-B604-389D254B99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73580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CC3FFA-7620-48B7-9417-931A1F66C42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20462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1A0EDD2C-40E0-4474-8F5C-41FB37DD6DEC}"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3342888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713831" y="1916832"/>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16802" y="6237312"/>
            <a:ext cx="1905000" cy="457200"/>
          </a:xfrm>
          <a:prstGeom prst="rect">
            <a:avLst/>
          </a:prstGeom>
          <a:ln/>
        </p:spPr>
        <p:txBody>
          <a:bodyPr/>
          <a:lstStyle>
            <a:lvl1pPr algn="l">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954326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045926A5-499A-4A6D-944D-DA9D485DEB39}"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2441077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3" y="1981200"/>
            <a:ext cx="3815862" cy="4114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2338" y="1981200"/>
            <a:ext cx="3815862" cy="4114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noChangeArrowheads="1"/>
          </p:cNvSpPr>
          <p:nvPr>
            <p:ph type="sldNum" sz="quarter" idx="12"/>
          </p:nvPr>
        </p:nvSpPr>
        <p:spPr>
          <a:xfrm>
            <a:off x="650334" y="6237312"/>
            <a:ext cx="1905000" cy="457200"/>
          </a:xfrm>
          <a:prstGeom prst="rect">
            <a:avLst/>
          </a:prstGeom>
          <a:ln/>
        </p:spPr>
        <p:txBody>
          <a:bodyPr/>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F69EB78C-8EBF-4803-9962-1D6C09FBCF50}"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870804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9"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9"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EDFDDAFC-EBE2-4848-A1F9-007B4A2DAA34}" type="slidenum">
              <a:rPr lang="en-GB" altLang="en-US" sz="2400">
                <a:solidFill>
                  <a:srgbClr val="000000"/>
                </a:solidFill>
              </a:rPr>
              <a:pPr fontAlgn="base">
                <a:spcBef>
                  <a:spcPct val="0"/>
                </a:spcBef>
                <a:spcAft>
                  <a:spcPct val="0"/>
                </a:spcAft>
                <a:defRPr/>
              </a:pPr>
              <a:t>‹#›</a:t>
            </a:fld>
            <a:endParaRPr lang="en-GB" altLang="en-US" sz="2400">
              <a:solidFill>
                <a:srgbClr val="000000"/>
              </a:solidFill>
            </a:endParaRPr>
          </a:p>
        </p:txBody>
      </p:sp>
    </p:spTree>
    <p:extLst>
      <p:ext uri="{BB962C8B-B14F-4D97-AF65-F5344CB8AC3E}">
        <p14:creationId xmlns:p14="http://schemas.microsoft.com/office/powerpoint/2010/main" val="1089735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6"/>
          <p:cNvSpPr>
            <a:spLocks noGrp="1" noChangeArrowheads="1"/>
          </p:cNvSpPr>
          <p:nvPr>
            <p:ph type="sldNum" sz="quarter" idx="12"/>
          </p:nvPr>
        </p:nvSpPr>
        <p:spPr>
          <a:xfrm>
            <a:off x="783271" y="6237312"/>
            <a:ext cx="1905000" cy="457200"/>
          </a:xfrm>
          <a:prstGeom prst="rect">
            <a:avLst/>
          </a:prstGeom>
          <a:ln/>
        </p:spPr>
        <p:txBody>
          <a:bodyPr/>
          <a:lstStyle>
            <a:lvl1pPr algn="l">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D11291F1-F02F-4381-B21F-31528B482A8D}"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519129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xfrm>
            <a:off x="650334" y="6237312"/>
            <a:ext cx="1905000" cy="457200"/>
          </a:xfrm>
          <a:prstGeom prst="rect">
            <a:avLst/>
          </a:prstGeom>
          <a:ln/>
        </p:spPr>
        <p:txBody>
          <a:bodyPr/>
          <a:lstStyle>
            <a:lvl1pPr>
              <a:defRPr sz="1100">
                <a:latin typeface="Arial" panose="020B0604020202020204" pitchFamily="34" charset="0"/>
                <a:cs typeface="Arial" panose="020B0604020202020204" pitchFamily="34" charset="0"/>
              </a:defRPr>
            </a:lvl1pPr>
          </a:lstStyle>
          <a:p>
            <a:pPr fontAlgn="base">
              <a:spcBef>
                <a:spcPct val="0"/>
              </a:spcBef>
              <a:spcAft>
                <a:spcPct val="0"/>
              </a:spcAft>
              <a:defRPr/>
            </a:pPr>
            <a:fld id="{9C479C01-3C1A-426D-B48A-DFC815DDAAE7}" type="slidenum">
              <a:rPr lang="en-GB" altLang="en-US" smtClean="0">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3975964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Text Placeholder 5"/>
          <p:cNvSpPr>
            <a:spLocks noGrp="1"/>
          </p:cNvSpPr>
          <p:nvPr>
            <p:ph type="body" sz="quarter" idx="11"/>
          </p:nvPr>
        </p:nvSpPr>
        <p:spPr>
          <a:xfrm>
            <a:off x="301627" y="1841504"/>
            <a:ext cx="8539163" cy="4538663"/>
          </a:xfrm>
          <a:prstGeom prst="rect">
            <a:avLst/>
          </a:prstGeom>
        </p:spPr>
        <p:txBody>
          <a:bodyPr/>
          <a:lstStyle>
            <a:lvl1pPr>
              <a:buNone/>
              <a:defRPr>
                <a:solidFill>
                  <a:srgbClr val="4D917A"/>
                </a:solidFill>
              </a:defRPr>
            </a:lvl1pPr>
            <a:lvl2pPr>
              <a:defRPr>
                <a:solidFill>
                  <a:srgbClr val="4D917A"/>
                </a:solidFill>
              </a:defRPr>
            </a:lvl2pPr>
            <a:lvl3pPr>
              <a:defRPr>
                <a:solidFill>
                  <a:srgbClr val="4D917A"/>
                </a:solidFill>
              </a:defRPr>
            </a:lvl3pPr>
            <a:lvl4pPr>
              <a:defRPr>
                <a:solidFill>
                  <a:srgbClr val="4D917A"/>
                </a:solidFill>
              </a:defRPr>
            </a:lvl4pPr>
            <a:lvl5pPr>
              <a:defRPr>
                <a:solidFill>
                  <a:srgbClr val="4D917A"/>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7"/>
          <p:cNvSpPr>
            <a:spLocks noGrp="1"/>
          </p:cNvSpPr>
          <p:nvPr>
            <p:ph type="body" sz="quarter" idx="12"/>
          </p:nvPr>
        </p:nvSpPr>
        <p:spPr>
          <a:xfrm>
            <a:off x="1765300" y="233371"/>
            <a:ext cx="7075488" cy="344487"/>
          </a:xfrm>
          <a:prstGeom prst="rect">
            <a:avLst/>
          </a:prstGeom>
        </p:spPr>
        <p:txBody>
          <a:bodyPr/>
          <a:lstStyle>
            <a:lvl1pPr algn="r">
              <a:buNone/>
              <a:defRPr sz="1800">
                <a:solidFill>
                  <a:srgbClr val="4D917A"/>
                </a:solidFill>
              </a:defRPr>
            </a:lvl1pPr>
          </a:lstStyle>
          <a:p>
            <a:pPr lvl="0"/>
            <a:r>
              <a:rPr lang="en-GB" dirty="0" smtClean="0"/>
              <a:t>Click to edit Master text styles</a:t>
            </a:r>
            <a:endParaRPr lang="en-US" dirty="0"/>
          </a:p>
        </p:txBody>
      </p:sp>
    </p:spTree>
    <p:extLst>
      <p:ext uri="{BB962C8B-B14F-4D97-AF65-F5344CB8AC3E}">
        <p14:creationId xmlns:p14="http://schemas.microsoft.com/office/powerpoint/2010/main" val="20754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8504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Text Placeholder 5"/>
          <p:cNvSpPr>
            <a:spLocks noGrp="1"/>
          </p:cNvSpPr>
          <p:nvPr>
            <p:ph type="body" sz="quarter" idx="11"/>
          </p:nvPr>
        </p:nvSpPr>
        <p:spPr>
          <a:xfrm>
            <a:off x="301627" y="1841504"/>
            <a:ext cx="8539163" cy="4538663"/>
          </a:xfrm>
          <a:prstGeom prst="rect">
            <a:avLst/>
          </a:prstGeom>
        </p:spPr>
        <p:txBody>
          <a:bodyPr/>
          <a:lstStyle>
            <a:lvl1pPr>
              <a:buNone/>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7"/>
          <p:cNvSpPr>
            <a:spLocks noGrp="1"/>
          </p:cNvSpPr>
          <p:nvPr>
            <p:ph type="body" sz="quarter" idx="12"/>
          </p:nvPr>
        </p:nvSpPr>
        <p:spPr>
          <a:xfrm>
            <a:off x="1765300" y="233371"/>
            <a:ext cx="7075488" cy="344487"/>
          </a:xfrm>
          <a:prstGeom prst="rect">
            <a:avLst/>
          </a:prstGeom>
        </p:spPr>
        <p:txBody>
          <a:bodyPr/>
          <a:lstStyle>
            <a:lvl1pPr algn="r">
              <a:buNone/>
              <a:defRPr sz="1800"/>
            </a:lvl1pPr>
          </a:lstStyle>
          <a:p>
            <a:pPr lvl="0"/>
            <a:r>
              <a:rPr lang="en-GB" dirty="0" smtClean="0"/>
              <a:t>Click to edit Master text styles</a:t>
            </a:r>
            <a:endParaRPr lang="en-US" dirty="0"/>
          </a:p>
        </p:txBody>
      </p:sp>
    </p:spTree>
    <p:extLst>
      <p:ext uri="{BB962C8B-B14F-4D97-AF65-F5344CB8AC3E}">
        <p14:creationId xmlns:p14="http://schemas.microsoft.com/office/powerpoint/2010/main" val="169250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520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670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599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1.jpeg"/><Relationship Id="rId5" Type="http://schemas.openxmlformats.org/officeDocument/2006/relationships/slideLayout" Target="../slideLayouts/slideLayout56.xml"/><Relationship Id="rId10"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B2317-1D83-4B47-A04E-55C3FC14300B}" type="datetimeFigureOut">
              <a:rPr lang="en-GB" smtClean="0">
                <a:solidFill>
                  <a:prstClr val="black">
                    <a:tint val="75000"/>
                  </a:prstClr>
                </a:solidFill>
              </a:rPr>
              <a:pPr/>
              <a:t>20/02/2017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70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7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86C67-F322-4215-92AC-6D217B5DA5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955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4"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pic>
        <p:nvPicPr>
          <p:cNvPr id="7"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98418" y="6237312"/>
            <a:ext cx="1619596" cy="5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802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2800" b="1">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1828800" indent="0" algn="l" rtl="0" eaLnBrk="0" fontAlgn="base" hangingPunct="0">
        <a:spcBef>
          <a:spcPct val="20000"/>
        </a:spcBef>
        <a:spcAft>
          <a:spcPct val="0"/>
        </a:spcAft>
        <a:buNone/>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New_WPD_Logo"/>
          <p:cNvPicPr>
            <a:picLocks noChangeAspect="1" noChangeArrowheads="1"/>
          </p:cNvPicPr>
          <p:nvPr userDrawn="1"/>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588129" y="6165858"/>
            <a:ext cx="18637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1" name="Rectangle 7"/>
          <p:cNvSpPr>
            <a:spLocks noChangeArrowheads="1"/>
          </p:cNvSpPr>
          <p:nvPr userDrawn="1"/>
        </p:nvSpPr>
        <p:spPr bwMode="auto">
          <a:xfrm>
            <a:off x="4479928" y="320040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32" name="Rectangle 8"/>
          <p:cNvSpPr>
            <a:spLocks noChangeArrowheads="1"/>
          </p:cNvSpPr>
          <p:nvPr userDrawn="1"/>
        </p:nvSpPr>
        <p:spPr bwMode="auto">
          <a:xfrm>
            <a:off x="4479928" y="320040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33" name="Rectangle 9"/>
          <p:cNvSpPr>
            <a:spLocks noChangeArrowheads="1"/>
          </p:cNvSpPr>
          <p:nvPr userDrawn="1"/>
        </p:nvSpPr>
        <p:spPr bwMode="auto">
          <a:xfrm>
            <a:off x="4479929" y="32004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srgbClr val="000000"/>
              </a:solidFill>
            </a:endParaRPr>
          </a:p>
        </p:txBody>
      </p:sp>
    </p:spTree>
    <p:extLst>
      <p:ext uri="{BB962C8B-B14F-4D97-AF65-F5344CB8AC3E}">
        <p14:creationId xmlns:p14="http://schemas.microsoft.com/office/powerpoint/2010/main" val="38329864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4"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pic>
        <p:nvPicPr>
          <p:cNvPr id="7"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98417" y="6237312"/>
            <a:ext cx="1619596" cy="5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7885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2800" b="1">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1828800" indent="0" algn="l" rtl="0" eaLnBrk="0" fontAlgn="base" hangingPunct="0">
        <a:spcBef>
          <a:spcPct val="20000"/>
        </a:spcBef>
        <a:spcAft>
          <a:spcPct val="0"/>
        </a:spcAft>
        <a:buNone/>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9283607-B9CB-42B0-8E1B-605F16F22CDA}"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5381033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rtl="0" eaLnBrk="0" fontAlgn="base" hangingPunct="0">
        <a:spcBef>
          <a:spcPct val="0"/>
        </a:spcBef>
        <a:spcAft>
          <a:spcPct val="0"/>
        </a:spcAft>
        <a:defRPr sz="2800" b="1">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1828800" indent="0" algn="l" rtl="0" eaLnBrk="0" fontAlgn="base" hangingPunct="0">
        <a:spcBef>
          <a:spcPct val="20000"/>
        </a:spcBef>
        <a:spcAft>
          <a:spcPct val="0"/>
        </a:spcAft>
        <a:buNone/>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pic>
        <p:nvPicPr>
          <p:cNvPr id="7" name="Picture 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98412" y="6237312"/>
            <a:ext cx="1619596" cy="55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72788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ftr="0" dt="0"/>
  <p:txStyles>
    <p:titleStyle>
      <a:lvl1pPr algn="ctr" rtl="0" eaLnBrk="0" fontAlgn="base" hangingPunct="0">
        <a:spcBef>
          <a:spcPct val="0"/>
        </a:spcBef>
        <a:spcAft>
          <a:spcPct val="0"/>
        </a:spcAft>
        <a:defRPr sz="2800" b="1">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1828800" indent="0" algn="l" rtl="0" eaLnBrk="0" fontAlgn="base" hangingPunct="0">
        <a:spcBef>
          <a:spcPct val="20000"/>
        </a:spcBef>
        <a:spcAft>
          <a:spcPct val="0"/>
        </a:spcAft>
        <a:buNone/>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6"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normAutofit fontScale="90000"/>
          </a:bodyPr>
          <a:lstStyle/>
          <a:p>
            <a:r>
              <a:rPr lang="en-GB" dirty="0" smtClean="0"/>
              <a:t/>
            </a:r>
            <a:br>
              <a:rPr lang="en-GB" dirty="0" smtClean="0"/>
            </a:br>
            <a:r>
              <a:rPr lang="en-GB" sz="4000" dirty="0"/>
              <a:t>Connection Customer Steering Group</a:t>
            </a:r>
            <a:r>
              <a:rPr lang="en-GB" dirty="0" smtClean="0"/>
              <a:t/>
            </a:r>
            <a:br>
              <a:rPr lang="en-GB" dirty="0" smtClean="0"/>
            </a:br>
            <a:endParaRPr lang="en-GB" dirty="0"/>
          </a:p>
        </p:txBody>
      </p:sp>
      <p:sp>
        <p:nvSpPr>
          <p:cNvPr id="14" name="Subtitle 13"/>
          <p:cNvSpPr>
            <a:spLocks noGrp="1"/>
          </p:cNvSpPr>
          <p:nvPr>
            <p:ph type="subTitle" idx="1"/>
          </p:nvPr>
        </p:nvSpPr>
        <p:spPr/>
        <p:txBody>
          <a:bodyPr/>
          <a:lstStyle/>
          <a:p>
            <a:r>
              <a:rPr lang="en-GB" dirty="0" smtClean="0"/>
              <a:t>21</a:t>
            </a:r>
            <a:r>
              <a:rPr lang="en-GB" baseline="30000" dirty="0" smtClean="0"/>
              <a:t>st</a:t>
            </a:r>
            <a:r>
              <a:rPr lang="en-GB" dirty="0" smtClean="0"/>
              <a:t> February 2017</a:t>
            </a:r>
          </a:p>
        </p:txBody>
      </p:sp>
    </p:spTree>
    <p:extLst>
      <p:ext uri="{BB962C8B-B14F-4D97-AF65-F5344CB8AC3E}">
        <p14:creationId xmlns:p14="http://schemas.microsoft.com/office/powerpoint/2010/main" val="3026262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 TSO-DSO Project</a:t>
            </a:r>
          </a:p>
        </p:txBody>
      </p:sp>
      <p:sp>
        <p:nvSpPr>
          <p:cNvPr id="3" name="Content Placeholder 2"/>
          <p:cNvSpPr>
            <a:spLocks noGrp="1"/>
          </p:cNvSpPr>
          <p:nvPr>
            <p:ph idx="1"/>
          </p:nvPr>
        </p:nvSpPr>
        <p:spPr/>
        <p:txBody>
          <a:bodyPr/>
          <a:lstStyle/>
          <a:p>
            <a:r>
              <a:rPr lang="en-GB" dirty="0" smtClean="0"/>
              <a:t>As of May 2016 there was approximately 28GW of distributed generation (DG) connected to the distribution network with the majority being connected within the last two years</a:t>
            </a:r>
          </a:p>
          <a:p>
            <a:endParaRPr lang="en-GB" dirty="0"/>
          </a:p>
          <a:p>
            <a:r>
              <a:rPr lang="en-GB" dirty="0" smtClean="0"/>
              <a:t>Over 7GW is connected within WPD with a further 9GW in the pipeline </a:t>
            </a:r>
          </a:p>
          <a:p>
            <a:endParaRPr lang="en-GB" dirty="0" smtClean="0"/>
          </a:p>
          <a:p>
            <a:r>
              <a:rPr lang="en-GB" dirty="0" smtClean="0"/>
              <a:t>This has meant that Distribution Network Operators (DNOs), Transmission Owners (TOs), and the System Operator have had to respond and change the way they work together to maintain an economical and secure network</a:t>
            </a:r>
          </a:p>
          <a:p>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10</a:t>
            </a:fld>
            <a:endParaRPr lang="en-GB" altLang="en-US" dirty="0">
              <a:solidFill>
                <a:srgbClr val="000000"/>
              </a:solidFill>
            </a:endParaRPr>
          </a:p>
        </p:txBody>
      </p:sp>
    </p:spTree>
    <p:extLst>
      <p:ext uri="{BB962C8B-B14F-4D97-AF65-F5344CB8AC3E}">
        <p14:creationId xmlns:p14="http://schemas.microsoft.com/office/powerpoint/2010/main" val="287104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1143000"/>
          </a:xfrm>
        </p:spPr>
        <p:txBody>
          <a:bodyPr/>
          <a:lstStyle/>
          <a:p>
            <a:r>
              <a:rPr lang="en-GB" dirty="0" smtClean="0"/>
              <a:t>ENA TSO-DSO Project</a:t>
            </a:r>
            <a:endParaRPr lang="en-GB" dirty="0"/>
          </a:p>
        </p:txBody>
      </p:sp>
      <p:sp>
        <p:nvSpPr>
          <p:cNvPr id="3" name="Content Placeholder 2"/>
          <p:cNvSpPr>
            <a:spLocks noGrp="1"/>
          </p:cNvSpPr>
          <p:nvPr>
            <p:ph idx="1"/>
          </p:nvPr>
        </p:nvSpPr>
        <p:spPr>
          <a:xfrm>
            <a:off x="713831" y="1855912"/>
            <a:ext cx="7772400" cy="4114800"/>
          </a:xfrm>
        </p:spPr>
        <p:txBody>
          <a:bodyPr/>
          <a:lstStyle/>
          <a:p>
            <a:r>
              <a:rPr lang="en-GB" dirty="0" smtClean="0"/>
              <a:t>In their call for evidence on a Smart Flexible Energy System BEIS and </a:t>
            </a:r>
            <a:r>
              <a:rPr lang="en-GB" dirty="0" err="1" smtClean="0"/>
              <a:t>Ofgem</a:t>
            </a:r>
            <a:r>
              <a:rPr lang="en-GB" dirty="0" smtClean="0"/>
              <a:t> emphasise the need for electricity network operators to make greater progress around T-D interactions</a:t>
            </a:r>
          </a:p>
          <a:p>
            <a:pPr lvl="1"/>
            <a:r>
              <a:rPr lang="en-GB" dirty="0" smtClean="0"/>
              <a:t>Statement of Works process</a:t>
            </a:r>
          </a:p>
          <a:p>
            <a:pPr lvl="1"/>
            <a:r>
              <a:rPr lang="en-GB" dirty="0" smtClean="0"/>
              <a:t>High voltage management</a:t>
            </a:r>
          </a:p>
          <a:p>
            <a:pPr lvl="1"/>
            <a:r>
              <a:rPr lang="en-GB" dirty="0" smtClean="0"/>
              <a:t>Provision of shared services</a:t>
            </a:r>
          </a:p>
          <a:p>
            <a:pPr lvl="1"/>
            <a:r>
              <a:rPr lang="en-GB" dirty="0" smtClean="0"/>
              <a:t>Active Network Management</a:t>
            </a:r>
          </a:p>
          <a:p>
            <a:pPr lvl="1"/>
            <a:r>
              <a:rPr lang="en-GB" dirty="0" smtClean="0"/>
              <a:t>Charging</a:t>
            </a:r>
          </a:p>
          <a:p>
            <a:pPr lvl="1"/>
            <a:r>
              <a:rPr lang="en-GB" dirty="0" smtClean="0"/>
              <a:t>Integrated approach to providing network capacity</a:t>
            </a:r>
          </a:p>
          <a:p>
            <a:r>
              <a:rPr lang="en-GB" dirty="0" smtClean="0"/>
              <a:t>In response to this challenge the Energy Networks Association  has launched the TSO-DSO project to improve the customer experience across the boundary and look at whole system solutions</a:t>
            </a:r>
          </a:p>
        </p:txBody>
      </p:sp>
    </p:spTree>
    <p:extLst>
      <p:ext uri="{BB962C8B-B14F-4D97-AF65-F5344CB8AC3E}">
        <p14:creationId xmlns:p14="http://schemas.microsoft.com/office/powerpoint/2010/main" val="1080829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 TSO-DSO Project</a:t>
            </a:r>
          </a:p>
        </p:txBody>
      </p:sp>
      <p:sp>
        <p:nvSpPr>
          <p:cNvPr id="3" name="Content Placeholder 2"/>
          <p:cNvSpPr>
            <a:spLocks noGrp="1"/>
          </p:cNvSpPr>
          <p:nvPr>
            <p:ph idx="1"/>
          </p:nvPr>
        </p:nvSpPr>
        <p:spPr>
          <a:xfrm>
            <a:off x="683568" y="1916832"/>
            <a:ext cx="7802663" cy="2088232"/>
          </a:xfrm>
        </p:spPr>
        <p:txBody>
          <a:bodyPr/>
          <a:lstStyle/>
          <a:p>
            <a:r>
              <a:rPr lang="en-GB" dirty="0"/>
              <a:t>ENA project launched with CEO commitment to deliver results in </a:t>
            </a:r>
            <a:r>
              <a:rPr lang="en-GB" dirty="0" smtClean="0"/>
              <a:t>2017</a:t>
            </a:r>
          </a:p>
          <a:p>
            <a:r>
              <a:rPr lang="en-GB" dirty="0" smtClean="0"/>
              <a:t>First phase to deliver in 2017</a:t>
            </a:r>
          </a:p>
          <a:p>
            <a:r>
              <a:rPr lang="en-GB" dirty="0" smtClean="0"/>
              <a:t>Second phase to deliver in 2018 and then beyond to ED2/T2</a:t>
            </a:r>
          </a:p>
          <a:p>
            <a:r>
              <a:rPr lang="en-GB" dirty="0" smtClean="0"/>
              <a:t>Objectives in 2017 are across 4 </a:t>
            </a:r>
            <a:r>
              <a:rPr lang="en-GB" dirty="0" err="1" smtClean="0"/>
              <a:t>workstreams</a:t>
            </a:r>
            <a:endParaRPr lang="en-GB" dirty="0" smtClean="0"/>
          </a:p>
          <a:p>
            <a:pPr marL="0" indent="0">
              <a:buNone/>
            </a:pPr>
            <a:endParaRPr lang="en-GB" dirty="0"/>
          </a:p>
          <a:p>
            <a:endParaRPr lang="en-GB" dirty="0" smtClean="0"/>
          </a:p>
          <a:p>
            <a:endParaRPr lang="en-GB" dirty="0"/>
          </a:p>
          <a:p>
            <a:endParaRPr lang="en-GB" dirty="0" smtClean="0"/>
          </a:p>
          <a:p>
            <a:endParaRPr lang="en-GB" dirty="0" smtClean="0"/>
          </a:p>
          <a:p>
            <a:pPr marL="457200" lvl="1" indent="0">
              <a:buNone/>
            </a:pPr>
            <a:endParaRPr lang="en-GB" dirty="0" smtClean="0"/>
          </a:p>
          <a:p>
            <a:endParaRPr lang="en-GB" dirty="0"/>
          </a:p>
          <a:p>
            <a:endParaRPr lang="en-GB" dirty="0"/>
          </a:p>
        </p:txBody>
      </p:sp>
      <p:sp>
        <p:nvSpPr>
          <p:cNvPr id="4" name="Slide Number Placeholder 3"/>
          <p:cNvSpPr>
            <a:spLocks noGrp="1"/>
          </p:cNvSpPr>
          <p:nvPr>
            <p:ph type="sldNum" sz="quarter" idx="12"/>
          </p:nvPr>
        </p:nvSpPr>
        <p:spPr>
          <a:xfrm>
            <a:off x="899592" y="6237312"/>
            <a:ext cx="1905000" cy="457200"/>
          </a:xfrm>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12</a:t>
            </a:fld>
            <a:endParaRPr lang="en-GB" altLang="en-US" dirty="0">
              <a:solidFill>
                <a:srgbClr val="000000"/>
              </a:solidFill>
            </a:endParaRPr>
          </a:p>
        </p:txBody>
      </p:sp>
      <p:sp>
        <p:nvSpPr>
          <p:cNvPr id="5" name="TextBox 4"/>
          <p:cNvSpPr txBox="1"/>
          <p:nvPr/>
        </p:nvSpPr>
        <p:spPr>
          <a:xfrm>
            <a:off x="652553" y="3826730"/>
            <a:ext cx="3960440" cy="400110"/>
          </a:xfrm>
          <a:prstGeom prst="rect">
            <a:avLst/>
          </a:prstGeom>
          <a:solidFill>
            <a:srgbClr val="578575"/>
          </a:solidFill>
        </p:spPr>
        <p:txBody>
          <a:bodyPr wrap="square" rtlCol="0">
            <a:spAutoFit/>
          </a:bodyPr>
          <a:lstStyle/>
          <a:p>
            <a:pPr lvl="1"/>
            <a:r>
              <a:rPr lang="en-GB" sz="2000" dirty="0" smtClean="0">
                <a:solidFill>
                  <a:srgbClr val="000000"/>
                </a:solidFill>
                <a:latin typeface="Arial" panose="020B0604020202020204" pitchFamily="34" charset="0"/>
                <a:cs typeface="Arial" panose="020B0604020202020204" pitchFamily="34" charset="0"/>
              </a:rPr>
              <a:t>T - </a:t>
            </a:r>
            <a:r>
              <a:rPr lang="en-GB" sz="2000" dirty="0">
                <a:solidFill>
                  <a:srgbClr val="000000"/>
                </a:solidFill>
                <a:latin typeface="Arial" panose="020B0604020202020204" pitchFamily="34" charset="0"/>
                <a:cs typeface="Arial" panose="020B0604020202020204" pitchFamily="34" charset="0"/>
              </a:rPr>
              <a:t>D processes</a:t>
            </a:r>
          </a:p>
        </p:txBody>
      </p:sp>
      <p:sp>
        <p:nvSpPr>
          <p:cNvPr id="6" name="TextBox 5"/>
          <p:cNvSpPr txBox="1"/>
          <p:nvPr/>
        </p:nvSpPr>
        <p:spPr>
          <a:xfrm>
            <a:off x="4634963" y="3826730"/>
            <a:ext cx="3960440" cy="400110"/>
          </a:xfrm>
          <a:prstGeom prst="rect">
            <a:avLst/>
          </a:prstGeom>
          <a:solidFill>
            <a:srgbClr val="578575"/>
          </a:solidFill>
        </p:spPr>
        <p:txBody>
          <a:bodyPr wrap="square" rtlCol="0">
            <a:spAutoFit/>
          </a:bodyPr>
          <a:lstStyle>
            <a:defPPr>
              <a:defRPr lang="en-US"/>
            </a:defPPr>
            <a:lvl2pPr lvl="1">
              <a:defRPr sz="2000">
                <a:latin typeface="Arial" panose="020B0604020202020204" pitchFamily="34" charset="0"/>
                <a:cs typeface="Arial" panose="020B0604020202020204" pitchFamily="34" charset="0"/>
              </a:defRPr>
            </a:lvl2pPr>
          </a:lstStyle>
          <a:p>
            <a:pPr lvl="1"/>
            <a:r>
              <a:rPr lang="en-GB" dirty="0">
                <a:solidFill>
                  <a:srgbClr val="000000"/>
                </a:solidFill>
              </a:rPr>
              <a:t>Customer </a:t>
            </a:r>
            <a:r>
              <a:rPr lang="en-GB" dirty="0" smtClean="0">
                <a:solidFill>
                  <a:srgbClr val="000000"/>
                </a:solidFill>
              </a:rPr>
              <a:t>experience</a:t>
            </a:r>
            <a:endParaRPr lang="en-GB" dirty="0">
              <a:solidFill>
                <a:srgbClr val="000000"/>
              </a:solidFill>
            </a:endParaRPr>
          </a:p>
        </p:txBody>
      </p:sp>
      <p:sp>
        <p:nvSpPr>
          <p:cNvPr id="7" name="TextBox 6"/>
          <p:cNvSpPr txBox="1"/>
          <p:nvPr/>
        </p:nvSpPr>
        <p:spPr>
          <a:xfrm>
            <a:off x="674523" y="5017796"/>
            <a:ext cx="3960440" cy="400110"/>
          </a:xfrm>
          <a:prstGeom prst="rect">
            <a:avLst/>
          </a:prstGeom>
          <a:solidFill>
            <a:srgbClr val="578575"/>
          </a:solidFill>
        </p:spPr>
        <p:txBody>
          <a:bodyPr wrap="square" rtlCol="0">
            <a:spAutoFit/>
          </a:bodyPr>
          <a:lstStyle>
            <a:defPPr>
              <a:defRPr lang="en-US"/>
            </a:defPPr>
            <a:lvl2pPr lvl="1">
              <a:defRPr sz="2000">
                <a:latin typeface="Arial" panose="020B0604020202020204" pitchFamily="34" charset="0"/>
                <a:cs typeface="Arial" panose="020B0604020202020204" pitchFamily="34" charset="0"/>
              </a:defRPr>
            </a:lvl2pPr>
          </a:lstStyle>
          <a:p>
            <a:pPr lvl="1"/>
            <a:r>
              <a:rPr lang="en-GB" dirty="0">
                <a:solidFill>
                  <a:srgbClr val="000000"/>
                </a:solidFill>
              </a:rPr>
              <a:t>DNO to DSO transition</a:t>
            </a:r>
          </a:p>
        </p:txBody>
      </p:sp>
      <p:sp>
        <p:nvSpPr>
          <p:cNvPr id="8" name="TextBox 7"/>
          <p:cNvSpPr txBox="1"/>
          <p:nvPr/>
        </p:nvSpPr>
        <p:spPr>
          <a:xfrm>
            <a:off x="4644008" y="5017796"/>
            <a:ext cx="3960440" cy="400110"/>
          </a:xfrm>
          <a:prstGeom prst="rect">
            <a:avLst/>
          </a:prstGeom>
          <a:solidFill>
            <a:srgbClr val="578575"/>
          </a:solidFill>
        </p:spPr>
        <p:txBody>
          <a:bodyPr wrap="square" rtlCol="0">
            <a:spAutoFit/>
          </a:bodyPr>
          <a:lstStyle>
            <a:defPPr>
              <a:defRPr lang="en-US"/>
            </a:defPPr>
            <a:lvl2pPr lvl="1">
              <a:defRPr sz="2000">
                <a:latin typeface="Arial" panose="020B0604020202020204" pitchFamily="34" charset="0"/>
                <a:cs typeface="Arial" panose="020B0604020202020204" pitchFamily="34" charset="0"/>
              </a:defRPr>
            </a:lvl2pPr>
          </a:lstStyle>
          <a:p>
            <a:pPr lvl="1"/>
            <a:r>
              <a:rPr lang="en-GB" dirty="0">
                <a:solidFill>
                  <a:srgbClr val="000000"/>
                </a:solidFill>
              </a:rPr>
              <a:t>Charging</a:t>
            </a:r>
          </a:p>
        </p:txBody>
      </p:sp>
      <p:sp>
        <p:nvSpPr>
          <p:cNvPr id="9" name="TextBox 8"/>
          <p:cNvSpPr txBox="1"/>
          <p:nvPr/>
        </p:nvSpPr>
        <p:spPr>
          <a:xfrm>
            <a:off x="652553" y="4227129"/>
            <a:ext cx="3951395" cy="646331"/>
          </a:xfrm>
          <a:prstGeom prst="rect">
            <a:avLst/>
          </a:prstGeom>
          <a:solidFill>
            <a:srgbClr val="CADCD6"/>
          </a:solidFill>
        </p:spPr>
        <p:txBody>
          <a:bodyPr wrap="square" rtlCol="0">
            <a:spAutoFit/>
          </a:bodyPr>
          <a:lstStyle/>
          <a:p>
            <a:r>
              <a:rPr lang="en-GB" dirty="0" smtClean="0">
                <a:solidFill>
                  <a:srgbClr val="000000"/>
                </a:solidFill>
                <a:latin typeface="Arial" panose="020B0604020202020204" pitchFamily="34" charset="0"/>
                <a:cs typeface="Arial" panose="020B0604020202020204" pitchFamily="34" charset="0"/>
              </a:rPr>
              <a:t>Planning, connections, shared services and operation</a:t>
            </a:r>
            <a:endParaRPr lang="en-GB"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4644008" y="4230475"/>
            <a:ext cx="3951395" cy="646331"/>
          </a:xfrm>
          <a:prstGeom prst="rect">
            <a:avLst/>
          </a:prstGeom>
          <a:solidFill>
            <a:srgbClr val="CADCD6"/>
          </a:solidFill>
        </p:spPr>
        <p:txBody>
          <a:bodyPr wrap="square" rtlCol="0">
            <a:spAutoFit/>
          </a:bodyPr>
          <a:lstStyle/>
          <a:p>
            <a:r>
              <a:rPr lang="en-GB" dirty="0" smtClean="0">
                <a:solidFill>
                  <a:srgbClr val="000000"/>
                </a:solidFill>
                <a:latin typeface="Arial" panose="020B0604020202020204" pitchFamily="34" charset="0"/>
                <a:cs typeface="Arial" panose="020B0604020202020204" pitchFamily="34" charset="0"/>
              </a:rPr>
              <a:t>How to improve the experience that customers currently receive</a:t>
            </a:r>
            <a:endParaRPr lang="en-GB"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674523" y="5426793"/>
            <a:ext cx="3951395" cy="646331"/>
          </a:xfrm>
          <a:prstGeom prst="rect">
            <a:avLst/>
          </a:prstGeom>
          <a:solidFill>
            <a:srgbClr val="CADCD6"/>
          </a:solidFill>
        </p:spPr>
        <p:txBody>
          <a:bodyPr wrap="square" rtlCol="0">
            <a:spAutoFit/>
          </a:bodyPr>
          <a:lstStyle/>
          <a:p>
            <a:r>
              <a:rPr lang="en-GB" dirty="0" smtClean="0">
                <a:solidFill>
                  <a:srgbClr val="000000"/>
                </a:solidFill>
                <a:latin typeface="Arial" panose="020B0604020202020204" pitchFamily="34" charset="0"/>
                <a:cs typeface="Arial" panose="020B0604020202020204" pitchFamily="34" charset="0"/>
              </a:rPr>
              <a:t>Develop a detailed view of the transition from DNO to DSO</a:t>
            </a:r>
            <a:endParaRPr lang="en-GB"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4658883" y="5426793"/>
            <a:ext cx="3951395" cy="646331"/>
          </a:xfrm>
          <a:prstGeom prst="rect">
            <a:avLst/>
          </a:prstGeom>
          <a:solidFill>
            <a:srgbClr val="CADCD6"/>
          </a:solidFill>
        </p:spPr>
        <p:txBody>
          <a:bodyPr wrap="square" rtlCol="0">
            <a:spAutoFit/>
          </a:bodyPr>
          <a:lstStyle/>
          <a:p>
            <a:r>
              <a:rPr lang="en-GB" dirty="0" smtClean="0">
                <a:solidFill>
                  <a:srgbClr val="000000"/>
                </a:solidFill>
                <a:latin typeface="Arial" panose="020B0604020202020204" pitchFamily="34" charset="0"/>
                <a:cs typeface="Arial" panose="020B0604020202020204" pitchFamily="34" charset="0"/>
              </a:rPr>
              <a:t>Charging requirements on enduring T&amp;D systems</a:t>
            </a: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15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 TSO-DSO Project</a:t>
            </a:r>
          </a:p>
        </p:txBody>
      </p:sp>
      <p:sp>
        <p:nvSpPr>
          <p:cNvPr id="3" name="Content Placeholder 2"/>
          <p:cNvSpPr>
            <a:spLocks noGrp="1"/>
          </p:cNvSpPr>
          <p:nvPr>
            <p:ph idx="1"/>
          </p:nvPr>
        </p:nvSpPr>
        <p:spPr/>
        <p:txBody>
          <a:bodyPr/>
          <a:lstStyle/>
          <a:p>
            <a:r>
              <a:rPr lang="en-GB" dirty="0" smtClean="0"/>
              <a:t>ENA are currently seeking feedback on any aspect of the project specifically</a:t>
            </a:r>
          </a:p>
          <a:p>
            <a:pPr lvl="1"/>
            <a:r>
              <a:rPr lang="en-GB" dirty="0" smtClean="0"/>
              <a:t>What is important for you in planning the future of TD interface and DSO ?</a:t>
            </a:r>
          </a:p>
          <a:p>
            <a:pPr lvl="1"/>
            <a:r>
              <a:rPr lang="en-GB" dirty="0" smtClean="0"/>
              <a:t>Is the focus of the project right ?</a:t>
            </a:r>
          </a:p>
          <a:p>
            <a:pPr lvl="1"/>
            <a:r>
              <a:rPr lang="en-GB" dirty="0" smtClean="0"/>
              <a:t>Is there anything missing ?</a:t>
            </a:r>
          </a:p>
          <a:p>
            <a:pPr lvl="1"/>
            <a:r>
              <a:rPr lang="en-GB" dirty="0" smtClean="0"/>
              <a:t>What involvement do you want ? What stakeholders should be involved in the advisory group ?</a:t>
            </a:r>
          </a:p>
          <a:p>
            <a:pPr lvl="1"/>
            <a:r>
              <a:rPr lang="en-GB" dirty="0" smtClean="0"/>
              <a:t>How do you want to be kept up to date with progress (workshop, newsletters </a:t>
            </a:r>
            <a:r>
              <a:rPr lang="en-GB" dirty="0" err="1" smtClean="0"/>
              <a:t>etc</a:t>
            </a:r>
            <a:r>
              <a:rPr lang="en-GB" dirty="0" smtClean="0"/>
              <a:t>) ?</a:t>
            </a:r>
          </a:p>
          <a:p>
            <a:endParaRPr lang="en-GB" dirty="0"/>
          </a:p>
          <a:p>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13</a:t>
            </a:fld>
            <a:endParaRPr lang="en-GB" altLang="en-US" dirty="0">
              <a:solidFill>
                <a:srgbClr val="000000"/>
              </a:solidFill>
            </a:endParaRPr>
          </a:p>
        </p:txBody>
      </p:sp>
    </p:spTree>
    <p:extLst>
      <p:ext uri="{BB962C8B-B14F-4D97-AF65-F5344CB8AC3E}">
        <p14:creationId xmlns:p14="http://schemas.microsoft.com/office/powerpoint/2010/main" val="519113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WPD doing ?</a:t>
            </a:r>
            <a:br>
              <a:rPr lang="en-GB" dirty="0" smtClean="0"/>
            </a:br>
            <a:r>
              <a:rPr lang="en-GB" dirty="0" smtClean="0"/>
              <a:t>Transition from DNO to DSO</a:t>
            </a:r>
            <a:endParaRPr lang="en-GB" dirty="0"/>
          </a:p>
        </p:txBody>
      </p:sp>
      <p:sp>
        <p:nvSpPr>
          <p:cNvPr id="3" name="Content Placeholder 2"/>
          <p:cNvSpPr>
            <a:spLocks noGrp="1"/>
          </p:cNvSpPr>
          <p:nvPr>
            <p:ph idx="1"/>
          </p:nvPr>
        </p:nvSpPr>
        <p:spPr/>
        <p:txBody>
          <a:bodyPr/>
          <a:lstStyle/>
          <a:p>
            <a:r>
              <a:rPr lang="en-GB" dirty="0" smtClean="0"/>
              <a:t>Alongside traditional reinforcement options, we need to: </a:t>
            </a:r>
          </a:p>
          <a:p>
            <a:pPr lvl="1"/>
            <a:r>
              <a:rPr lang="en-GB" dirty="0" smtClean="0"/>
              <a:t>Make active use of new technologies, providers and solutions to help manage the distribution network</a:t>
            </a:r>
          </a:p>
          <a:p>
            <a:pPr lvl="1"/>
            <a:r>
              <a:rPr lang="en-GB" dirty="0" smtClean="0"/>
              <a:t>Have an increased role in delivering ‘whole system’ solutions that are economic, efficient and coordinated</a:t>
            </a:r>
          </a:p>
          <a:p>
            <a:pPr lvl="1"/>
            <a:r>
              <a:rPr lang="en-GB" dirty="0" smtClean="0"/>
              <a:t>Significantly increase engagement with National Grid (the GB System Operator) to deliver the best whole system outcome for customers</a:t>
            </a:r>
          </a:p>
          <a:p>
            <a:endParaRPr lang="en-GB" dirty="0"/>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14</a:t>
            </a:fld>
            <a:endParaRPr lang="en-GB" altLang="en-US" dirty="0">
              <a:solidFill>
                <a:srgbClr val="000000"/>
              </a:solidFill>
            </a:endParaRPr>
          </a:p>
        </p:txBody>
      </p:sp>
    </p:spTree>
    <p:extLst>
      <p:ext uri="{BB962C8B-B14F-4D97-AF65-F5344CB8AC3E}">
        <p14:creationId xmlns:p14="http://schemas.microsoft.com/office/powerpoint/2010/main" val="3288850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DSO priorities</a:t>
            </a:r>
            <a:endParaRPr lang="en-GB" dirty="0"/>
          </a:p>
        </p:txBody>
      </p:sp>
      <p:sp>
        <p:nvSpPr>
          <p:cNvPr id="3" name="Content Placeholder 2"/>
          <p:cNvSpPr>
            <a:spLocks noGrp="1"/>
          </p:cNvSpPr>
          <p:nvPr>
            <p:ph idx="1"/>
          </p:nvPr>
        </p:nvSpPr>
        <p:spPr/>
        <p:txBody>
          <a:bodyPr/>
          <a:lstStyle/>
          <a:p>
            <a:r>
              <a:rPr lang="en-GB" dirty="0" smtClean="0"/>
              <a:t>Our </a:t>
            </a:r>
            <a:r>
              <a:rPr lang="en-GB" dirty="0"/>
              <a:t>DSO enabling </a:t>
            </a:r>
            <a:r>
              <a:rPr lang="en-GB" dirty="0" smtClean="0"/>
              <a:t>priorities are </a:t>
            </a:r>
            <a:r>
              <a:rPr lang="en-GB" dirty="0"/>
              <a:t>to:</a:t>
            </a:r>
          </a:p>
          <a:p>
            <a:pPr lvl="1"/>
            <a:r>
              <a:rPr lang="en-GB" dirty="0" smtClean="0"/>
              <a:t>Expand </a:t>
            </a:r>
            <a:r>
              <a:rPr lang="en-GB" dirty="0"/>
              <a:t>the existing roll out and application of Active Network Management (ANM) to the higher voltage networks, prioritising areas that are the most likely to </a:t>
            </a:r>
            <a:r>
              <a:rPr lang="en-GB" dirty="0" smtClean="0"/>
              <a:t>benefit </a:t>
            </a:r>
          </a:p>
          <a:p>
            <a:pPr lvl="1"/>
            <a:r>
              <a:rPr lang="en-GB" dirty="0" smtClean="0"/>
              <a:t>Protect </a:t>
            </a:r>
            <a:r>
              <a:rPr lang="en-GB" dirty="0"/>
              <a:t>the integrity and safety of lower voltage networks.  We will be looking to maximise the use of smart meter data, apply additional network sensing as required and implement simple control </a:t>
            </a:r>
            <a:r>
              <a:rPr lang="en-GB" dirty="0" smtClean="0"/>
              <a:t>schemes; </a:t>
            </a:r>
            <a:r>
              <a:rPr lang="en-GB" dirty="0"/>
              <a:t>and </a:t>
            </a:r>
          </a:p>
          <a:p>
            <a:pPr lvl="1"/>
            <a:r>
              <a:rPr lang="en-GB" dirty="0" smtClean="0"/>
              <a:t>Co-ordinate </a:t>
            </a:r>
            <a:r>
              <a:rPr lang="en-GB" dirty="0"/>
              <a:t>with the SO by helping to establish visibility platforms for suppliers, aggregators and customers to allow the development of flexibility services shared between DSO and </a:t>
            </a:r>
            <a:r>
              <a:rPr lang="en-GB" dirty="0" smtClean="0"/>
              <a:t>SO </a:t>
            </a:r>
            <a:endParaRPr lang="en-GB" dirty="0"/>
          </a:p>
          <a:p>
            <a:endParaRPr lang="en-GB" dirty="0"/>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15</a:t>
            </a:fld>
            <a:endParaRPr lang="en-GB" altLang="en-US" dirty="0">
              <a:solidFill>
                <a:srgbClr val="000000"/>
              </a:solidFill>
            </a:endParaRPr>
          </a:p>
        </p:txBody>
      </p:sp>
    </p:spTree>
    <p:extLst>
      <p:ext uri="{BB962C8B-B14F-4D97-AF65-F5344CB8AC3E}">
        <p14:creationId xmlns:p14="http://schemas.microsoft.com/office/powerpoint/2010/main" val="320552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Capabilities we need to develop</a:t>
            </a:r>
            <a:endParaRPr lang="en-GB" dirty="0"/>
          </a:p>
        </p:txBody>
      </p:sp>
      <p:sp>
        <p:nvSpPr>
          <p:cNvPr id="3" name="Content Placeholder 2"/>
          <p:cNvSpPr>
            <a:spLocks noGrp="1"/>
          </p:cNvSpPr>
          <p:nvPr>
            <p:ph idx="1"/>
          </p:nvPr>
        </p:nvSpPr>
        <p:spPr/>
        <p:txBody>
          <a:bodyPr/>
          <a:lstStyle/>
          <a:p>
            <a:r>
              <a:rPr lang="en-GB" dirty="0" smtClean="0"/>
              <a:t>Transition to being a DSO </a:t>
            </a:r>
            <a:r>
              <a:rPr lang="en-GB" dirty="0"/>
              <a:t>is a substantial change, requiring many new capabilities</a:t>
            </a:r>
          </a:p>
          <a:p>
            <a:r>
              <a:rPr lang="en-GB" dirty="0" smtClean="0"/>
              <a:t>We </a:t>
            </a:r>
            <a:r>
              <a:rPr lang="en-GB" dirty="0"/>
              <a:t>have therefore developed a strategy, to address five key </a:t>
            </a:r>
            <a:r>
              <a:rPr lang="en-GB" dirty="0" smtClean="0"/>
              <a:t>areas:</a:t>
            </a:r>
          </a:p>
          <a:p>
            <a:pPr lvl="1"/>
            <a:r>
              <a:rPr lang="en-GB" dirty="0" smtClean="0"/>
              <a:t>Understanding </a:t>
            </a:r>
            <a:r>
              <a:rPr lang="en-GB" dirty="0"/>
              <a:t>historic and real time energy flows</a:t>
            </a:r>
          </a:p>
          <a:p>
            <a:pPr lvl="1"/>
            <a:r>
              <a:rPr lang="en-GB" dirty="0" smtClean="0"/>
              <a:t>Forecasting </a:t>
            </a:r>
            <a:r>
              <a:rPr lang="en-GB" dirty="0"/>
              <a:t>future energy volumes across the network</a:t>
            </a:r>
          </a:p>
          <a:p>
            <a:pPr lvl="1"/>
            <a:r>
              <a:rPr lang="en-GB" dirty="0" smtClean="0"/>
              <a:t>Actively </a:t>
            </a:r>
            <a:r>
              <a:rPr lang="en-GB" dirty="0"/>
              <a:t>reconfiguring the system dependent on need</a:t>
            </a:r>
          </a:p>
          <a:p>
            <a:pPr lvl="1"/>
            <a:r>
              <a:rPr lang="en-GB" dirty="0" smtClean="0"/>
              <a:t>Commercial </a:t>
            </a:r>
            <a:r>
              <a:rPr lang="en-GB" dirty="0"/>
              <a:t>arrangements to contract services such as DG, active demand, storage</a:t>
            </a:r>
          </a:p>
          <a:p>
            <a:pPr lvl="1"/>
            <a:r>
              <a:rPr lang="en-GB" dirty="0" smtClean="0"/>
              <a:t>Coordinating </a:t>
            </a:r>
            <a:r>
              <a:rPr lang="en-GB" dirty="0"/>
              <a:t>DSO operations with the National Grid (SO) and potentially providing services</a:t>
            </a:r>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16</a:t>
            </a:fld>
            <a:endParaRPr lang="en-GB" altLang="en-US" dirty="0">
              <a:solidFill>
                <a:srgbClr val="000000"/>
              </a:solidFill>
            </a:endParaRPr>
          </a:p>
        </p:txBody>
      </p:sp>
    </p:spTree>
    <p:extLst>
      <p:ext uri="{BB962C8B-B14F-4D97-AF65-F5344CB8AC3E}">
        <p14:creationId xmlns:p14="http://schemas.microsoft.com/office/powerpoint/2010/main" val="381754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Projects developing these capabilities</a:t>
            </a:r>
            <a:endParaRPr lang="en-GB" dirty="0"/>
          </a:p>
        </p:txBody>
      </p:sp>
      <p:sp>
        <p:nvSpPr>
          <p:cNvPr id="3" name="Content Placeholder 2"/>
          <p:cNvSpPr>
            <a:spLocks noGrp="1"/>
          </p:cNvSpPr>
          <p:nvPr>
            <p:ph idx="1"/>
          </p:nvPr>
        </p:nvSpPr>
        <p:spPr>
          <a:xfrm>
            <a:off x="716802" y="1556792"/>
            <a:ext cx="7772400" cy="4114800"/>
          </a:xfrm>
        </p:spPr>
        <p:txBody>
          <a:bodyPr/>
          <a:lstStyle/>
          <a:p>
            <a:r>
              <a:rPr lang="en-GB" dirty="0" smtClean="0"/>
              <a:t>Active Network Management – developed from our Low Carbon Hub project</a:t>
            </a:r>
          </a:p>
          <a:p>
            <a:r>
              <a:rPr lang="en-GB" dirty="0" smtClean="0"/>
              <a:t>Long term strategic studies </a:t>
            </a:r>
          </a:p>
          <a:p>
            <a:r>
              <a:rPr lang="en-GB" dirty="0" smtClean="0"/>
              <a:t>Regional development programme being developed jointly with National Grid</a:t>
            </a:r>
          </a:p>
          <a:p>
            <a:r>
              <a:rPr lang="en-GB" dirty="0" smtClean="0"/>
              <a:t>Transmission – Distribution interface project via our trade association ENA</a:t>
            </a:r>
          </a:p>
          <a:p>
            <a:r>
              <a:rPr lang="en-GB" dirty="0" smtClean="0"/>
              <a:t>Demand response projects including FALCON, SYNC and ENTIRE</a:t>
            </a:r>
          </a:p>
          <a:p>
            <a:r>
              <a:rPr lang="en-GB" dirty="0" err="1" smtClean="0"/>
              <a:t>CarConnect</a:t>
            </a:r>
            <a:r>
              <a:rPr lang="en-GB" dirty="0" smtClean="0"/>
              <a:t> Electric Nation – understanding customer behaviour when using static and dynamic time of use tariffs</a:t>
            </a:r>
          </a:p>
          <a:p>
            <a:r>
              <a:rPr lang="en-GB" dirty="0" smtClean="0"/>
              <a:t>Local Energy Market – development of a ‘visibility’ platform</a:t>
            </a:r>
            <a:endParaRPr lang="en-GB" dirty="0"/>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17</a:t>
            </a:fld>
            <a:endParaRPr lang="en-GB" altLang="en-US" dirty="0">
              <a:solidFill>
                <a:srgbClr val="000000"/>
              </a:solidFill>
            </a:endParaRPr>
          </a:p>
        </p:txBody>
      </p:sp>
    </p:spTree>
    <p:extLst>
      <p:ext uri="{BB962C8B-B14F-4D97-AF65-F5344CB8AC3E}">
        <p14:creationId xmlns:p14="http://schemas.microsoft.com/office/powerpoint/2010/main" val="4123539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The energy industry is going through a period of unprecedented change</a:t>
            </a:r>
          </a:p>
          <a:p>
            <a:r>
              <a:rPr lang="en-GB" dirty="0" smtClean="0"/>
              <a:t>To make sure our network is fit for purpose we have put in place a number of steps to meet the changing requirements</a:t>
            </a:r>
          </a:p>
          <a:p>
            <a:pPr lvl="1"/>
            <a:r>
              <a:rPr lang="en-GB" dirty="0" smtClean="0"/>
              <a:t>Using our future networks programme to find innovative ways of operating the distribution network now and in the future</a:t>
            </a:r>
          </a:p>
          <a:p>
            <a:pPr lvl="1"/>
            <a:r>
              <a:rPr lang="en-GB" dirty="0" smtClean="0"/>
              <a:t>Moving towards a smarter network where resources are actively controlled by having a clear plan towards DSO</a:t>
            </a:r>
          </a:p>
          <a:p>
            <a:pPr lvl="1"/>
            <a:r>
              <a:rPr lang="en-GB" dirty="0" smtClean="0"/>
              <a:t>Analysis of current and future energy needs to identify areas for strategic network investment</a:t>
            </a:r>
          </a:p>
          <a:p>
            <a:pPr marL="0" indent="0">
              <a:buNone/>
            </a:pP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18</a:t>
            </a:fld>
            <a:endParaRPr lang="en-GB" altLang="en-US" dirty="0">
              <a:solidFill>
                <a:srgbClr val="000000"/>
              </a:solidFill>
            </a:endParaRPr>
          </a:p>
        </p:txBody>
      </p:sp>
    </p:spTree>
    <p:extLst>
      <p:ext uri="{BB962C8B-B14F-4D97-AF65-F5344CB8AC3E}">
        <p14:creationId xmlns:p14="http://schemas.microsoft.com/office/powerpoint/2010/main" val="297343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9C479C01-3C1A-426D-B48A-DFC815DDAAE7}" type="slidenum">
              <a:rPr lang="en-GB" altLang="en-US" smtClean="0">
                <a:solidFill>
                  <a:srgbClr val="000000"/>
                </a:solidFill>
              </a:rPr>
              <a:pPr fontAlgn="base">
                <a:spcBef>
                  <a:spcPct val="0"/>
                </a:spcBef>
                <a:spcAft>
                  <a:spcPct val="0"/>
                </a:spcAft>
                <a:defRPr/>
              </a:pPr>
              <a:t>19</a:t>
            </a:fld>
            <a:endParaRPr lang="en-GB" altLang="en-US" dirty="0">
              <a:solidFill>
                <a:srgbClr val="000000"/>
              </a:solidFill>
            </a:endParaRPr>
          </a:p>
        </p:txBody>
      </p:sp>
      <p:sp>
        <p:nvSpPr>
          <p:cNvPr id="3" name="TextBox 2"/>
          <p:cNvSpPr txBox="1"/>
          <p:nvPr/>
        </p:nvSpPr>
        <p:spPr>
          <a:xfrm>
            <a:off x="1475656" y="2852936"/>
            <a:ext cx="6336704" cy="830997"/>
          </a:xfrm>
          <a:prstGeom prst="rect">
            <a:avLst/>
          </a:prstGeom>
          <a:noFill/>
        </p:spPr>
        <p:txBody>
          <a:bodyPr wrap="square" rtlCol="0">
            <a:spAutoFit/>
          </a:bodyPr>
          <a:lstStyle/>
          <a:p>
            <a:pPr algn="ctr"/>
            <a:r>
              <a:rPr lang="en-GB" sz="4800" b="1" dirty="0" smtClean="0">
                <a:solidFill>
                  <a:srgbClr val="000000"/>
                </a:solidFill>
                <a:latin typeface="Arial" panose="020B0604020202020204" pitchFamily="34" charset="0"/>
                <a:cs typeface="Arial" panose="020B0604020202020204" pitchFamily="34" charset="0"/>
              </a:rPr>
              <a:t>QUESTIONS ?</a:t>
            </a:r>
            <a:endParaRPr lang="en-GB" sz="4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3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Connection Customer Steering Group</a:t>
            </a:r>
          </a:p>
        </p:txBody>
      </p:sp>
      <p:sp>
        <p:nvSpPr>
          <p:cNvPr id="3" name="Content Placeholder 2"/>
          <p:cNvSpPr>
            <a:spLocks noGrp="1"/>
          </p:cNvSpPr>
          <p:nvPr>
            <p:ph idx="1"/>
          </p:nvPr>
        </p:nvSpPr>
        <p:spPr/>
        <p:txBody>
          <a:bodyPr/>
          <a:lstStyle/>
          <a:p>
            <a:pPr marL="0" indent="0">
              <a:buNone/>
            </a:pPr>
            <a:r>
              <a:rPr lang="en-GB" b="1" dirty="0" smtClean="0">
                <a:solidFill>
                  <a:schemeClr val="accent5">
                    <a:lumMod val="50000"/>
                  </a:schemeClr>
                </a:solidFill>
              </a:rPr>
              <a:t>Welcome</a:t>
            </a:r>
          </a:p>
          <a:p>
            <a:pPr marL="0" indent="0">
              <a:buNone/>
            </a:pPr>
            <a:endParaRPr lang="en-GB" dirty="0" smtClean="0"/>
          </a:p>
          <a:p>
            <a:r>
              <a:rPr lang="en-GB" dirty="0" smtClean="0"/>
              <a:t>Housekeeping</a:t>
            </a:r>
          </a:p>
          <a:p>
            <a:pPr lvl="1"/>
            <a:r>
              <a:rPr lang="en-GB" dirty="0" smtClean="0"/>
              <a:t>No planned fire alarm test</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2</a:t>
            </a:fld>
            <a:endParaRPr lang="en-GB" altLang="en-US" dirty="0">
              <a:solidFill>
                <a:srgbClr val="000000"/>
              </a:solidFill>
            </a:endParaRPr>
          </a:p>
        </p:txBody>
      </p:sp>
    </p:spTree>
    <p:extLst>
      <p:ext uri="{BB962C8B-B14F-4D97-AF65-F5344CB8AC3E}">
        <p14:creationId xmlns:p14="http://schemas.microsoft.com/office/powerpoint/2010/main" val="4151902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3"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93104" y="2780931"/>
            <a:ext cx="7772400" cy="1470025"/>
          </a:xfrm>
        </p:spPr>
        <p:txBody>
          <a:bodyPr/>
          <a:lstStyle/>
          <a:p>
            <a:r>
              <a:rPr lang="en-GB" sz="4000" dirty="0" smtClean="0"/>
              <a:t>Strategic Investment Studies</a:t>
            </a:r>
            <a:endParaRPr lang="en-GB" sz="4000" dirty="0"/>
          </a:p>
        </p:txBody>
      </p:sp>
      <p:sp>
        <p:nvSpPr>
          <p:cNvPr id="14" name="Subtitle 13"/>
          <p:cNvSpPr>
            <a:spLocks noGrp="1"/>
          </p:cNvSpPr>
          <p:nvPr>
            <p:ph type="subTitle" idx="1"/>
          </p:nvPr>
        </p:nvSpPr>
        <p:spPr>
          <a:xfrm>
            <a:off x="1378905" y="4437112"/>
            <a:ext cx="6715949" cy="1656184"/>
          </a:xfrm>
        </p:spPr>
        <p:txBody>
          <a:bodyPr/>
          <a:lstStyle/>
          <a:p>
            <a:r>
              <a:rPr lang="en-GB" sz="2800" dirty="0" smtClean="0"/>
              <a:t>21st February 2017</a:t>
            </a:r>
          </a:p>
          <a:p>
            <a:r>
              <a:rPr lang="en-GB" sz="2800" dirty="0" smtClean="0"/>
              <a:t>Nigel Turvey – Network Strategy and Innovation Manager</a:t>
            </a:r>
            <a:endParaRPr lang="en-GB" sz="2800" dirty="0"/>
          </a:p>
        </p:txBody>
      </p:sp>
    </p:spTree>
    <p:extLst>
      <p:ext uri="{BB962C8B-B14F-4D97-AF65-F5344CB8AC3E}">
        <p14:creationId xmlns:p14="http://schemas.microsoft.com/office/powerpoint/2010/main" val="3104049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a:t>Significant usage of inherent capacity by connected and contracted generation</a:t>
            </a:r>
          </a:p>
          <a:p>
            <a:r>
              <a:rPr lang="en-GB" dirty="0"/>
              <a:t>Due to both cost and timescales for reinforcement, alternative connection arrangements or connections elsewhere increasingly preferred by generation</a:t>
            </a:r>
          </a:p>
          <a:p>
            <a:r>
              <a:rPr lang="en-GB" dirty="0"/>
              <a:t>Both distribution reinforcement requirements and Statement of Works (</a:t>
            </a:r>
            <a:r>
              <a:rPr lang="en-GB" dirty="0" err="1"/>
              <a:t>SoW</a:t>
            </a:r>
            <a:r>
              <a:rPr lang="en-GB" dirty="0"/>
              <a:t>) process have caused uncertainty and difficulties for generation customers to commit investment in their projects</a:t>
            </a:r>
          </a:p>
          <a:p>
            <a:r>
              <a:rPr lang="en-GB" dirty="0"/>
              <a:t>Whilst volumes of applications for large scale connections have fallen the cost of the technology continues to go down and, excluding significant grid reinforcement costs, price parity for large (&gt;10MW) solar could be reached by 2020</a:t>
            </a:r>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21</a:t>
            </a:fld>
            <a:endParaRPr lang="en-GB" altLang="en-US" dirty="0">
              <a:solidFill>
                <a:srgbClr val="000000"/>
              </a:solidFill>
            </a:endParaRPr>
          </a:p>
        </p:txBody>
      </p:sp>
    </p:spTree>
    <p:extLst>
      <p:ext uri="{BB962C8B-B14F-4D97-AF65-F5344CB8AC3E}">
        <p14:creationId xmlns:p14="http://schemas.microsoft.com/office/powerpoint/2010/main" val="51036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Committee on Climate Change report June 2016</a:t>
            </a:r>
          </a:p>
        </p:txBody>
      </p:sp>
      <p:sp>
        <p:nvSpPr>
          <p:cNvPr id="3" name="Content Placeholder 2"/>
          <p:cNvSpPr>
            <a:spLocks noGrp="1"/>
          </p:cNvSpPr>
          <p:nvPr>
            <p:ph idx="1"/>
          </p:nvPr>
        </p:nvSpPr>
        <p:spPr/>
        <p:txBody>
          <a:bodyPr/>
          <a:lstStyle/>
          <a:p>
            <a:r>
              <a:rPr lang="en-GB" sz="2200" dirty="0"/>
              <a:t>Whilst sufficient progress (in low carbon generation) has been made to meet the committees indicators for 2020, </a:t>
            </a:r>
          </a:p>
          <a:p>
            <a:pPr lvl="1"/>
            <a:r>
              <a:rPr lang="en-GB" sz="2200" dirty="0"/>
              <a:t>‘</a:t>
            </a:r>
            <a:r>
              <a:rPr lang="en-GB" sz="2200" i="1" dirty="0"/>
              <a:t>longer term development of low carbon capacity is at risk and not consistent with achieving carbon intensity below 100gCO</a:t>
            </a:r>
            <a:r>
              <a:rPr lang="en-GB" sz="2200" i="1" baseline="-2000" dirty="0"/>
              <a:t>2</a:t>
            </a:r>
            <a:r>
              <a:rPr lang="en-GB" sz="2200" i="1" dirty="0"/>
              <a:t>/kWh by 2030</a:t>
            </a:r>
            <a:r>
              <a:rPr lang="en-GB" sz="2200" dirty="0"/>
              <a:t>’</a:t>
            </a:r>
          </a:p>
          <a:p>
            <a:pPr lvl="1"/>
            <a:r>
              <a:rPr lang="en-GB" sz="2200" dirty="0"/>
              <a:t>‘</a:t>
            </a:r>
            <a:r>
              <a:rPr lang="en-GB" sz="2200" i="1" dirty="0"/>
              <a:t>To reduce emissions at lowest cost, policy should provide a route to market for onshore wind and solar, ensuring that cost effective projects are able to compete fairly with other technologies and obtain long-term contracts at a price that implies no additional subsidy’</a:t>
            </a:r>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22</a:t>
            </a:fld>
            <a:endParaRPr lang="en-GB" altLang="en-US" dirty="0">
              <a:solidFill>
                <a:srgbClr val="000000"/>
              </a:solidFill>
            </a:endParaRPr>
          </a:p>
        </p:txBody>
      </p:sp>
    </p:spTree>
    <p:extLst>
      <p:ext uri="{BB962C8B-B14F-4D97-AF65-F5344CB8AC3E}">
        <p14:creationId xmlns:p14="http://schemas.microsoft.com/office/powerpoint/2010/main" val="4068336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Objectives</a:t>
            </a:r>
            <a:endParaRPr lang="en-GB" dirty="0"/>
          </a:p>
        </p:txBody>
      </p:sp>
      <p:sp>
        <p:nvSpPr>
          <p:cNvPr id="5" name="Content Placeholder 4"/>
          <p:cNvSpPr>
            <a:spLocks noGrp="1"/>
          </p:cNvSpPr>
          <p:nvPr>
            <p:ph idx="1"/>
          </p:nvPr>
        </p:nvSpPr>
        <p:spPr/>
        <p:txBody>
          <a:bodyPr/>
          <a:lstStyle/>
          <a:p>
            <a:r>
              <a:rPr lang="en-GB" dirty="0"/>
              <a:t>Forecast growth of demand and generation over four economic and environmental scenarios</a:t>
            </a:r>
          </a:p>
          <a:p>
            <a:r>
              <a:rPr lang="en-GB" dirty="0"/>
              <a:t>Assess the thermal and voltage constraints under these scenarios that will limit the ability of new demand and generation connections to take place</a:t>
            </a:r>
          </a:p>
          <a:p>
            <a:r>
              <a:rPr lang="en-GB" dirty="0"/>
              <a:t>Assess options for reinforcement</a:t>
            </a:r>
          </a:p>
          <a:p>
            <a:r>
              <a:rPr lang="en-GB" dirty="0"/>
              <a:t>Provide stakeholders with advance notice of likely constraints; and</a:t>
            </a:r>
          </a:p>
          <a:p>
            <a:r>
              <a:rPr lang="en-GB" dirty="0"/>
              <a:t>Provide recommendations for ‘low regret’ investment</a:t>
            </a:r>
          </a:p>
          <a:p>
            <a:endParaRPr lang="en-GB" dirty="0"/>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23</a:t>
            </a:fld>
            <a:endParaRPr lang="en-GB" altLang="en-US" dirty="0">
              <a:solidFill>
                <a:srgbClr val="000000"/>
              </a:solidFill>
            </a:endParaRPr>
          </a:p>
        </p:txBody>
      </p:sp>
    </p:spTree>
    <p:extLst>
      <p:ext uri="{BB962C8B-B14F-4D97-AF65-F5344CB8AC3E}">
        <p14:creationId xmlns:p14="http://schemas.microsoft.com/office/powerpoint/2010/main" val="2777204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Scenarios</a:t>
            </a:r>
          </a:p>
        </p:txBody>
      </p:sp>
      <p:sp>
        <p:nvSpPr>
          <p:cNvPr id="3" name="Content Placeholder 2"/>
          <p:cNvSpPr>
            <a:spLocks noGrp="1"/>
          </p:cNvSpPr>
          <p:nvPr>
            <p:ph idx="1"/>
          </p:nvPr>
        </p:nvSpPr>
        <p:spPr>
          <a:xfrm>
            <a:off x="323528" y="1988840"/>
            <a:ext cx="5184576" cy="4114800"/>
          </a:xfrm>
        </p:spPr>
        <p:txBody>
          <a:bodyPr/>
          <a:lstStyle/>
          <a:p>
            <a:pPr marL="342900" lvl="1" indent="-342900">
              <a:buFont typeface="Wingdings" panose="05000000000000000000" pitchFamily="2" charset="2"/>
              <a:buChar char="§"/>
            </a:pPr>
            <a:r>
              <a:rPr lang="en-GB" sz="1800" dirty="0"/>
              <a:t>Forecast by Regen SW from 2015 to 2030 </a:t>
            </a:r>
            <a:endParaRPr lang="en-GB" sz="1800" dirty="0" smtClean="0"/>
          </a:p>
          <a:p>
            <a:r>
              <a:rPr lang="en-GB" sz="1800" dirty="0" smtClean="0"/>
              <a:t>Growth </a:t>
            </a:r>
            <a:r>
              <a:rPr lang="en-GB" sz="1800" dirty="0"/>
              <a:t>of:</a:t>
            </a:r>
          </a:p>
          <a:p>
            <a:pPr lvl="1"/>
            <a:r>
              <a:rPr lang="en-GB" sz="1800" dirty="0"/>
              <a:t>Distributed generation (DG)</a:t>
            </a:r>
          </a:p>
          <a:p>
            <a:pPr lvl="1"/>
            <a:r>
              <a:rPr lang="en-GB" sz="1800" dirty="0"/>
              <a:t>Heat pumps (HPs)</a:t>
            </a:r>
          </a:p>
          <a:p>
            <a:pPr lvl="1"/>
            <a:r>
              <a:rPr lang="en-GB" sz="1800" dirty="0"/>
              <a:t>Electric vehicles (</a:t>
            </a:r>
            <a:r>
              <a:rPr lang="en-GB" sz="1800" dirty="0" smtClean="0"/>
              <a:t>EVs</a:t>
            </a:r>
            <a:r>
              <a:rPr lang="en-GB" sz="1800" dirty="0"/>
              <a:t>)</a:t>
            </a:r>
          </a:p>
          <a:p>
            <a:pPr lvl="1"/>
            <a:r>
              <a:rPr lang="en-GB" sz="1800" dirty="0"/>
              <a:t>Battery storage</a:t>
            </a:r>
          </a:p>
          <a:p>
            <a:r>
              <a:rPr lang="en-GB" sz="1800" dirty="0" smtClean="0"/>
              <a:t>Four </a:t>
            </a:r>
            <a:r>
              <a:rPr lang="en-GB" sz="1800" dirty="0"/>
              <a:t>scenarios corresponding to NGT FES:</a:t>
            </a:r>
          </a:p>
          <a:p>
            <a:pPr lvl="1"/>
            <a:r>
              <a:rPr lang="en-GB" sz="1800" dirty="0"/>
              <a:t>Gone Green</a:t>
            </a:r>
          </a:p>
          <a:p>
            <a:pPr lvl="1"/>
            <a:r>
              <a:rPr lang="en-GB" sz="1800" dirty="0"/>
              <a:t>Consumer Power</a:t>
            </a:r>
          </a:p>
          <a:p>
            <a:pPr lvl="1"/>
            <a:r>
              <a:rPr lang="en-GB" sz="1800" dirty="0"/>
              <a:t>Slow Progression</a:t>
            </a:r>
          </a:p>
          <a:p>
            <a:pPr lvl="1"/>
            <a:r>
              <a:rPr lang="en-GB" sz="1800" dirty="0"/>
              <a:t>No Progression</a:t>
            </a:r>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24</a:t>
            </a:fld>
            <a:endParaRPr lang="en-GB" alt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691" y="1772816"/>
            <a:ext cx="3764573"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946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02" y="188640"/>
            <a:ext cx="7772400" cy="792088"/>
          </a:xfrm>
        </p:spPr>
        <p:txBody>
          <a:bodyPr/>
          <a:lstStyle/>
          <a:p>
            <a:r>
              <a:rPr lang="en-GB" dirty="0"/>
              <a:t>Scenarios </a:t>
            </a:r>
            <a:r>
              <a:rPr lang="en-GB" dirty="0" smtClean="0"/>
              <a:t>– methodology for DG</a:t>
            </a:r>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25</a:t>
            </a:fld>
            <a:endParaRPr lang="en-GB" altLang="en-US" dirty="0">
              <a:solidFill>
                <a:srgbClr val="0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429" y="980728"/>
            <a:ext cx="613891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32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Scenarios – methodology for </a:t>
            </a:r>
            <a:r>
              <a:rPr lang="en-GB" dirty="0" smtClean="0"/>
              <a:t>Demand</a:t>
            </a:r>
            <a:endParaRPr lang="en-GB" dirty="0"/>
          </a:p>
        </p:txBody>
      </p:sp>
      <p:sp>
        <p:nvSpPr>
          <p:cNvPr id="3" name="Content Placeholder 2"/>
          <p:cNvSpPr>
            <a:spLocks noGrp="1"/>
          </p:cNvSpPr>
          <p:nvPr>
            <p:ph idx="1"/>
          </p:nvPr>
        </p:nvSpPr>
        <p:spPr/>
        <p:txBody>
          <a:bodyPr/>
          <a:lstStyle/>
          <a:p>
            <a:r>
              <a:rPr lang="en-GB" dirty="0" smtClean="0"/>
              <a:t>Not a significant issue in S West or S Wales as a general underlying growth appears is largely offset by improved efficiency and hence most growth is associated with LCT’s (e.g. EVs)</a:t>
            </a:r>
          </a:p>
          <a:p>
            <a:r>
              <a:rPr lang="en-GB" dirty="0" smtClean="0"/>
              <a:t>In East Midlands there are significant industrial/commercial development areas and analysis of local plans has informed the </a:t>
            </a:r>
            <a:r>
              <a:rPr lang="en-GB" smtClean="0"/>
              <a:t>demand forecast </a:t>
            </a:r>
            <a:r>
              <a:rPr lang="en-GB" dirty="0" smtClean="0"/>
              <a:t>used </a:t>
            </a:r>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26</a:t>
            </a:fld>
            <a:endParaRPr lang="en-GB" altLang="en-US" dirty="0">
              <a:solidFill>
                <a:srgbClr val="000000"/>
              </a:solidFill>
            </a:endParaRPr>
          </a:p>
        </p:txBody>
      </p:sp>
    </p:spTree>
    <p:extLst>
      <p:ext uri="{BB962C8B-B14F-4D97-AF65-F5344CB8AC3E}">
        <p14:creationId xmlns:p14="http://schemas.microsoft.com/office/powerpoint/2010/main" val="15978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modelling</a:t>
            </a:r>
          </a:p>
        </p:txBody>
      </p:sp>
      <p:sp>
        <p:nvSpPr>
          <p:cNvPr id="3" name="Content Placeholder 2"/>
          <p:cNvSpPr>
            <a:spLocks noGrp="1"/>
          </p:cNvSpPr>
          <p:nvPr>
            <p:ph idx="1"/>
          </p:nvPr>
        </p:nvSpPr>
        <p:spPr/>
        <p:txBody>
          <a:bodyPr/>
          <a:lstStyle/>
          <a:p>
            <a:r>
              <a:rPr lang="en-GB" dirty="0"/>
              <a:t>Focus on the </a:t>
            </a:r>
            <a:r>
              <a:rPr lang="en-GB" dirty="0" err="1"/>
              <a:t>subtransmission</a:t>
            </a:r>
            <a:r>
              <a:rPr lang="en-GB" dirty="0"/>
              <a:t> network consisting of:</a:t>
            </a:r>
          </a:p>
          <a:p>
            <a:pPr lvl="1"/>
            <a:r>
              <a:rPr lang="en-GB" dirty="0"/>
              <a:t>GSPs (400 or 275kV to 132, 66 or 33kV)</a:t>
            </a:r>
          </a:p>
          <a:p>
            <a:pPr lvl="1"/>
            <a:r>
              <a:rPr lang="en-GB" dirty="0"/>
              <a:t>132kV network</a:t>
            </a:r>
          </a:p>
          <a:p>
            <a:pPr lvl="1"/>
            <a:r>
              <a:rPr lang="en-GB" dirty="0"/>
              <a:t>BSPs (132/66kV, 132/33kV and 132/11kV in South Wales)</a:t>
            </a:r>
          </a:p>
          <a:p>
            <a:pPr lvl="1"/>
            <a:r>
              <a:rPr lang="en-GB" dirty="0"/>
              <a:t>66kV network</a:t>
            </a:r>
          </a:p>
          <a:p>
            <a:pPr lvl="1"/>
            <a:r>
              <a:rPr lang="en-GB" dirty="0"/>
              <a:t>66/11kV primary substations</a:t>
            </a:r>
          </a:p>
          <a:p>
            <a:r>
              <a:rPr lang="en-GB" dirty="0" err="1"/>
              <a:t>Subtransmission</a:t>
            </a:r>
            <a:r>
              <a:rPr lang="en-GB" dirty="0"/>
              <a:t> reinforcement often protracted and expensive; requires long-term planning</a:t>
            </a:r>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27</a:t>
            </a:fld>
            <a:endParaRPr lang="en-GB" altLang="en-US" dirty="0">
              <a:solidFill>
                <a:srgbClr val="000000"/>
              </a:solidFill>
            </a:endParaRPr>
          </a:p>
        </p:txBody>
      </p:sp>
    </p:spTree>
    <p:extLst>
      <p:ext uri="{BB962C8B-B14F-4D97-AF65-F5344CB8AC3E}">
        <p14:creationId xmlns:p14="http://schemas.microsoft.com/office/powerpoint/2010/main" val="3144892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txBody>
          <a:bodyPr/>
          <a:lstStyle/>
          <a:p>
            <a:r>
              <a:rPr lang="en-GB" dirty="0"/>
              <a:t>Network modelling</a:t>
            </a:r>
          </a:p>
        </p:txBody>
      </p:sp>
      <p:sp>
        <p:nvSpPr>
          <p:cNvPr id="3" name="Content Placeholder 2"/>
          <p:cNvSpPr>
            <a:spLocks noGrp="1"/>
          </p:cNvSpPr>
          <p:nvPr>
            <p:ph idx="1"/>
          </p:nvPr>
        </p:nvSpPr>
        <p:spPr>
          <a:xfrm>
            <a:off x="650334" y="1412776"/>
            <a:ext cx="7772400" cy="4258816"/>
          </a:xfrm>
        </p:spPr>
        <p:txBody>
          <a:bodyPr/>
          <a:lstStyle/>
          <a:p>
            <a:r>
              <a:rPr lang="en-GB" dirty="0"/>
              <a:t>Previous analysis has focused on the expected peak/minimum demand conditions.  This study modelled each half-hour for:</a:t>
            </a:r>
          </a:p>
          <a:p>
            <a:pPr lvl="1"/>
            <a:r>
              <a:rPr lang="en-GB" dirty="0"/>
              <a:t>Summer day (DG dominated)</a:t>
            </a:r>
          </a:p>
          <a:p>
            <a:pPr lvl="1"/>
            <a:r>
              <a:rPr lang="en-GB" dirty="0"/>
              <a:t>Winter day (demand dominated)</a:t>
            </a:r>
          </a:p>
          <a:p>
            <a:pPr lvl="1"/>
            <a:r>
              <a:rPr lang="en-GB" dirty="0"/>
              <a:t>Typical spring/autumn day</a:t>
            </a:r>
          </a:p>
          <a:p>
            <a:r>
              <a:rPr lang="en-GB" dirty="0"/>
              <a:t>Intact network, first-circuit outages, second-circuit outages and </a:t>
            </a:r>
            <a:r>
              <a:rPr lang="en-GB" dirty="0" err="1"/>
              <a:t>busbar</a:t>
            </a:r>
            <a:r>
              <a:rPr lang="en-GB" dirty="0"/>
              <a:t> outages analysed</a:t>
            </a:r>
          </a:p>
          <a:p>
            <a:r>
              <a:rPr lang="en-GB" dirty="0"/>
              <a:t>Profiles of generation/demand were determined using a combination of historic data logging data modified for technology additions according to the scenario</a:t>
            </a:r>
          </a:p>
          <a:p>
            <a:r>
              <a:rPr lang="en-GB" dirty="0"/>
              <a:t>Network automation such as </a:t>
            </a:r>
            <a:r>
              <a:rPr lang="en-GB" dirty="0" err="1"/>
              <a:t>intertripping</a:t>
            </a:r>
            <a:r>
              <a:rPr lang="en-GB" dirty="0"/>
              <a:t> and overload management was modelled</a:t>
            </a:r>
          </a:p>
          <a:p>
            <a:r>
              <a:rPr lang="en-GB" dirty="0"/>
              <a:t>Analysis was undertaken for the baseline of 2016 and then the scenarios for 2020 and 2025</a:t>
            </a:r>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28</a:t>
            </a:fld>
            <a:endParaRPr lang="en-GB" altLang="en-US" dirty="0">
              <a:solidFill>
                <a:srgbClr val="000000"/>
              </a:solidFill>
            </a:endParaRPr>
          </a:p>
        </p:txBody>
      </p:sp>
    </p:spTree>
    <p:extLst>
      <p:ext uri="{BB962C8B-B14F-4D97-AF65-F5344CB8AC3E}">
        <p14:creationId xmlns:p14="http://schemas.microsoft.com/office/powerpoint/2010/main" val="1176184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Progress/timetable</a:t>
            </a:r>
            <a:endParaRPr lang="en-GB" dirty="0"/>
          </a:p>
        </p:txBody>
      </p:sp>
      <p:sp>
        <p:nvSpPr>
          <p:cNvPr id="3" name="Content Placeholder 2"/>
          <p:cNvSpPr>
            <a:spLocks noGrp="1"/>
          </p:cNvSpPr>
          <p:nvPr>
            <p:ph idx="1"/>
          </p:nvPr>
        </p:nvSpPr>
        <p:spPr/>
        <p:txBody>
          <a:bodyPr/>
          <a:lstStyle/>
          <a:p>
            <a:r>
              <a:rPr lang="en-GB" dirty="0" smtClean="0"/>
              <a:t>S West – completed, published and webinar held</a:t>
            </a:r>
          </a:p>
          <a:p>
            <a:r>
              <a:rPr lang="en-GB" dirty="0" smtClean="0"/>
              <a:t>S Wales – completed published and webinar organised for 24</a:t>
            </a:r>
            <a:r>
              <a:rPr lang="en-GB" baseline="30000" dirty="0" smtClean="0"/>
              <a:t>th</a:t>
            </a:r>
            <a:r>
              <a:rPr lang="en-GB" dirty="0" smtClean="0"/>
              <a:t> Feb</a:t>
            </a:r>
          </a:p>
          <a:p>
            <a:r>
              <a:rPr lang="en-GB" dirty="0" smtClean="0"/>
              <a:t>E Midlands – Scenarios developed, workshop held but further consultation on demand needed</a:t>
            </a:r>
          </a:p>
          <a:p>
            <a:r>
              <a:rPr lang="en-GB" dirty="0" smtClean="0"/>
              <a:t>W Midlands – Due to start mid 2017 with completion by year end</a:t>
            </a:r>
          </a:p>
          <a:p>
            <a:endParaRPr lang="en-GB" dirty="0"/>
          </a:p>
          <a:p>
            <a:r>
              <a:rPr lang="en-GB" dirty="0" smtClean="0"/>
              <a:t>In addition we are progressing work to produce some generic models for storage operation that we can use in the modelling work – intention is to consult on this in the summer/autumn 2017</a:t>
            </a:r>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29</a:t>
            </a:fld>
            <a:endParaRPr lang="en-GB" altLang="en-US" dirty="0">
              <a:solidFill>
                <a:srgbClr val="000000"/>
              </a:solidFill>
            </a:endParaRPr>
          </a:p>
        </p:txBody>
      </p:sp>
    </p:spTree>
    <p:extLst>
      <p:ext uri="{BB962C8B-B14F-4D97-AF65-F5344CB8AC3E}">
        <p14:creationId xmlns:p14="http://schemas.microsoft.com/office/powerpoint/2010/main" val="367306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755576" y="-13492"/>
            <a:ext cx="7772400" cy="706189"/>
          </a:xfrm>
        </p:spPr>
        <p:txBody>
          <a:bodyPr/>
          <a:lstStyle/>
          <a:p>
            <a:r>
              <a:rPr lang="en-GB" altLang="en-US" dirty="0" smtClean="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329501"/>
              </p:ext>
            </p:extLst>
          </p:nvPr>
        </p:nvGraphicFramePr>
        <p:xfrm>
          <a:off x="899616" y="620688"/>
          <a:ext cx="7586639"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3</a:t>
            </a:fld>
            <a:endParaRPr lang="en-GB" altLang="en-US" dirty="0">
              <a:solidFill>
                <a:srgbClr val="000000"/>
              </a:solidFill>
            </a:endParaRPr>
          </a:p>
        </p:txBody>
      </p:sp>
    </p:spTree>
    <p:extLst>
      <p:ext uri="{BB962C8B-B14F-4D97-AF65-F5344CB8AC3E}">
        <p14:creationId xmlns:p14="http://schemas.microsoft.com/office/powerpoint/2010/main" val="502385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Interface with NGET</a:t>
            </a:r>
          </a:p>
        </p:txBody>
      </p:sp>
      <p:sp>
        <p:nvSpPr>
          <p:cNvPr id="3" name="Content Placeholder 2"/>
          <p:cNvSpPr>
            <a:spLocks noGrp="1"/>
          </p:cNvSpPr>
          <p:nvPr>
            <p:ph idx="1"/>
          </p:nvPr>
        </p:nvSpPr>
        <p:spPr/>
        <p:txBody>
          <a:bodyPr/>
          <a:lstStyle/>
          <a:p>
            <a:r>
              <a:rPr lang="en-GB" dirty="0"/>
              <a:t>As highlighted by the Statement of Works/modification application process, we have also reached the limit of the transmission system in </a:t>
            </a:r>
            <a:r>
              <a:rPr lang="en-GB" dirty="0" smtClean="0"/>
              <a:t>a number of locations</a:t>
            </a:r>
            <a:endParaRPr lang="en-GB" dirty="0"/>
          </a:p>
          <a:p>
            <a:r>
              <a:rPr lang="en-GB" dirty="0"/>
              <a:t>To understand the transmission issues that would arise under the scenarios we have improved the exchange of network data between WPD and NGET including trialling a revised Statement of Works process.</a:t>
            </a:r>
          </a:p>
          <a:p>
            <a:r>
              <a:rPr lang="en-GB" dirty="0"/>
              <a:t>WPD is currently working with National Grid to develop a Regional Development </a:t>
            </a:r>
            <a:r>
              <a:rPr lang="en-GB" dirty="0" smtClean="0"/>
              <a:t>Programme</a:t>
            </a:r>
            <a:endParaRPr lang="en-GB" dirty="0"/>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30</a:t>
            </a:fld>
            <a:endParaRPr lang="en-GB" altLang="en-US" dirty="0">
              <a:solidFill>
                <a:srgbClr val="000000"/>
              </a:solidFill>
            </a:endParaRPr>
          </a:p>
        </p:txBody>
      </p:sp>
    </p:spTree>
    <p:extLst>
      <p:ext uri="{BB962C8B-B14F-4D97-AF65-F5344CB8AC3E}">
        <p14:creationId xmlns:p14="http://schemas.microsoft.com/office/powerpoint/2010/main" val="1282047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Development Program</a:t>
            </a:r>
            <a:endParaRPr lang="en-GB" dirty="0"/>
          </a:p>
        </p:txBody>
      </p:sp>
      <p:sp>
        <p:nvSpPr>
          <p:cNvPr id="3" name="Content Placeholder 2"/>
          <p:cNvSpPr>
            <a:spLocks noGrp="1"/>
          </p:cNvSpPr>
          <p:nvPr>
            <p:ph idx="1"/>
          </p:nvPr>
        </p:nvSpPr>
        <p:spPr>
          <a:xfrm>
            <a:off x="467544" y="1988840"/>
            <a:ext cx="8136904" cy="4114800"/>
          </a:xfrm>
        </p:spPr>
        <p:txBody>
          <a:bodyPr/>
          <a:lstStyle/>
          <a:p>
            <a:r>
              <a:rPr lang="en-GB" dirty="0"/>
              <a:t>We are </a:t>
            </a:r>
            <a:r>
              <a:rPr lang="en-GB" dirty="0" smtClean="0"/>
              <a:t>working </a:t>
            </a:r>
            <a:r>
              <a:rPr lang="en-GB" dirty="0"/>
              <a:t>with National Grid SO on a Regional Development Plan </a:t>
            </a:r>
            <a:r>
              <a:rPr lang="en-GB" dirty="0" smtClean="0"/>
              <a:t>for the </a:t>
            </a:r>
            <a:r>
              <a:rPr lang="en-GB" dirty="0"/>
              <a:t>South </a:t>
            </a:r>
            <a:r>
              <a:rPr lang="en-GB" dirty="0" smtClean="0"/>
              <a:t>West</a:t>
            </a:r>
          </a:p>
          <a:p>
            <a:r>
              <a:rPr lang="en-GB" dirty="0" smtClean="0"/>
              <a:t>The </a:t>
            </a:r>
            <a:r>
              <a:rPr lang="en-GB" dirty="0"/>
              <a:t>aim of this plan is to redefine network limits to release capacity </a:t>
            </a:r>
            <a:r>
              <a:rPr lang="en-GB" dirty="0" smtClean="0"/>
              <a:t>by:</a:t>
            </a:r>
          </a:p>
          <a:p>
            <a:pPr lvl="1"/>
            <a:r>
              <a:rPr lang="en-GB" dirty="0" smtClean="0"/>
              <a:t>Developing </a:t>
            </a:r>
            <a:r>
              <a:rPr lang="en-GB" dirty="0"/>
              <a:t>enhanced network data and </a:t>
            </a:r>
            <a:r>
              <a:rPr lang="en-GB" dirty="0" smtClean="0"/>
              <a:t>models</a:t>
            </a:r>
          </a:p>
          <a:p>
            <a:pPr lvl="1"/>
            <a:r>
              <a:rPr lang="en-GB" dirty="0" smtClean="0"/>
              <a:t>Improved </a:t>
            </a:r>
            <a:r>
              <a:rPr lang="en-GB" dirty="0"/>
              <a:t>Distributed Energy </a:t>
            </a:r>
            <a:r>
              <a:rPr lang="en-GB" dirty="0" smtClean="0"/>
              <a:t>Resource (DER</a:t>
            </a:r>
            <a:r>
              <a:rPr lang="en-GB" dirty="0"/>
              <a:t>) </a:t>
            </a:r>
            <a:r>
              <a:rPr lang="en-GB" dirty="0" smtClean="0"/>
              <a:t>control, and </a:t>
            </a:r>
          </a:p>
          <a:p>
            <a:pPr lvl="1"/>
            <a:r>
              <a:rPr lang="en-GB" dirty="0" smtClean="0"/>
              <a:t>The </a:t>
            </a:r>
            <a:r>
              <a:rPr lang="en-GB" dirty="0"/>
              <a:t>implementation of enhanced operability schemes. </a:t>
            </a:r>
            <a:endParaRPr lang="en-GB" dirty="0" smtClean="0"/>
          </a:p>
          <a:p>
            <a:r>
              <a:rPr lang="en-GB" dirty="0" smtClean="0"/>
              <a:t>This </a:t>
            </a:r>
            <a:r>
              <a:rPr lang="en-GB" dirty="0"/>
              <a:t>will </a:t>
            </a:r>
            <a:r>
              <a:rPr lang="en-GB" dirty="0" smtClean="0"/>
              <a:t>include developing </a:t>
            </a:r>
            <a:r>
              <a:rPr lang="en-GB" dirty="0"/>
              <a:t>a process to allow efficient decision making between transmission, </a:t>
            </a:r>
            <a:r>
              <a:rPr lang="en-GB" dirty="0" smtClean="0"/>
              <a:t>distribution or </a:t>
            </a:r>
            <a:r>
              <a:rPr lang="en-GB" dirty="0"/>
              <a:t>service solutions that cater for the capacity limits expected when applying our long </a:t>
            </a:r>
            <a:r>
              <a:rPr lang="en-GB" dirty="0" smtClean="0"/>
              <a:t>term scenarios </a:t>
            </a:r>
            <a:r>
              <a:rPr lang="en-GB" dirty="0"/>
              <a:t>in the growth of Distributed Generation (DG) and </a:t>
            </a:r>
            <a:r>
              <a:rPr lang="en-GB" dirty="0" smtClean="0"/>
              <a:t>demand</a:t>
            </a:r>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31</a:t>
            </a:fld>
            <a:endParaRPr lang="en-GB" altLang="en-US" dirty="0">
              <a:solidFill>
                <a:srgbClr val="000000"/>
              </a:solidFill>
            </a:endParaRPr>
          </a:p>
        </p:txBody>
      </p:sp>
    </p:spTree>
    <p:extLst>
      <p:ext uri="{BB962C8B-B14F-4D97-AF65-F5344CB8AC3E}">
        <p14:creationId xmlns:p14="http://schemas.microsoft.com/office/powerpoint/2010/main" val="3812501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GB" dirty="0"/>
              <a:t>Other issues to address</a:t>
            </a:r>
          </a:p>
        </p:txBody>
      </p:sp>
      <p:sp>
        <p:nvSpPr>
          <p:cNvPr id="3" name="Content Placeholder 2"/>
          <p:cNvSpPr>
            <a:spLocks noGrp="1"/>
          </p:cNvSpPr>
          <p:nvPr>
            <p:ph idx="1"/>
          </p:nvPr>
        </p:nvSpPr>
        <p:spPr>
          <a:xfrm>
            <a:off x="395536" y="1628800"/>
            <a:ext cx="8280920" cy="4114800"/>
          </a:xfrm>
        </p:spPr>
        <p:txBody>
          <a:bodyPr/>
          <a:lstStyle/>
          <a:p>
            <a:r>
              <a:rPr lang="en-GB" dirty="0"/>
              <a:t>Abnormal operating conditions – whilst our connection agreements are clear that we have the right to constrain generation under abnormal operating conditions, it is not possible to accurately define the risk that this imposes on a generator</a:t>
            </a:r>
            <a:r>
              <a:rPr lang="en-GB" dirty="0" smtClean="0"/>
              <a:t>.</a:t>
            </a:r>
            <a:endParaRPr lang="en-GB" dirty="0"/>
          </a:p>
          <a:p>
            <a:r>
              <a:rPr lang="en-GB" dirty="0"/>
              <a:t>Better defining commercial rights and hence conditions for compensation is likely to be the best long term way to address </a:t>
            </a:r>
            <a:r>
              <a:rPr lang="en-GB" dirty="0" smtClean="0"/>
              <a:t>this – being progressed via ENA TSO-DSO project</a:t>
            </a:r>
            <a:endParaRPr lang="en-GB" dirty="0"/>
          </a:p>
          <a:p>
            <a:r>
              <a:rPr lang="en-GB" dirty="0"/>
              <a:t>P2 review </a:t>
            </a:r>
            <a:endParaRPr lang="en-GB" dirty="0" smtClean="0"/>
          </a:p>
          <a:p>
            <a:r>
              <a:rPr lang="en-GB" dirty="0" smtClean="0"/>
              <a:t>Distribution </a:t>
            </a:r>
            <a:r>
              <a:rPr lang="en-GB" dirty="0"/>
              <a:t>System Operability Framework – some of the issues highlighted while undertaking this study will be incorporated into a D SOF currently being worked on</a:t>
            </a:r>
          </a:p>
          <a:p>
            <a:r>
              <a:rPr lang="en-GB" dirty="0"/>
              <a:t>System Operability Framework </a:t>
            </a:r>
            <a:r>
              <a:rPr lang="en-GB" dirty="0" smtClean="0"/>
              <a:t>produced by NGET may </a:t>
            </a:r>
            <a:r>
              <a:rPr lang="en-GB" dirty="0"/>
              <a:t>evolve into a ‘whole system’ SOF</a:t>
            </a:r>
          </a:p>
          <a:p>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32</a:t>
            </a:fld>
            <a:endParaRPr lang="en-GB" altLang="en-US" dirty="0">
              <a:solidFill>
                <a:srgbClr val="000000"/>
              </a:solidFill>
            </a:endParaRPr>
          </a:p>
        </p:txBody>
      </p:sp>
    </p:spTree>
    <p:extLst>
      <p:ext uri="{BB962C8B-B14F-4D97-AF65-F5344CB8AC3E}">
        <p14:creationId xmlns:p14="http://schemas.microsoft.com/office/powerpoint/2010/main" val="2065963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Distribution System Operability Framework</a:t>
            </a:r>
            <a:endParaRPr lang="en-GB" dirty="0"/>
          </a:p>
        </p:txBody>
      </p:sp>
      <p:sp>
        <p:nvSpPr>
          <p:cNvPr id="3" name="Content Placeholder 2"/>
          <p:cNvSpPr>
            <a:spLocks noGrp="1"/>
          </p:cNvSpPr>
          <p:nvPr>
            <p:ph idx="1"/>
          </p:nvPr>
        </p:nvSpPr>
        <p:spPr>
          <a:xfrm>
            <a:off x="716802" y="1700808"/>
            <a:ext cx="7772400" cy="4114800"/>
          </a:xfrm>
        </p:spPr>
        <p:txBody>
          <a:bodyPr/>
          <a:lstStyle/>
          <a:p>
            <a:r>
              <a:rPr lang="en-GB" dirty="0" smtClean="0"/>
              <a:t>In development.  We are planning to split into 3 sections (with some examples of content below):</a:t>
            </a:r>
            <a:endParaRPr lang="en-GB" dirty="0"/>
          </a:p>
        </p:txBody>
      </p:sp>
      <p:sp>
        <p:nvSpPr>
          <p:cNvPr id="4" name="Slide Number Placeholder 3"/>
          <p:cNvSpPr>
            <a:spLocks noGrp="1"/>
          </p:cNvSpPr>
          <p:nvPr>
            <p:ph type="sldNum" sz="quarter" idx="12"/>
          </p:nvPr>
        </p:nvSpPr>
        <p:spPr/>
        <p:txBody>
          <a:bodyPr/>
          <a:lstStyle/>
          <a:p>
            <a:pPr>
              <a:defRPr/>
            </a:pPr>
            <a:fld id="{2F8F9916-8C2F-4576-93D2-B64F971D1FD0}" type="slidenum">
              <a:rPr lang="en-GB" altLang="en-US" smtClean="0">
                <a:solidFill>
                  <a:srgbClr val="000000"/>
                </a:solidFill>
              </a:rPr>
              <a:pPr>
                <a:defRPr/>
              </a:pPr>
              <a:t>33</a:t>
            </a:fld>
            <a:endParaRPr lang="en-GB" alt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9858333"/>
              </p:ext>
            </p:extLst>
          </p:nvPr>
        </p:nvGraphicFramePr>
        <p:xfrm>
          <a:off x="849742" y="2636912"/>
          <a:ext cx="7045707" cy="3471558"/>
        </p:xfrm>
        <a:graphic>
          <a:graphicData uri="http://schemas.openxmlformats.org/drawingml/2006/table">
            <a:tbl>
              <a:tblPr firstRow="1" bandRow="1">
                <a:tableStyleId>{5C22544A-7EE6-4342-B048-85BDC9FD1C3A}</a:tableStyleId>
              </a:tblPr>
              <a:tblGrid>
                <a:gridCol w="2348569"/>
                <a:gridCol w="2348569"/>
                <a:gridCol w="2348569"/>
              </a:tblGrid>
              <a:tr h="318201">
                <a:tc>
                  <a:txBody>
                    <a:bodyPr/>
                    <a:lstStyle/>
                    <a:p>
                      <a:r>
                        <a:rPr lang="en-GB" sz="1600" dirty="0" smtClean="0"/>
                        <a:t>Networks</a:t>
                      </a:r>
                      <a:endParaRPr lang="en-GB" sz="1600" dirty="0"/>
                    </a:p>
                  </a:txBody>
                  <a:tcPr marL="84406" marR="84406"/>
                </a:tc>
                <a:tc>
                  <a:txBody>
                    <a:bodyPr/>
                    <a:lstStyle/>
                    <a:p>
                      <a:r>
                        <a:rPr lang="en-GB" sz="1600" dirty="0" smtClean="0"/>
                        <a:t>Performance</a:t>
                      </a:r>
                      <a:endParaRPr lang="en-GB" sz="1600" dirty="0"/>
                    </a:p>
                  </a:txBody>
                  <a:tcPr marL="84406" marR="84406"/>
                </a:tc>
                <a:tc>
                  <a:txBody>
                    <a:bodyPr/>
                    <a:lstStyle/>
                    <a:p>
                      <a:r>
                        <a:rPr lang="en-GB" sz="1600" dirty="0" smtClean="0"/>
                        <a:t>Customers</a:t>
                      </a:r>
                      <a:endParaRPr lang="en-GB" sz="1600" dirty="0"/>
                    </a:p>
                  </a:txBody>
                  <a:tcPr marL="84406" marR="84406"/>
                </a:tc>
              </a:tr>
              <a:tr h="875052">
                <a:tc>
                  <a:txBody>
                    <a:bodyPr/>
                    <a:lstStyle/>
                    <a:p>
                      <a:r>
                        <a:rPr lang="en-GB" sz="1600" dirty="0" smtClean="0"/>
                        <a:t>Network</a:t>
                      </a:r>
                      <a:r>
                        <a:rPr lang="en-GB" sz="1600" baseline="0" dirty="0" smtClean="0"/>
                        <a:t> modelling  </a:t>
                      </a:r>
                      <a:br>
                        <a:rPr lang="en-GB" sz="1600" baseline="0" dirty="0" smtClean="0"/>
                      </a:br>
                      <a:r>
                        <a:rPr lang="en-GB" sz="1200" b="0" i="1" baseline="0" dirty="0" smtClean="0"/>
                        <a:t>What further modelling capability needs to be added?</a:t>
                      </a:r>
                      <a:endParaRPr lang="en-GB" sz="1200" b="0" i="1" dirty="0"/>
                    </a:p>
                  </a:txBody>
                  <a:tcPr marL="84406" marR="84406"/>
                </a:tc>
                <a:tc>
                  <a:txBody>
                    <a:bodyPr/>
                    <a:lstStyle/>
                    <a:p>
                      <a:r>
                        <a:rPr lang="en-GB" sz="1600" dirty="0" smtClean="0"/>
                        <a:t>Arc Suppression Coils </a:t>
                      </a:r>
                      <a:br>
                        <a:rPr lang="en-GB" sz="1600" dirty="0" smtClean="0"/>
                      </a:br>
                      <a:r>
                        <a:rPr lang="en-GB" sz="1200" i="1" dirty="0" smtClean="0"/>
                        <a:t>At what point will ASC earthing in Cornwall need to be replaced?</a:t>
                      </a:r>
                      <a:endParaRPr lang="en-GB" sz="1200" i="1" dirty="0"/>
                    </a:p>
                  </a:txBody>
                  <a:tcPr marL="84406" marR="84406"/>
                </a:tc>
                <a:tc>
                  <a:txBody>
                    <a:bodyPr/>
                    <a:lstStyle/>
                    <a:p>
                      <a:r>
                        <a:rPr lang="en-GB" sz="1600" dirty="0" smtClean="0"/>
                        <a:t>Power Quality</a:t>
                      </a:r>
                      <a:br>
                        <a:rPr lang="en-GB" sz="1600" dirty="0" smtClean="0"/>
                      </a:br>
                      <a:r>
                        <a:rPr lang="en-GB" sz="1200" i="1" dirty="0" smtClean="0"/>
                        <a:t>How</a:t>
                      </a:r>
                      <a:r>
                        <a:rPr lang="en-GB" sz="1200" i="1" baseline="0" dirty="0" smtClean="0"/>
                        <a:t> will new technology types and demand growth affect our power quality?</a:t>
                      </a:r>
                      <a:endParaRPr lang="en-GB" sz="1600" i="1" dirty="0"/>
                    </a:p>
                  </a:txBody>
                  <a:tcPr marL="84406" marR="84406"/>
                </a:tc>
              </a:tr>
              <a:tr h="952928">
                <a:tc>
                  <a:txBody>
                    <a:bodyPr/>
                    <a:lstStyle/>
                    <a:p>
                      <a:r>
                        <a:rPr lang="en-GB" sz="1600" dirty="0" smtClean="0"/>
                        <a:t>Network</a:t>
                      </a:r>
                      <a:r>
                        <a:rPr lang="en-GB" sz="1600" baseline="0" dirty="0" smtClean="0"/>
                        <a:t> monitoring </a:t>
                      </a:r>
                      <a:br>
                        <a:rPr lang="en-GB" sz="1600" baseline="0" dirty="0" smtClean="0"/>
                      </a:br>
                      <a:r>
                        <a:rPr lang="en-GB" sz="1200" b="0" i="1" baseline="0" dirty="0" smtClean="0"/>
                        <a:t>What additional monitoring of the network is required?</a:t>
                      </a:r>
                      <a:endParaRPr lang="en-GB" sz="1600" dirty="0"/>
                    </a:p>
                  </a:txBody>
                  <a:tcPr marL="84406" marR="84406"/>
                </a:tc>
                <a:tc>
                  <a:txBody>
                    <a:bodyPr/>
                    <a:lstStyle/>
                    <a:p>
                      <a:r>
                        <a:rPr lang="en-GB" sz="1600" dirty="0" smtClean="0"/>
                        <a:t>Fault Levels </a:t>
                      </a:r>
                      <a:br>
                        <a:rPr lang="en-GB" sz="1600" dirty="0" smtClean="0"/>
                      </a:br>
                      <a:r>
                        <a:rPr lang="en-GB" sz="1200" i="1" dirty="0" smtClean="0"/>
                        <a:t>What are the effects of rising and falling fault levels on our network?</a:t>
                      </a:r>
                      <a:endParaRPr lang="en-GB" sz="1600" i="1" dirty="0"/>
                    </a:p>
                  </a:txBody>
                  <a:tcPr marL="84406" marR="84406"/>
                </a:tc>
                <a:tc>
                  <a:txBody>
                    <a:bodyPr/>
                    <a:lstStyle/>
                    <a:p>
                      <a:r>
                        <a:rPr lang="en-GB" sz="1600" dirty="0" smtClean="0"/>
                        <a:t>Dispatch Coordination</a:t>
                      </a:r>
                    </a:p>
                    <a:p>
                      <a:r>
                        <a:rPr lang="en-GB" sz="1200" i="1" dirty="0" smtClean="0"/>
                        <a:t>Between DNO/DSO and</a:t>
                      </a:r>
                      <a:r>
                        <a:rPr lang="en-GB" sz="1200" i="1" baseline="0" dirty="0" smtClean="0"/>
                        <a:t> </a:t>
                      </a:r>
                      <a:r>
                        <a:rPr lang="en-GB" sz="1200" i="1" dirty="0" smtClean="0"/>
                        <a:t>SO, suppliers</a:t>
                      </a:r>
                      <a:r>
                        <a:rPr lang="en-GB" sz="1200" i="1" baseline="0" dirty="0" smtClean="0"/>
                        <a:t> </a:t>
                      </a:r>
                      <a:r>
                        <a:rPr lang="en-GB" sz="1200" i="1" dirty="0" smtClean="0"/>
                        <a:t>and customers for demand/generation</a:t>
                      </a:r>
                      <a:r>
                        <a:rPr lang="en-GB" sz="1200" i="1" baseline="0" dirty="0" smtClean="0"/>
                        <a:t> dispatch or curtailment?</a:t>
                      </a:r>
                      <a:endParaRPr lang="en-GB" sz="1200" i="1" dirty="0"/>
                    </a:p>
                  </a:txBody>
                  <a:tcPr marL="84406" marR="84406"/>
                </a:tc>
              </a:tr>
              <a:tr h="1185558">
                <a:tc>
                  <a:txBody>
                    <a:bodyPr/>
                    <a:lstStyle/>
                    <a:p>
                      <a:r>
                        <a:rPr lang="en-GB" sz="1600" dirty="0" smtClean="0"/>
                        <a:t>Active</a:t>
                      </a:r>
                      <a:r>
                        <a:rPr lang="en-GB" sz="1600" baseline="0" dirty="0" smtClean="0"/>
                        <a:t> Network Management</a:t>
                      </a:r>
                      <a:br>
                        <a:rPr lang="en-GB" sz="1600" baseline="0" dirty="0" smtClean="0"/>
                      </a:br>
                      <a:r>
                        <a:rPr lang="en-GB" sz="1200" i="1" baseline="0" dirty="0" smtClean="0"/>
                        <a:t>What are the limitations of current and proposed ANM systems used by WPD and NGET?</a:t>
                      </a:r>
                      <a:endParaRPr lang="en-GB" sz="1600" dirty="0"/>
                    </a:p>
                  </a:txBody>
                  <a:tcPr marL="84406" marR="84406"/>
                </a:tc>
                <a:tc>
                  <a:txBody>
                    <a:bodyPr/>
                    <a:lstStyle/>
                    <a:p>
                      <a:r>
                        <a:rPr lang="en-GB" sz="1600" dirty="0" smtClean="0"/>
                        <a:t>Low Frequency Demand Disconnection</a:t>
                      </a:r>
                      <a:br>
                        <a:rPr lang="en-GB" sz="1600" dirty="0" smtClean="0"/>
                      </a:br>
                      <a:r>
                        <a:rPr lang="en-GB" sz="1200" i="1" dirty="0" smtClean="0"/>
                        <a:t>To what extent are generation dominated networks degrading LFDD?</a:t>
                      </a:r>
                      <a:endParaRPr lang="en-GB" sz="1200" i="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Customer Demand Profiles</a:t>
                      </a:r>
                    </a:p>
                    <a:p>
                      <a:r>
                        <a:rPr lang="en-GB" sz="1200" i="1" dirty="0" smtClean="0"/>
                        <a:t>How will changing customer demand profiles affect how</a:t>
                      </a:r>
                      <a:r>
                        <a:rPr lang="en-GB" sz="1200" i="1" baseline="0" dirty="0" smtClean="0"/>
                        <a:t> we design and operate our network?</a:t>
                      </a:r>
                      <a:endParaRPr lang="en-GB" sz="1200" i="1" dirty="0"/>
                    </a:p>
                  </a:txBody>
                  <a:tcPr marL="84406" marR="84406"/>
                </a:tc>
              </a:tr>
            </a:tbl>
          </a:graphicData>
        </a:graphic>
      </p:graphicFrame>
    </p:spTree>
    <p:extLst>
      <p:ext uri="{BB962C8B-B14F-4D97-AF65-F5344CB8AC3E}">
        <p14:creationId xmlns:p14="http://schemas.microsoft.com/office/powerpoint/2010/main" val="282944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Summary</a:t>
            </a:r>
            <a:endParaRPr lang="en-GB" dirty="0"/>
          </a:p>
        </p:txBody>
      </p:sp>
      <p:sp>
        <p:nvSpPr>
          <p:cNvPr id="5" name="Content Placeholder 4"/>
          <p:cNvSpPr>
            <a:spLocks noGrp="1"/>
          </p:cNvSpPr>
          <p:nvPr>
            <p:ph idx="1"/>
          </p:nvPr>
        </p:nvSpPr>
        <p:spPr/>
        <p:txBody>
          <a:bodyPr/>
          <a:lstStyle/>
          <a:p>
            <a:r>
              <a:rPr lang="en-GB" dirty="0" smtClean="0"/>
              <a:t>Start of a process that:</a:t>
            </a:r>
          </a:p>
          <a:p>
            <a:pPr lvl="1"/>
            <a:r>
              <a:rPr lang="en-GB" dirty="0" smtClean="0"/>
              <a:t>Will inform stakeholders of potential constraints on the network</a:t>
            </a:r>
          </a:p>
          <a:p>
            <a:pPr lvl="1"/>
            <a:r>
              <a:rPr lang="en-GB" dirty="0" smtClean="0"/>
              <a:t>Provide the input to understanding opportunities for flexible resources</a:t>
            </a:r>
          </a:p>
          <a:p>
            <a:pPr lvl="1"/>
            <a:r>
              <a:rPr lang="en-GB" dirty="0" smtClean="0"/>
              <a:t>Provide the input to understanding future operability issues</a:t>
            </a:r>
            <a:endParaRPr lang="en-GB" dirty="0"/>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34</a:t>
            </a:fld>
            <a:endParaRPr lang="en-GB" altLang="en-US" dirty="0">
              <a:solidFill>
                <a:srgbClr val="000000"/>
              </a:solidFill>
            </a:endParaRPr>
          </a:p>
        </p:txBody>
      </p:sp>
    </p:spTree>
    <p:extLst>
      <p:ext uri="{BB962C8B-B14F-4D97-AF65-F5344CB8AC3E}">
        <p14:creationId xmlns:p14="http://schemas.microsoft.com/office/powerpoint/2010/main" val="2136846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05000"/>
            <a:ext cx="7772400" cy="1143000"/>
          </a:xfrm>
        </p:spPr>
        <p:txBody>
          <a:bodyPr/>
          <a:lstStyle/>
          <a:p>
            <a:pPr eaLnBrk="1" hangingPunct="1"/>
            <a:r>
              <a:rPr lang="en-US" altLang="en-US" b="1" smtClean="0"/>
              <a:t>Major Customer Senior Point of Contact </a:t>
            </a:r>
            <a:br>
              <a:rPr lang="en-US" altLang="en-US" b="1" smtClean="0"/>
            </a:br>
            <a:r>
              <a:rPr lang="en-US" altLang="en-US" b="1" smtClean="0"/>
              <a:t>CCSG – 21</a:t>
            </a:r>
            <a:r>
              <a:rPr lang="en-US" altLang="en-US" b="1" baseline="30000" smtClean="0"/>
              <a:t>st</a:t>
            </a:r>
            <a:r>
              <a:rPr lang="en-US" altLang="en-US" b="1" smtClean="0"/>
              <a:t> February 2017</a:t>
            </a:r>
          </a:p>
        </p:txBody>
      </p:sp>
      <p:sp>
        <p:nvSpPr>
          <p:cNvPr id="2055" name="Text Box 7"/>
          <p:cNvSpPr txBox="1">
            <a:spLocks noChangeArrowheads="1"/>
          </p:cNvSpPr>
          <p:nvPr/>
        </p:nvSpPr>
        <p:spPr bwMode="auto">
          <a:xfrm>
            <a:off x="4191000" y="4648200"/>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endParaRPr lang="en-US" altLang="en-US" sz="4400" smtClean="0">
              <a:solidFill>
                <a:srgbClr val="000000"/>
              </a:solidFill>
            </a:endParaRPr>
          </a:p>
        </p:txBody>
      </p:sp>
      <p:sp>
        <p:nvSpPr>
          <p:cNvPr id="2052" name="Subtitle 1"/>
          <p:cNvSpPr>
            <a:spLocks noGrp="1"/>
          </p:cNvSpPr>
          <p:nvPr>
            <p:ph type="subTitle" idx="1"/>
          </p:nvPr>
        </p:nvSpPr>
        <p:spPr/>
        <p:txBody>
          <a:bodyPr/>
          <a:lstStyle/>
          <a:p>
            <a:pPr eaLnBrk="1" hangingPunct="1"/>
            <a:r>
              <a:rPr lang="en-US" altLang="en-US" smtClean="0"/>
              <a:t>Mark Shaw</a:t>
            </a:r>
          </a:p>
          <a:p>
            <a:pPr eaLnBrk="1" hangingPunct="1"/>
            <a:r>
              <a:rPr lang="en-US" altLang="en-US" smtClean="0"/>
              <a:t>Network Services Manager </a:t>
            </a:r>
          </a:p>
          <a:p>
            <a:pPr eaLnBrk="1" hangingPunct="1"/>
            <a:r>
              <a:rPr lang="en-US" altLang="en-US" smtClean="0"/>
              <a:t>West Midlands</a:t>
            </a:r>
          </a:p>
        </p:txBody>
      </p:sp>
    </p:spTree>
    <p:extLst>
      <p:ext uri="{BB962C8B-B14F-4D97-AF65-F5344CB8AC3E}">
        <p14:creationId xmlns:p14="http://schemas.microsoft.com/office/powerpoint/2010/main" val="1666085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5"/>
                                        </p:tgtEl>
                                        <p:attrNameLst>
                                          <p:attrName>style.visibility</p:attrName>
                                        </p:attrNameLst>
                                      </p:cBhvr>
                                      <p:to>
                                        <p:strVal val="visible"/>
                                      </p:to>
                                    </p:set>
                                    <p:animEffect transition="in" filter="dissolve">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b="1" smtClean="0"/>
              <a:t>Background</a:t>
            </a:r>
          </a:p>
        </p:txBody>
      </p:sp>
      <p:sp>
        <p:nvSpPr>
          <p:cNvPr id="3" name="Content Placeholder 2"/>
          <p:cNvSpPr>
            <a:spLocks noGrp="1"/>
          </p:cNvSpPr>
          <p:nvPr>
            <p:ph idx="1"/>
          </p:nvPr>
        </p:nvSpPr>
        <p:spPr/>
        <p:txBody>
          <a:bodyPr/>
          <a:lstStyle/>
          <a:p>
            <a:r>
              <a:rPr lang="en-GB" altLang="en-US" smtClean="0"/>
              <a:t>Feedback from major customers indicated that they would like a senior point of contact in WPD for escalation purposes.</a:t>
            </a:r>
          </a:p>
          <a:p>
            <a:r>
              <a:rPr lang="en-GB" altLang="en-US" smtClean="0"/>
              <a:t>Initially we identified 50 major customers and made the decision to utilise DMs and NSMs as the point of contact.</a:t>
            </a:r>
          </a:p>
          <a:p>
            <a:endParaRPr lang="en-GB" altLang="en-US" smtClean="0"/>
          </a:p>
        </p:txBody>
      </p:sp>
    </p:spTree>
    <p:extLst>
      <p:ext uri="{BB962C8B-B14F-4D97-AF65-F5344CB8AC3E}">
        <p14:creationId xmlns:p14="http://schemas.microsoft.com/office/powerpoint/2010/main" val="1968983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b="1" smtClean="0"/>
              <a:t>Role of the Senior Manager Point of Contact</a:t>
            </a:r>
          </a:p>
        </p:txBody>
      </p:sp>
      <p:sp>
        <p:nvSpPr>
          <p:cNvPr id="3" name="Content Placeholder 2"/>
          <p:cNvSpPr>
            <a:spLocks noGrp="1"/>
          </p:cNvSpPr>
          <p:nvPr>
            <p:ph idx="1"/>
          </p:nvPr>
        </p:nvSpPr>
        <p:spPr/>
        <p:txBody>
          <a:bodyPr/>
          <a:lstStyle/>
          <a:p>
            <a:r>
              <a:rPr lang="en-GB" altLang="en-US" sz="2800" smtClean="0"/>
              <a:t>Liaise with the customer to understand the range and scope of works they propose to undertake with WPD</a:t>
            </a:r>
          </a:p>
          <a:p>
            <a:r>
              <a:rPr lang="en-GB" altLang="en-US" sz="2800" smtClean="0"/>
              <a:t>Act as a senior escalation point of contact to either resolve issues or get the most appropriate person in  WPD to contact that customer in order to resolve the issue.</a:t>
            </a:r>
          </a:p>
          <a:p>
            <a:r>
              <a:rPr lang="en-GB" altLang="en-US" sz="2800" smtClean="0"/>
              <a:t>Leave day to day operational interaction with the teams</a:t>
            </a:r>
          </a:p>
          <a:p>
            <a:endParaRPr lang="en-GB" altLang="en-US" smtClean="0"/>
          </a:p>
        </p:txBody>
      </p:sp>
    </p:spTree>
    <p:extLst>
      <p:ext uri="{BB962C8B-B14F-4D97-AF65-F5344CB8AC3E}">
        <p14:creationId xmlns:p14="http://schemas.microsoft.com/office/powerpoint/2010/main" val="1295975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b="1" smtClean="0"/>
              <a:t>Progress to Date</a:t>
            </a:r>
          </a:p>
        </p:txBody>
      </p:sp>
      <p:sp>
        <p:nvSpPr>
          <p:cNvPr id="3" name="Content Placeholder 2"/>
          <p:cNvSpPr>
            <a:spLocks noGrp="1"/>
          </p:cNvSpPr>
          <p:nvPr>
            <p:ph idx="1"/>
          </p:nvPr>
        </p:nvSpPr>
        <p:spPr/>
        <p:txBody>
          <a:bodyPr/>
          <a:lstStyle/>
          <a:p>
            <a:r>
              <a:rPr lang="en-GB" altLang="en-US" sz="2800" smtClean="0"/>
              <a:t>We have Senior Points of Contacts for 61 of our Major Customers </a:t>
            </a:r>
          </a:p>
          <a:p>
            <a:r>
              <a:rPr lang="en-GB" altLang="en-US" sz="2800" smtClean="0"/>
              <a:t>Each Senior Manager has contacted their customer to introduce the role and ensure the customer has their contact details.</a:t>
            </a:r>
          </a:p>
          <a:p>
            <a:r>
              <a:rPr lang="en-GB" altLang="en-US" sz="2800" smtClean="0"/>
              <a:t>To date the Senior Points of Contacts are being utilised by some of our Major Customers.</a:t>
            </a:r>
            <a:endParaRPr lang="en-GB" altLang="en-US" smtClean="0"/>
          </a:p>
        </p:txBody>
      </p:sp>
    </p:spTree>
    <p:extLst>
      <p:ext uri="{BB962C8B-B14F-4D97-AF65-F5344CB8AC3E}">
        <p14:creationId xmlns:p14="http://schemas.microsoft.com/office/powerpoint/2010/main" val="156680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b="1" smtClean="0"/>
              <a:t>General Feedback from our Customers(1)</a:t>
            </a:r>
          </a:p>
        </p:txBody>
      </p:sp>
      <p:sp>
        <p:nvSpPr>
          <p:cNvPr id="3" name="Content Placeholder 2"/>
          <p:cNvSpPr>
            <a:spLocks noGrp="1"/>
          </p:cNvSpPr>
          <p:nvPr>
            <p:ph idx="1"/>
          </p:nvPr>
        </p:nvSpPr>
        <p:spPr/>
        <p:txBody>
          <a:bodyPr/>
          <a:lstStyle/>
          <a:p>
            <a:r>
              <a:rPr lang="en-GB" altLang="en-US" sz="2800" smtClean="0"/>
              <a:t>Our major customers believe that the Senior Points of Contacts initiative is a good one.</a:t>
            </a:r>
          </a:p>
          <a:p>
            <a:r>
              <a:rPr lang="en-GB" altLang="en-US" sz="2800" smtClean="0"/>
              <a:t>Generally our major customers do not require regular review meetings.</a:t>
            </a:r>
          </a:p>
          <a:p>
            <a:r>
              <a:rPr lang="en-GB" altLang="en-US" sz="2800" smtClean="0"/>
              <a:t>Customers are content that should they need to escalate an issue they can pick up the phone to their Senior Point of Contact.</a:t>
            </a:r>
          </a:p>
        </p:txBody>
      </p:sp>
    </p:spTree>
    <p:extLst>
      <p:ext uri="{BB962C8B-B14F-4D97-AF65-F5344CB8AC3E}">
        <p14:creationId xmlns:p14="http://schemas.microsoft.com/office/powerpoint/2010/main" val="385975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6"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93104" y="2780932"/>
            <a:ext cx="7772400" cy="1470025"/>
          </a:xfrm>
        </p:spPr>
        <p:txBody>
          <a:bodyPr/>
          <a:lstStyle/>
          <a:p>
            <a:r>
              <a:rPr lang="en-GB" sz="4000" dirty="0" smtClean="0"/>
              <a:t/>
            </a:r>
            <a:br>
              <a:rPr lang="en-GB" sz="4000" dirty="0" smtClean="0"/>
            </a:br>
            <a:r>
              <a:rPr lang="en-GB" sz="4000" dirty="0" smtClean="0"/>
              <a:t>Connections Overview </a:t>
            </a:r>
            <a:r>
              <a:rPr lang="en-GB" sz="4000" baseline="0" dirty="0" smtClean="0"/>
              <a:t/>
            </a:r>
            <a:br>
              <a:rPr lang="en-GB" sz="4000" baseline="0" dirty="0" smtClean="0"/>
            </a:br>
            <a:endParaRPr lang="en-GB" sz="4000" dirty="0"/>
          </a:p>
        </p:txBody>
      </p:sp>
      <p:sp>
        <p:nvSpPr>
          <p:cNvPr id="14" name="Subtitle 13"/>
          <p:cNvSpPr>
            <a:spLocks noGrp="1"/>
          </p:cNvSpPr>
          <p:nvPr>
            <p:ph type="subTitle" idx="1"/>
          </p:nvPr>
        </p:nvSpPr>
        <p:spPr>
          <a:xfrm>
            <a:off x="1378909" y="4365104"/>
            <a:ext cx="6400800" cy="1752600"/>
          </a:xfrm>
        </p:spPr>
        <p:txBody>
          <a:bodyPr/>
          <a:lstStyle/>
          <a:p>
            <a:r>
              <a:rPr lang="en-GB" sz="2800" dirty="0" smtClean="0"/>
              <a:t>Robert Symons</a:t>
            </a:r>
          </a:p>
          <a:p>
            <a:r>
              <a:rPr lang="en-GB" sz="2800" dirty="0" smtClean="0"/>
              <a:t>Chief Executive</a:t>
            </a:r>
          </a:p>
          <a:p>
            <a:r>
              <a:rPr lang="en-GB" sz="2800" dirty="0" smtClean="0"/>
              <a:t>21</a:t>
            </a:r>
            <a:r>
              <a:rPr lang="en-GB" sz="2800" baseline="30000" dirty="0" smtClean="0"/>
              <a:t>st</a:t>
            </a:r>
            <a:r>
              <a:rPr lang="en-GB" sz="2800" dirty="0" smtClean="0"/>
              <a:t> February 2017</a:t>
            </a:r>
          </a:p>
        </p:txBody>
      </p:sp>
    </p:spTree>
    <p:extLst>
      <p:ext uri="{BB962C8B-B14F-4D97-AF65-F5344CB8AC3E}">
        <p14:creationId xmlns:p14="http://schemas.microsoft.com/office/powerpoint/2010/main" val="1702829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b="1" smtClean="0"/>
              <a:t>General Feedback from our Customers(2)</a:t>
            </a:r>
          </a:p>
        </p:txBody>
      </p:sp>
      <p:sp>
        <p:nvSpPr>
          <p:cNvPr id="3" name="Content Placeholder 2"/>
          <p:cNvSpPr>
            <a:spLocks noGrp="1"/>
          </p:cNvSpPr>
          <p:nvPr>
            <p:ph idx="1"/>
          </p:nvPr>
        </p:nvSpPr>
        <p:spPr>
          <a:xfrm>
            <a:off x="685800" y="2276483"/>
            <a:ext cx="7772400" cy="3819525"/>
          </a:xfrm>
        </p:spPr>
        <p:txBody>
          <a:bodyPr/>
          <a:lstStyle/>
          <a:p>
            <a:r>
              <a:rPr lang="en-GB" altLang="en-US" sz="2800" smtClean="0"/>
              <a:t>The Senior Points of Contacts have been used to resolve issues which the customer could not resolve directly with the teams.</a:t>
            </a:r>
          </a:p>
          <a:p>
            <a:r>
              <a:rPr lang="en-GB" altLang="en-US" sz="2800" smtClean="0"/>
              <a:t>The Senior Point of Contact has been contacted to assist with consistency of operation across the WPD area.</a:t>
            </a:r>
          </a:p>
        </p:txBody>
      </p:sp>
    </p:spTree>
    <p:extLst>
      <p:ext uri="{BB962C8B-B14F-4D97-AF65-F5344CB8AC3E}">
        <p14:creationId xmlns:p14="http://schemas.microsoft.com/office/powerpoint/2010/main" val="96558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4213" y="2708283"/>
            <a:ext cx="7772400" cy="1420813"/>
          </a:xfrm>
        </p:spPr>
        <p:txBody>
          <a:bodyPr/>
          <a:lstStyle/>
          <a:p>
            <a:r>
              <a:rPr lang="en-GB" altLang="en-US" sz="8800" b="1" smtClean="0"/>
              <a:t>Questions &amp; Feedback?</a:t>
            </a:r>
          </a:p>
        </p:txBody>
      </p:sp>
    </p:spTree>
    <p:extLst>
      <p:ext uri="{BB962C8B-B14F-4D97-AF65-F5344CB8AC3E}">
        <p14:creationId xmlns:p14="http://schemas.microsoft.com/office/powerpoint/2010/main" val="3857197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6"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n-GB" dirty="0" smtClean="0"/>
              <a:t/>
            </a:r>
            <a:br>
              <a:rPr lang="en-GB" dirty="0" smtClean="0"/>
            </a:br>
            <a:r>
              <a:rPr lang="en-GB" dirty="0" smtClean="0"/>
              <a:t>Coffee</a:t>
            </a:r>
            <a:endParaRPr lang="en-GB" dirty="0"/>
          </a:p>
        </p:txBody>
      </p:sp>
    </p:spTree>
    <p:extLst>
      <p:ext uri="{BB962C8B-B14F-4D97-AF65-F5344CB8AC3E}">
        <p14:creationId xmlns:p14="http://schemas.microsoft.com/office/powerpoint/2010/main" val="2835170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40471"/>
            <a:ext cx="3443040" cy="11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93104" y="2780931"/>
            <a:ext cx="7772400" cy="1470025"/>
          </a:xfrm>
        </p:spPr>
        <p:txBody>
          <a:bodyPr/>
          <a:lstStyle/>
          <a:p>
            <a:r>
              <a:rPr lang="en-GB" sz="4000" dirty="0" smtClean="0"/>
              <a:t>Connection milestones and offer letter update</a:t>
            </a:r>
            <a:endParaRPr lang="en-GB" sz="4000" dirty="0"/>
          </a:p>
        </p:txBody>
      </p:sp>
      <p:sp>
        <p:nvSpPr>
          <p:cNvPr id="14" name="Subtitle 13"/>
          <p:cNvSpPr>
            <a:spLocks noGrp="1"/>
          </p:cNvSpPr>
          <p:nvPr>
            <p:ph type="subTitle" idx="1"/>
          </p:nvPr>
        </p:nvSpPr>
        <p:spPr>
          <a:xfrm>
            <a:off x="1378905" y="4437112"/>
            <a:ext cx="6715949" cy="1656184"/>
          </a:xfrm>
        </p:spPr>
        <p:txBody>
          <a:bodyPr/>
          <a:lstStyle/>
          <a:p>
            <a:r>
              <a:rPr lang="en-GB" sz="2800" dirty="0" smtClean="0"/>
              <a:t>21st February 2017</a:t>
            </a:r>
          </a:p>
          <a:p>
            <a:r>
              <a:rPr lang="en-GB" sz="2800" dirty="0" smtClean="0"/>
              <a:t>Tim Hughes – Connection Policy Manager</a:t>
            </a:r>
            <a:endParaRPr lang="en-GB" sz="2800" dirty="0"/>
          </a:p>
        </p:txBody>
      </p:sp>
    </p:spTree>
    <p:extLst>
      <p:ext uri="{BB962C8B-B14F-4D97-AF65-F5344CB8AC3E}">
        <p14:creationId xmlns:p14="http://schemas.microsoft.com/office/powerpoint/2010/main" val="435775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44</a:t>
            </a:fld>
            <a:endParaRPr lang="en-GB" altLang="en-US" dirty="0">
              <a:solidFill>
                <a:srgbClr val="000000"/>
              </a:solidFill>
            </a:endParaRPr>
          </a:p>
        </p:txBody>
      </p:sp>
      <p:sp>
        <p:nvSpPr>
          <p:cNvPr id="5" name="Rectangle 2"/>
          <p:cNvSpPr txBox="1">
            <a:spLocks noChangeArrowheads="1"/>
          </p:cNvSpPr>
          <p:nvPr/>
        </p:nvSpPr>
        <p:spPr>
          <a:xfrm>
            <a:off x="539552" y="188640"/>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908720"/>
            <a:ext cx="8136904" cy="5184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Background</a:t>
            </a:r>
          </a:p>
          <a:p>
            <a:pPr marL="457200" lvl="1" indent="0" eaLnBrk="0" fontAlgn="base" hangingPunct="0">
              <a:spcAft>
                <a:spcPct val="0"/>
              </a:spcAft>
              <a:buFont typeface="Arial" panose="020B0604020202020204" pitchFamily="34" charset="0"/>
              <a:buNone/>
            </a:pPr>
            <a:endParaRPr lang="en-GB" sz="1800" b="1" dirty="0" smtClean="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We are undertaking a comprehensive review of our connections offer letter and general terms &amp; conditions.</a:t>
            </a:r>
          </a:p>
          <a:p>
            <a:pPr lvl="1" eaLnBrk="0" fontAlgn="base" hangingPunct="0">
              <a:spcAft>
                <a:spcPct val="0"/>
              </a:spcAft>
              <a:buFont typeface="Wingdings" panose="05000000000000000000" pitchFamily="2" charset="2"/>
              <a:buChar char="§"/>
            </a:pPr>
            <a:endParaRPr lang="en-GB" sz="1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Using feedback from staff and customers, we </a:t>
            </a:r>
            <a:r>
              <a:rPr lang="en-GB" sz="1800" dirty="0">
                <a:solidFill>
                  <a:srgbClr val="000000"/>
                </a:solidFill>
                <a:latin typeface="Arial" panose="020B0604020202020204" pitchFamily="34" charset="0"/>
                <a:cs typeface="Arial" panose="020B0604020202020204" pitchFamily="34" charset="0"/>
              </a:rPr>
              <a:t>have worked closely with our solicitors, to </a:t>
            </a:r>
            <a:r>
              <a:rPr lang="en-GB" sz="1800" dirty="0" smtClean="0">
                <a:solidFill>
                  <a:srgbClr val="000000"/>
                </a:solidFill>
                <a:latin typeface="Arial" panose="020B0604020202020204" pitchFamily="34" charset="0"/>
                <a:cs typeface="Arial" panose="020B0604020202020204" pitchFamily="34" charset="0"/>
              </a:rPr>
              <a:t>ensure the new DG offers are presented in a clear and consistent way</a:t>
            </a:r>
          </a:p>
          <a:p>
            <a:pPr lvl="1" eaLnBrk="0" fontAlgn="base" hangingPunct="0">
              <a:spcAft>
                <a:spcPct val="0"/>
              </a:spcAft>
              <a:buFont typeface="Wingdings" panose="05000000000000000000" pitchFamily="2" charset="2"/>
              <a:buChar char="§"/>
            </a:pPr>
            <a:endParaRPr lang="en-GB" sz="1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We have rolled out training to staff to ensure consistency and to provide a refresher on the importance of the contractual arrangements provided by the offer</a:t>
            </a: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a:solidFill>
                  <a:srgbClr val="000000"/>
                </a:solidFill>
                <a:latin typeface="Arial" panose="020B0604020202020204" pitchFamily="34" charset="0"/>
                <a:cs typeface="Arial" panose="020B0604020202020204" pitchFamily="34" charset="0"/>
              </a:rPr>
              <a:t>We are commencing with the DG dual offer letter and will then rollout further templates for other connection categories</a:t>
            </a:r>
          </a:p>
          <a:p>
            <a:pPr lvl="1" eaLnBrk="0" fontAlgn="base" hangingPunct="0">
              <a:spcAft>
                <a:spcPct val="0"/>
              </a:spcAft>
              <a:buFont typeface="Wingdings" panose="05000000000000000000" pitchFamily="2" charset="2"/>
              <a:buChar char="§"/>
            </a:pPr>
            <a:endParaRPr lang="en-GB" sz="20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311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45</a:t>
            </a:fld>
            <a:endParaRPr lang="en-GB" altLang="en-US" dirty="0">
              <a:solidFill>
                <a:srgbClr val="000000"/>
              </a:solidFill>
            </a:endParaRPr>
          </a:p>
        </p:txBody>
      </p:sp>
      <p:sp>
        <p:nvSpPr>
          <p:cNvPr id="5" name="Rectangle 2"/>
          <p:cNvSpPr txBox="1">
            <a:spLocks noChangeArrowheads="1"/>
          </p:cNvSpPr>
          <p:nvPr/>
        </p:nvSpPr>
        <p:spPr>
          <a:xfrm>
            <a:off x="539552" y="404664"/>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7504" y="1124744"/>
            <a:ext cx="8568952"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Font typeface="Arial" panose="020B0604020202020204" pitchFamily="34" charset="0"/>
              <a:buNone/>
            </a:pPr>
            <a:r>
              <a:rPr lang="en-GB" sz="1800" b="1" dirty="0">
                <a:solidFill>
                  <a:srgbClr val="00CC99">
                    <a:lumMod val="50000"/>
                  </a:srgbClr>
                </a:solidFill>
                <a:latin typeface="Arial" panose="020B0604020202020204" pitchFamily="34" charset="0"/>
                <a:cs typeface="Arial" panose="020B0604020202020204" pitchFamily="34" charset="0"/>
              </a:rPr>
              <a:t>Revised DG dual offer </a:t>
            </a:r>
            <a:r>
              <a:rPr lang="en-GB" sz="1800" b="1" dirty="0" smtClean="0">
                <a:solidFill>
                  <a:srgbClr val="00CC99">
                    <a:lumMod val="50000"/>
                  </a:srgbClr>
                </a:solidFill>
                <a:latin typeface="Arial" panose="020B0604020202020204" pitchFamily="34" charset="0"/>
                <a:cs typeface="Arial" panose="020B0604020202020204" pitchFamily="34" charset="0"/>
              </a:rPr>
              <a:t>letter: summary of changes</a:t>
            </a:r>
          </a:p>
          <a:p>
            <a:pPr marL="457200" lvl="1" indent="0" eaLnBrk="0" fontAlgn="base" hangingPunct="0">
              <a:spcAft>
                <a:spcPct val="0"/>
              </a:spcAft>
              <a:buFont typeface="Arial" panose="020B0604020202020204" pitchFamily="34" charset="0"/>
              <a:buNone/>
            </a:pPr>
            <a:endParaRPr lang="en-GB" sz="1800" b="1" dirty="0" smtClean="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CC99">
                    <a:lumMod val="50000"/>
                  </a:srgbClr>
                </a:solidFill>
                <a:latin typeface="Arial" panose="020B0604020202020204" pitchFamily="34" charset="0"/>
                <a:cs typeface="Arial" panose="020B0604020202020204" pitchFamily="34" charset="0"/>
              </a:rPr>
              <a:t>Clarifying amendments</a:t>
            </a:r>
            <a:r>
              <a:rPr lang="en-GB" sz="1800" dirty="0" smtClean="0">
                <a:solidFill>
                  <a:srgbClr val="000000"/>
                </a:solidFill>
                <a:latin typeface="Arial" panose="020B0604020202020204" pitchFamily="34" charset="0"/>
                <a:cs typeface="Arial" panose="020B0604020202020204" pitchFamily="34" charset="0"/>
              </a:rPr>
              <a:t>: revisions mostly clarify rather than alter the existing contractual position e.g. </a:t>
            </a:r>
            <a:r>
              <a:rPr lang="en-GB" sz="1800" dirty="0">
                <a:solidFill>
                  <a:srgbClr val="000000"/>
                </a:solidFill>
                <a:latin typeface="Arial" panose="020B0604020202020204" pitchFamily="34" charset="0"/>
                <a:cs typeface="Arial" panose="020B0604020202020204" pitchFamily="34" charset="0"/>
              </a:rPr>
              <a:t>definitions </a:t>
            </a:r>
            <a:r>
              <a:rPr lang="en-GB" sz="1800" dirty="0" smtClean="0">
                <a:solidFill>
                  <a:srgbClr val="000000"/>
                </a:solidFill>
                <a:latin typeface="Arial" panose="020B0604020202020204" pitchFamily="34" charset="0"/>
                <a:cs typeface="Arial" panose="020B0604020202020204" pitchFamily="34" charset="0"/>
              </a:rPr>
              <a:t>in General Conditions (GCs) expanded </a:t>
            </a:r>
            <a:r>
              <a:rPr lang="en-GB" sz="1800" dirty="0">
                <a:solidFill>
                  <a:srgbClr val="000000"/>
                </a:solidFill>
                <a:latin typeface="Arial" panose="020B0604020202020204" pitchFamily="34" charset="0"/>
                <a:cs typeface="Arial" panose="020B0604020202020204" pitchFamily="34" charset="0"/>
              </a:rPr>
              <a:t>to clarify the meaning of certain terms used throughout the Connection </a:t>
            </a:r>
            <a:r>
              <a:rPr lang="en-GB" sz="1800" dirty="0" smtClean="0">
                <a:solidFill>
                  <a:srgbClr val="000000"/>
                </a:solidFill>
                <a:latin typeface="Arial" panose="020B0604020202020204" pitchFamily="34" charset="0"/>
                <a:cs typeface="Arial" panose="020B0604020202020204" pitchFamily="34" charset="0"/>
              </a:rPr>
              <a:t>Offer</a:t>
            </a: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1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CC99">
                    <a:lumMod val="50000"/>
                  </a:srgbClr>
                </a:solidFill>
                <a:latin typeface="Arial" panose="020B0604020202020204" pitchFamily="34" charset="0"/>
                <a:cs typeface="Arial" panose="020B0604020202020204" pitchFamily="34" charset="0"/>
              </a:rPr>
              <a:t>Offer </a:t>
            </a:r>
            <a:r>
              <a:rPr lang="en-GB" sz="1800" dirty="0">
                <a:solidFill>
                  <a:srgbClr val="00CC99">
                    <a:lumMod val="50000"/>
                  </a:srgbClr>
                </a:solidFill>
                <a:latin typeface="Arial" panose="020B0604020202020204" pitchFamily="34" charset="0"/>
                <a:cs typeface="Arial" panose="020B0604020202020204" pitchFamily="34" charset="0"/>
              </a:rPr>
              <a:t>and </a:t>
            </a:r>
            <a:r>
              <a:rPr lang="en-GB" sz="1800" dirty="0" smtClean="0">
                <a:solidFill>
                  <a:srgbClr val="00CC99">
                    <a:lumMod val="50000"/>
                  </a:srgbClr>
                </a:solidFill>
                <a:latin typeface="Arial" panose="020B0604020202020204" pitchFamily="34" charset="0"/>
                <a:cs typeface="Arial" panose="020B0604020202020204" pitchFamily="34" charset="0"/>
              </a:rPr>
              <a:t>Acceptance: </a:t>
            </a:r>
            <a:r>
              <a:rPr lang="en-GB" sz="1800" dirty="0" smtClean="0">
                <a:solidFill>
                  <a:srgbClr val="000000"/>
                </a:solidFill>
                <a:latin typeface="Arial" panose="020B0604020202020204" pitchFamily="34" charset="0"/>
                <a:cs typeface="Arial" panose="020B0604020202020204" pitchFamily="34" charset="0"/>
              </a:rPr>
              <a:t>process amended to clarify when parties are contractually bound to each other. New acceptance form signed and dated by WPD when received</a:t>
            </a:r>
            <a:endParaRPr lang="en-GB" sz="1800" dirty="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1800" dirty="0" smtClean="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a:solidFill>
                  <a:srgbClr val="00CC99">
                    <a:lumMod val="50000"/>
                  </a:srgbClr>
                </a:solidFill>
                <a:latin typeface="Arial" panose="020B0604020202020204" pitchFamily="34" charset="0"/>
                <a:cs typeface="Arial" panose="020B0604020202020204" pitchFamily="34" charset="0"/>
              </a:rPr>
              <a:t>Statement of </a:t>
            </a:r>
            <a:r>
              <a:rPr lang="en-GB" sz="1800" dirty="0" smtClean="0">
                <a:solidFill>
                  <a:srgbClr val="00CC99">
                    <a:lumMod val="50000"/>
                  </a:srgbClr>
                </a:solidFill>
                <a:latin typeface="Arial" panose="020B0604020202020204" pitchFamily="34" charset="0"/>
                <a:cs typeface="Arial" panose="020B0604020202020204" pitchFamily="34" charset="0"/>
              </a:rPr>
              <a:t>Works: </a:t>
            </a:r>
            <a:r>
              <a:rPr lang="en-GB" sz="1800" dirty="0" smtClean="0">
                <a:solidFill>
                  <a:srgbClr val="000000"/>
                </a:solidFill>
                <a:latin typeface="Arial" panose="020B0604020202020204" pitchFamily="34" charset="0"/>
                <a:cs typeface="Arial" panose="020B0604020202020204" pitchFamily="34" charset="0"/>
              </a:rPr>
              <a:t>sets out greater detail on SOW process, implications and potential consequences</a:t>
            </a:r>
          </a:p>
          <a:p>
            <a:pPr lvl="1" eaLnBrk="0" fontAlgn="base" hangingPunct="0">
              <a:spcAft>
                <a:spcPct val="0"/>
              </a:spcAft>
              <a:buFont typeface="Wingdings" panose="05000000000000000000" pitchFamily="2" charset="2"/>
              <a:buChar char="§"/>
            </a:pPr>
            <a:endParaRPr lang="en-GB" sz="1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CC99">
                    <a:lumMod val="50000"/>
                  </a:srgbClr>
                </a:solidFill>
                <a:latin typeface="Arial" panose="020B0604020202020204" pitchFamily="34" charset="0"/>
                <a:cs typeface="Arial" panose="020B0604020202020204" pitchFamily="34" charset="0"/>
              </a:rPr>
              <a:t>Network </a:t>
            </a:r>
            <a:r>
              <a:rPr lang="en-GB" sz="1800" dirty="0">
                <a:solidFill>
                  <a:srgbClr val="00CC99">
                    <a:lumMod val="50000"/>
                  </a:srgbClr>
                </a:solidFill>
                <a:latin typeface="Arial" panose="020B0604020202020204" pitchFamily="34" charset="0"/>
                <a:cs typeface="Arial" panose="020B0604020202020204" pitchFamily="34" charset="0"/>
              </a:rPr>
              <a:t>Constraints and De-energisation: </a:t>
            </a:r>
            <a:r>
              <a:rPr lang="en-GB" sz="1800" dirty="0">
                <a:solidFill>
                  <a:srgbClr val="000000"/>
                </a:solidFill>
                <a:latin typeface="Arial" panose="020B0604020202020204" pitchFamily="34" charset="0"/>
                <a:cs typeface="Arial" panose="020B0604020202020204" pitchFamily="34" charset="0"/>
              </a:rPr>
              <a:t>explains in greater detail WPD's existing rights to constrain or de-energise the </a:t>
            </a:r>
            <a:r>
              <a:rPr lang="en-GB" sz="1800" dirty="0" smtClean="0">
                <a:solidFill>
                  <a:srgbClr val="000000"/>
                </a:solidFill>
                <a:latin typeface="Arial" panose="020B0604020202020204" pitchFamily="34" charset="0"/>
                <a:cs typeface="Arial" panose="020B0604020202020204" pitchFamily="34" charset="0"/>
              </a:rPr>
              <a:t>connection. Brings </a:t>
            </a:r>
            <a:r>
              <a:rPr lang="en-GB" sz="1800" dirty="0">
                <a:solidFill>
                  <a:srgbClr val="000000"/>
                </a:solidFill>
                <a:latin typeface="Arial" panose="020B0604020202020204" pitchFamily="34" charset="0"/>
                <a:cs typeface="Arial" panose="020B0604020202020204" pitchFamily="34" charset="0"/>
              </a:rPr>
              <a:t>it in line with the provisions contained in the Connection </a:t>
            </a:r>
            <a:r>
              <a:rPr lang="en-GB" sz="1800" dirty="0" smtClean="0">
                <a:solidFill>
                  <a:srgbClr val="000000"/>
                </a:solidFill>
                <a:latin typeface="Arial" panose="020B0604020202020204" pitchFamily="34" charset="0"/>
                <a:cs typeface="Arial" panose="020B0604020202020204" pitchFamily="34" charset="0"/>
              </a:rPr>
              <a:t>Agreement.</a:t>
            </a:r>
          </a:p>
          <a:p>
            <a:pPr lvl="1" eaLnBrk="0" fontAlgn="base" hangingPunct="0">
              <a:spcAft>
                <a:spcPct val="0"/>
              </a:spcAft>
              <a:buFont typeface="Wingdings" panose="05000000000000000000" pitchFamily="2" charset="2"/>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819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46</a:t>
            </a:fld>
            <a:endParaRPr lang="en-GB" altLang="en-US" dirty="0">
              <a:solidFill>
                <a:srgbClr val="000000"/>
              </a:solidFill>
            </a:endParaRPr>
          </a:p>
        </p:txBody>
      </p:sp>
      <p:sp>
        <p:nvSpPr>
          <p:cNvPr id="5" name="Rectangle 2"/>
          <p:cNvSpPr txBox="1">
            <a:spLocks noChangeArrowheads="1"/>
          </p:cNvSpPr>
          <p:nvPr/>
        </p:nvSpPr>
        <p:spPr>
          <a:xfrm>
            <a:off x="539552" y="404664"/>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7504" y="908720"/>
            <a:ext cx="8568952" cy="5184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Font typeface="Arial" panose="020B0604020202020204" pitchFamily="34" charset="0"/>
              <a:buNone/>
            </a:pPr>
            <a:r>
              <a:rPr lang="en-GB" sz="1800" b="1" dirty="0">
                <a:solidFill>
                  <a:srgbClr val="00CC99">
                    <a:lumMod val="50000"/>
                  </a:srgbClr>
                </a:solidFill>
                <a:latin typeface="Arial" panose="020B0604020202020204" pitchFamily="34" charset="0"/>
                <a:cs typeface="Arial" panose="020B0604020202020204" pitchFamily="34" charset="0"/>
              </a:rPr>
              <a:t>Revised DG dual offer </a:t>
            </a:r>
            <a:r>
              <a:rPr lang="en-GB" sz="1800" b="1" dirty="0" smtClean="0">
                <a:solidFill>
                  <a:srgbClr val="00CC99">
                    <a:lumMod val="50000"/>
                  </a:srgbClr>
                </a:solidFill>
                <a:latin typeface="Arial" panose="020B0604020202020204" pitchFamily="34" charset="0"/>
                <a:cs typeface="Arial" panose="020B0604020202020204" pitchFamily="34" charset="0"/>
              </a:rPr>
              <a:t>letter: summary of changes</a:t>
            </a:r>
          </a:p>
          <a:p>
            <a:pPr marL="457200" lvl="1" indent="0" eaLnBrk="0" fontAlgn="base" hangingPunct="0">
              <a:spcAft>
                <a:spcPct val="0"/>
              </a:spcAft>
              <a:buFont typeface="Arial" panose="020B0604020202020204" pitchFamily="34" charset="0"/>
              <a:buNone/>
            </a:pPr>
            <a:endParaRPr lang="en-GB" sz="1800" b="1" dirty="0" smtClean="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CC99">
                    <a:lumMod val="50000"/>
                  </a:srgbClr>
                </a:solidFill>
                <a:latin typeface="Arial" panose="020B0604020202020204" pitchFamily="34" charset="0"/>
                <a:cs typeface="Arial" panose="020B0604020202020204" pitchFamily="34" charset="0"/>
              </a:rPr>
              <a:t>Deemed </a:t>
            </a:r>
            <a:r>
              <a:rPr lang="en-GB" sz="1800" dirty="0">
                <a:solidFill>
                  <a:srgbClr val="00CC99">
                    <a:lumMod val="50000"/>
                  </a:srgbClr>
                </a:solidFill>
                <a:latin typeface="Arial" panose="020B0604020202020204" pitchFamily="34" charset="0"/>
                <a:cs typeface="Arial" panose="020B0604020202020204" pitchFamily="34" charset="0"/>
              </a:rPr>
              <a:t>variation</a:t>
            </a:r>
            <a:r>
              <a:rPr lang="en-GB" sz="1800" dirty="0">
                <a:solidFill>
                  <a:srgbClr val="000000"/>
                </a:solidFill>
                <a:latin typeface="Arial" panose="020B0604020202020204" pitchFamily="34" charset="0"/>
                <a:cs typeface="Arial" panose="020B0604020202020204" pitchFamily="34" charset="0"/>
              </a:rPr>
              <a:t>: e.g. where milestones have not been met WPD may terminate or will vary the </a:t>
            </a:r>
            <a:r>
              <a:rPr lang="en-GB" sz="1800" dirty="0" smtClean="0">
                <a:solidFill>
                  <a:srgbClr val="000000"/>
                </a:solidFill>
                <a:latin typeface="Arial" panose="020B0604020202020204" pitchFamily="34" charset="0"/>
                <a:cs typeface="Arial" panose="020B0604020202020204" pitchFamily="34" charset="0"/>
              </a:rPr>
              <a:t>agreement</a:t>
            </a: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a:solidFill>
                  <a:srgbClr val="00CC99">
                    <a:lumMod val="50000"/>
                  </a:srgbClr>
                </a:solidFill>
                <a:latin typeface="Arial" panose="020B0604020202020204" pitchFamily="34" charset="0"/>
                <a:cs typeface="Arial" panose="020B0604020202020204" pitchFamily="34" charset="0"/>
              </a:rPr>
              <a:t>Property Matters: </a:t>
            </a:r>
            <a:r>
              <a:rPr lang="en-GB" sz="1800" dirty="0" smtClean="0">
                <a:solidFill>
                  <a:srgbClr val="000000"/>
                </a:solidFill>
                <a:latin typeface="Arial" panose="020B0604020202020204" pitchFamily="34" charset="0"/>
                <a:cs typeface="Arial" panose="020B0604020202020204" pitchFamily="34" charset="0"/>
              </a:rPr>
              <a:t>provides </a:t>
            </a:r>
            <a:r>
              <a:rPr lang="en-GB" sz="1800" dirty="0">
                <a:solidFill>
                  <a:srgbClr val="000000"/>
                </a:solidFill>
                <a:latin typeface="Arial" panose="020B0604020202020204" pitchFamily="34" charset="0"/>
                <a:cs typeface="Arial" panose="020B0604020202020204" pitchFamily="34" charset="0"/>
              </a:rPr>
              <a:t>greater detail on the obligations on the Customer to procure and demonstrate that it has in place all of the land rights necessary for the Connection Works and consequences for failure to put in place and maintain </a:t>
            </a:r>
            <a:r>
              <a:rPr lang="en-GB" sz="1800" dirty="0" smtClean="0">
                <a:solidFill>
                  <a:srgbClr val="000000"/>
                </a:solidFill>
                <a:latin typeface="Arial" panose="020B0604020202020204" pitchFamily="34" charset="0"/>
                <a:cs typeface="Arial" panose="020B0604020202020204" pitchFamily="34" charset="0"/>
              </a:rPr>
              <a:t>them</a:t>
            </a: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a:solidFill>
                  <a:srgbClr val="00CC99">
                    <a:lumMod val="50000"/>
                  </a:srgbClr>
                </a:solidFill>
                <a:latin typeface="Arial" panose="020B0604020202020204" pitchFamily="34" charset="0"/>
                <a:cs typeface="Arial" panose="020B0604020202020204" pitchFamily="34" charset="0"/>
              </a:rPr>
              <a:t>Third party payments: </a:t>
            </a:r>
            <a:r>
              <a:rPr lang="en-GB" sz="1800" dirty="0">
                <a:solidFill>
                  <a:srgbClr val="000000"/>
                </a:solidFill>
                <a:latin typeface="Arial" panose="020B0604020202020204" pitchFamily="34" charset="0"/>
                <a:cs typeface="Arial" panose="020B0604020202020204" pitchFamily="34" charset="0"/>
              </a:rPr>
              <a:t>wording </a:t>
            </a:r>
            <a:r>
              <a:rPr lang="en-GB" sz="1800" dirty="0" smtClean="0">
                <a:solidFill>
                  <a:srgbClr val="000000"/>
                </a:solidFill>
                <a:latin typeface="Arial" panose="020B0604020202020204" pitchFamily="34" charset="0"/>
                <a:cs typeface="Arial" panose="020B0604020202020204" pitchFamily="34" charset="0"/>
              </a:rPr>
              <a:t>reinforces </a:t>
            </a:r>
            <a:r>
              <a:rPr lang="en-GB" sz="1800" dirty="0">
                <a:solidFill>
                  <a:srgbClr val="000000"/>
                </a:solidFill>
                <a:latin typeface="Arial" panose="020B0604020202020204" pitchFamily="34" charset="0"/>
                <a:cs typeface="Arial" panose="020B0604020202020204" pitchFamily="34" charset="0"/>
              </a:rPr>
              <a:t>the </a:t>
            </a:r>
            <a:r>
              <a:rPr lang="en-GB" sz="1800" dirty="0" smtClean="0">
                <a:solidFill>
                  <a:srgbClr val="000000"/>
                </a:solidFill>
                <a:latin typeface="Arial" panose="020B0604020202020204" pitchFamily="34" charset="0"/>
                <a:cs typeface="Arial" panose="020B0604020202020204" pitchFamily="34" charset="0"/>
              </a:rPr>
              <a:t>contractual position concerning payments made under </a:t>
            </a:r>
            <a:r>
              <a:rPr lang="en-GB" sz="1800" dirty="0">
                <a:solidFill>
                  <a:srgbClr val="000000"/>
                </a:solidFill>
                <a:latin typeface="Arial" panose="020B0604020202020204" pitchFamily="34" charset="0"/>
                <a:cs typeface="Arial" panose="020B0604020202020204" pitchFamily="34" charset="0"/>
              </a:rPr>
              <a:t>the Connection Offer </a:t>
            </a:r>
            <a:r>
              <a:rPr lang="en-GB" sz="1800" dirty="0" smtClean="0">
                <a:solidFill>
                  <a:srgbClr val="000000"/>
                </a:solidFill>
                <a:latin typeface="Arial" panose="020B0604020202020204" pitchFamily="34" charset="0"/>
                <a:cs typeface="Arial" panose="020B0604020202020204" pitchFamily="34" charset="0"/>
              </a:rPr>
              <a:t>to </a:t>
            </a:r>
            <a:r>
              <a:rPr lang="en-GB" sz="1800" dirty="0">
                <a:solidFill>
                  <a:srgbClr val="000000"/>
                </a:solidFill>
                <a:latin typeface="Arial" panose="020B0604020202020204" pitchFamily="34" charset="0"/>
                <a:cs typeface="Arial" panose="020B0604020202020204" pitchFamily="34" charset="0"/>
              </a:rPr>
              <a:t>WPD by a third party on behalf of </a:t>
            </a:r>
            <a:r>
              <a:rPr lang="en-GB" sz="1800" dirty="0" smtClean="0">
                <a:solidFill>
                  <a:srgbClr val="000000"/>
                </a:solidFill>
                <a:latin typeface="Arial" panose="020B0604020202020204" pitchFamily="34" charset="0"/>
                <a:cs typeface="Arial" panose="020B0604020202020204" pitchFamily="34" charset="0"/>
              </a:rPr>
              <a:t>the Customer</a:t>
            </a: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a:solidFill>
                  <a:srgbClr val="00CC99">
                    <a:lumMod val="50000"/>
                  </a:srgbClr>
                </a:solidFill>
                <a:latin typeface="Arial" panose="020B0604020202020204" pitchFamily="34" charset="0"/>
                <a:cs typeface="Arial" panose="020B0604020202020204" pitchFamily="34" charset="0"/>
              </a:rPr>
              <a:t>Automatic Termination: </a:t>
            </a:r>
            <a:r>
              <a:rPr lang="en-GB" sz="1800" dirty="0">
                <a:solidFill>
                  <a:srgbClr val="000000"/>
                </a:solidFill>
                <a:latin typeface="Arial" panose="020B0604020202020204" pitchFamily="34" charset="0"/>
                <a:cs typeface="Arial" panose="020B0604020202020204" pitchFamily="34" charset="0"/>
              </a:rPr>
              <a:t>removed automatic </a:t>
            </a:r>
            <a:r>
              <a:rPr lang="en-GB" sz="1800" dirty="0" smtClean="0">
                <a:solidFill>
                  <a:srgbClr val="000000"/>
                </a:solidFill>
                <a:latin typeface="Arial" panose="020B0604020202020204" pitchFamily="34" charset="0"/>
                <a:cs typeface="Arial" panose="020B0604020202020204" pitchFamily="34" charset="0"/>
              </a:rPr>
              <a:t>termination. Termination </a:t>
            </a:r>
            <a:r>
              <a:rPr lang="en-GB" sz="1800" dirty="0">
                <a:solidFill>
                  <a:srgbClr val="000000"/>
                </a:solidFill>
                <a:latin typeface="Arial" panose="020B0604020202020204" pitchFamily="34" charset="0"/>
                <a:cs typeface="Arial" panose="020B0604020202020204" pitchFamily="34" charset="0"/>
              </a:rPr>
              <a:t>events require the party to serve notice on the other.</a:t>
            </a:r>
          </a:p>
          <a:p>
            <a:pPr lvl="1" eaLnBrk="0" fontAlgn="base" hangingPunct="0">
              <a:spcAft>
                <a:spcPct val="0"/>
              </a:spcAft>
              <a:buFont typeface="Wingdings" panose="05000000000000000000" pitchFamily="2" charset="2"/>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042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47</a:t>
            </a:fld>
            <a:endParaRPr lang="en-GB" altLang="en-US" dirty="0">
              <a:solidFill>
                <a:srgbClr val="000000"/>
              </a:solidFill>
            </a:endParaRPr>
          </a:p>
        </p:txBody>
      </p:sp>
      <p:sp>
        <p:nvSpPr>
          <p:cNvPr id="5" name="Rectangle 2"/>
          <p:cNvSpPr txBox="1">
            <a:spLocks noChangeArrowheads="1"/>
          </p:cNvSpPr>
          <p:nvPr/>
        </p:nvSpPr>
        <p:spPr>
          <a:xfrm>
            <a:off x="539552" y="404664"/>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7504" y="1124744"/>
            <a:ext cx="8568952"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Connection milestones background</a:t>
            </a: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WPD implemented offer letter milestones a number of years ago for DG schemes to support fair allocation of network capacity and limit the effect of slow moving schemes on other </a:t>
            </a:r>
            <a:r>
              <a:rPr lang="en-GB" sz="1800" dirty="0" err="1" smtClean="0">
                <a:solidFill>
                  <a:srgbClr val="000000"/>
                </a:solidFill>
                <a:latin typeface="Arial" panose="020B0604020202020204" pitchFamily="34" charset="0"/>
                <a:cs typeface="Arial" panose="020B0604020202020204" pitchFamily="34" charset="0"/>
              </a:rPr>
              <a:t>connectees</a:t>
            </a:r>
            <a:endParaRPr lang="en-GB" sz="1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err="1" smtClean="0">
                <a:solidFill>
                  <a:srgbClr val="000000"/>
                </a:solidFill>
                <a:latin typeface="Arial" panose="020B0604020202020204" pitchFamily="34" charset="0"/>
                <a:cs typeface="Arial" panose="020B0604020202020204" pitchFamily="34" charset="0"/>
              </a:rPr>
              <a:t>Ofgem’s</a:t>
            </a:r>
            <a:r>
              <a:rPr lang="en-GB" sz="1800" dirty="0" smtClean="0">
                <a:solidFill>
                  <a:srgbClr val="000000"/>
                </a:solidFill>
                <a:latin typeface="Arial" panose="020B0604020202020204" pitchFamily="34" charset="0"/>
                <a:cs typeface="Arial" panose="020B0604020202020204" pitchFamily="34" charset="0"/>
              </a:rPr>
              <a:t> Quicker &amp; more Efficient Connections initiative brought the connections ‘bottleneck’ in to focus and so we introduced new policy and guidance on our approach to slow moving schemes</a:t>
            </a: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The ENA DG/DNO Steering Group has developed a best practice guide following consultation with wider stakeholder groups.</a:t>
            </a:r>
          </a:p>
          <a:p>
            <a:pPr lvl="1" eaLnBrk="0" fontAlgn="base" hangingPunct="0">
              <a:spcAft>
                <a:spcPct val="0"/>
              </a:spcAft>
              <a:buFont typeface="Wingdings" panose="05000000000000000000" pitchFamily="2" charset="2"/>
              <a:buChar char="§"/>
            </a:pPr>
            <a:endParaRPr lang="en-GB" sz="1800" dirty="0" smtClean="0">
              <a:solidFill>
                <a:srgbClr val="000000"/>
              </a:solidFill>
              <a:latin typeface="Arial" panose="020B0604020202020204" pitchFamily="34" charset="0"/>
              <a:cs typeface="Arial" panose="020B0604020202020204" pitchFamily="34" charset="0"/>
            </a:endParaRPr>
          </a:p>
          <a:p>
            <a:pPr marL="457200" lvl="1" indent="0" eaLnBrk="0" fontAlgn="base" hangingPunct="0">
              <a:spcAft>
                <a:spcPct val="0"/>
              </a:spcAft>
              <a:buFont typeface="Arial" panose="020B0604020202020204" pitchFamily="34" charset="0"/>
              <a:buNone/>
            </a:pPr>
            <a:r>
              <a:rPr lang="en-GB" sz="1800" dirty="0" smtClean="0">
                <a:solidFill>
                  <a:srgbClr val="00CC99">
                    <a:lumMod val="50000"/>
                  </a:srgbClr>
                </a:solidFill>
                <a:latin typeface="Arial" panose="020B0604020202020204" pitchFamily="34" charset="0"/>
                <a:cs typeface="Arial" panose="020B0604020202020204" pitchFamily="34" charset="0"/>
              </a:rPr>
              <a:t>We are planning to make changes to the WPD offer letter milestones as a result of this guidance and our own experience of managing slow moving schemes. </a:t>
            </a:r>
          </a:p>
          <a:p>
            <a:pPr lvl="1" eaLnBrk="0" fontAlgn="base" hangingPunct="0">
              <a:spcAft>
                <a:spcPct val="0"/>
              </a:spcAft>
              <a:buFont typeface="Wingdings" panose="05000000000000000000" pitchFamily="2" charset="2"/>
              <a:buChar char="§"/>
            </a:pPr>
            <a:endParaRPr lang="en-GB" sz="20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456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48</a:t>
            </a:fld>
            <a:endParaRPr lang="en-GB" altLang="en-US" dirty="0">
              <a:solidFill>
                <a:srgbClr val="000000"/>
              </a:solidFill>
            </a:endParaRPr>
          </a:p>
        </p:txBody>
      </p:sp>
      <p:sp>
        <p:nvSpPr>
          <p:cNvPr id="5" name="Rectangle 2"/>
          <p:cNvSpPr txBox="1">
            <a:spLocks noChangeArrowheads="1"/>
          </p:cNvSpPr>
          <p:nvPr/>
        </p:nvSpPr>
        <p:spPr>
          <a:xfrm>
            <a:off x="539552" y="224645"/>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67544" y="2276872"/>
            <a:ext cx="5760640" cy="37084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 </a:t>
            </a:r>
          </a:p>
          <a:p>
            <a:pPr marL="447675" lvl="2" indent="-265113" eaLnBrk="0" fontAlgn="base" hangingPunct="0">
              <a:spcAft>
                <a:spcPct val="0"/>
              </a:spcAft>
              <a:buFont typeface="+mj-lt"/>
              <a:buAutoNum type="arabicPeriod"/>
            </a:pPr>
            <a:r>
              <a:rPr lang="en-GB" sz="1800" dirty="0" smtClean="0">
                <a:solidFill>
                  <a:srgbClr val="000000"/>
                </a:solidFill>
                <a:latin typeface="Arial" panose="020B0604020202020204" pitchFamily="34" charset="0"/>
                <a:cs typeface="Arial" panose="020B0604020202020204" pitchFamily="34" charset="0"/>
              </a:rPr>
              <a:t>Early milestones enforced more rigidly</a:t>
            </a:r>
          </a:p>
          <a:p>
            <a:pPr marL="447675" lvl="2" indent="-265113" eaLnBrk="0" fontAlgn="base" hangingPunct="0">
              <a:spcAft>
                <a:spcPct val="0"/>
              </a:spcAft>
              <a:buFont typeface="+mj-lt"/>
              <a:buAutoNum type="arabicPeriod"/>
            </a:pPr>
            <a:r>
              <a:rPr lang="en-GB" sz="1800" dirty="0" smtClean="0">
                <a:solidFill>
                  <a:srgbClr val="000000"/>
                </a:solidFill>
                <a:latin typeface="Arial" panose="020B0604020202020204" pitchFamily="34" charset="0"/>
                <a:cs typeface="Arial" panose="020B0604020202020204" pitchFamily="34" charset="0"/>
              </a:rPr>
              <a:t>Once milestone elapsed, DNOs will request evidence and discuss. </a:t>
            </a:r>
          </a:p>
          <a:p>
            <a:pPr marL="447675" lvl="2" indent="-265113" eaLnBrk="0" fontAlgn="base" hangingPunct="0">
              <a:spcAft>
                <a:spcPct val="0"/>
              </a:spcAft>
              <a:buFont typeface="+mj-lt"/>
              <a:buAutoNum type="arabicPeriod"/>
            </a:pPr>
            <a:r>
              <a:rPr lang="en-GB" sz="1800" dirty="0" smtClean="0">
                <a:solidFill>
                  <a:srgbClr val="000000"/>
                </a:solidFill>
                <a:latin typeface="Arial" panose="020B0604020202020204" pitchFamily="34" charset="0"/>
                <a:cs typeface="Arial" panose="020B0604020202020204" pitchFamily="34" charset="0"/>
              </a:rPr>
              <a:t>Customer needs to demonstrate progress or that lack of progress no fault of their own</a:t>
            </a:r>
          </a:p>
          <a:p>
            <a:pPr marL="447675" lvl="2" indent="-265113" eaLnBrk="0" fontAlgn="base" hangingPunct="0">
              <a:spcAft>
                <a:spcPct val="0"/>
              </a:spcAft>
              <a:buFont typeface="+mj-lt"/>
              <a:buAutoNum type="arabicPeriod"/>
            </a:pPr>
            <a:r>
              <a:rPr lang="en-GB" sz="1800" dirty="0" smtClean="0">
                <a:solidFill>
                  <a:srgbClr val="000000"/>
                </a:solidFill>
                <a:latin typeface="Arial" panose="020B0604020202020204" pitchFamily="34" charset="0"/>
                <a:cs typeface="Arial" panose="020B0604020202020204" pitchFamily="34" charset="0"/>
              </a:rPr>
              <a:t>Offer </a:t>
            </a:r>
            <a:r>
              <a:rPr lang="en-GB" sz="1800" dirty="0">
                <a:solidFill>
                  <a:srgbClr val="000000"/>
                </a:solidFill>
                <a:latin typeface="Arial" panose="020B0604020202020204" pitchFamily="34" charset="0"/>
                <a:cs typeface="Arial" panose="020B0604020202020204" pitchFamily="34" charset="0"/>
              </a:rPr>
              <a:t>will terminate if satisfactory evidence not received</a:t>
            </a:r>
          </a:p>
          <a:p>
            <a:pPr marL="447675" lvl="2" indent="-265113" eaLnBrk="0" fontAlgn="base" hangingPunct="0">
              <a:spcAft>
                <a:spcPct val="0"/>
              </a:spcAft>
              <a:buFont typeface="+mj-lt"/>
              <a:buAutoNum type="arabicPeriod"/>
            </a:pPr>
            <a:r>
              <a:rPr lang="en-GB" sz="1800" dirty="0" smtClean="0">
                <a:solidFill>
                  <a:srgbClr val="000000"/>
                </a:solidFill>
                <a:latin typeface="Arial" panose="020B0604020202020204" pitchFamily="34" charset="0"/>
                <a:cs typeface="Arial" panose="020B0604020202020204" pitchFamily="34" charset="0"/>
              </a:rPr>
              <a:t>Planning milestones </a:t>
            </a:r>
            <a:r>
              <a:rPr lang="en-GB" sz="1800" dirty="0">
                <a:solidFill>
                  <a:srgbClr val="000000"/>
                </a:solidFill>
                <a:latin typeface="Arial" panose="020B0604020202020204" pitchFamily="34" charset="0"/>
                <a:cs typeface="Arial" panose="020B0604020202020204" pitchFamily="34" charset="0"/>
              </a:rPr>
              <a:t>vary according to </a:t>
            </a:r>
            <a:r>
              <a:rPr lang="en-GB" sz="1800" dirty="0" smtClean="0">
                <a:solidFill>
                  <a:srgbClr val="000000"/>
                </a:solidFill>
                <a:latin typeface="Arial" panose="020B0604020202020204" pitchFamily="34" charset="0"/>
                <a:cs typeface="Arial" panose="020B0604020202020204" pitchFamily="34" charset="0"/>
              </a:rPr>
              <a:t>whether an EIA is required</a:t>
            </a:r>
          </a:p>
          <a:p>
            <a:pPr marL="447675" lvl="2" indent="-265113" eaLnBrk="0" fontAlgn="base" hangingPunct="0">
              <a:spcAft>
                <a:spcPct val="0"/>
              </a:spcAft>
              <a:buFont typeface="+mj-lt"/>
              <a:buAutoNum type="arabicPeriod"/>
            </a:pPr>
            <a:r>
              <a:rPr lang="en-GB" sz="1800" dirty="0">
                <a:solidFill>
                  <a:srgbClr val="000000"/>
                </a:solidFill>
                <a:latin typeface="Arial" panose="020B0604020202020204" pitchFamily="34" charset="0"/>
                <a:cs typeface="Arial" panose="020B0604020202020204" pitchFamily="34" charset="0"/>
              </a:rPr>
              <a:t>DNOs may choose to apply less than all of the milestones above to certain categories of </a:t>
            </a:r>
            <a:r>
              <a:rPr lang="en-GB" sz="1800" dirty="0" smtClean="0">
                <a:solidFill>
                  <a:srgbClr val="000000"/>
                </a:solidFill>
                <a:latin typeface="Arial" panose="020B0604020202020204" pitchFamily="34" charset="0"/>
                <a:cs typeface="Arial" panose="020B0604020202020204" pitchFamily="34" charset="0"/>
              </a:rPr>
              <a:t>projects.</a:t>
            </a:r>
            <a:endParaRPr lang="en-GB" sz="1800" dirty="0">
              <a:solidFill>
                <a:srgbClr val="0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92"/>
          <a:stretch/>
        </p:blipFill>
        <p:spPr bwMode="auto">
          <a:xfrm>
            <a:off x="6300192" y="2619914"/>
            <a:ext cx="2570921" cy="33653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txBox="1">
            <a:spLocks/>
          </p:cNvSpPr>
          <p:nvPr/>
        </p:nvSpPr>
        <p:spPr>
          <a:xfrm>
            <a:off x="539551" y="890719"/>
            <a:ext cx="8331561" cy="13141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ENA best practice guidance</a:t>
            </a:r>
          </a:p>
          <a:p>
            <a:pPr marL="92075"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 </a:t>
            </a:r>
          </a:p>
          <a:p>
            <a:pPr marL="449263"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Sets out high level principles to underpin the milestones. These include:</a:t>
            </a:r>
            <a:endParaRPr lang="en-GB"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465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49</a:t>
            </a:fld>
            <a:endParaRPr lang="en-GB" altLang="en-US" dirty="0">
              <a:solidFill>
                <a:srgbClr val="000000"/>
              </a:solidFill>
            </a:endParaRPr>
          </a:p>
        </p:txBody>
      </p:sp>
      <p:sp>
        <p:nvSpPr>
          <p:cNvPr id="5" name="Rectangle 2"/>
          <p:cNvSpPr txBox="1">
            <a:spLocks noChangeArrowheads="1"/>
          </p:cNvSpPr>
          <p:nvPr/>
        </p:nvSpPr>
        <p:spPr>
          <a:xfrm>
            <a:off x="539552" y="404664"/>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7504" y="1124744"/>
            <a:ext cx="8568952"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WPD adoption of best practice</a:t>
            </a:r>
          </a:p>
          <a:p>
            <a:pPr marL="457200" lvl="1" indent="0" eaLnBrk="0" fontAlgn="base" hangingPunct="0">
              <a:spcAft>
                <a:spcPct val="0"/>
              </a:spcAft>
              <a:buFont typeface="Arial" panose="020B0604020202020204" pitchFamily="34" charset="0"/>
              <a:buNone/>
            </a:pPr>
            <a:endParaRPr lang="en-GB" sz="1800" b="1" dirty="0" smtClean="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We plan to amend our Connection Offers to add two further milestones adopting the following elements of the best practice document:</a:t>
            </a:r>
          </a:p>
          <a:p>
            <a:pPr lvl="1" eaLnBrk="0" fontAlgn="base" hangingPunct="0">
              <a:spcAft>
                <a:spcPct val="0"/>
              </a:spcAft>
              <a:buFont typeface="Wingdings" panose="05000000000000000000" pitchFamily="2" charset="2"/>
              <a:buChar char="§"/>
            </a:pPr>
            <a:endParaRPr lang="en-GB" sz="1000" dirty="0">
              <a:solidFill>
                <a:srgbClr val="000000"/>
              </a:solidFill>
              <a:latin typeface="Arial" panose="020B0604020202020204" pitchFamily="34" charset="0"/>
              <a:cs typeface="Arial" panose="020B0604020202020204" pitchFamily="34" charset="0"/>
            </a:endParaRPr>
          </a:p>
          <a:p>
            <a:pPr marL="457200" lvl="1" indent="0" eaLnBrk="0" fontAlgn="base" hangingPunct="0">
              <a:spcAft>
                <a:spcPct val="0"/>
              </a:spcAft>
              <a:buFont typeface="Arial" panose="020B0604020202020204" pitchFamily="34" charset="0"/>
              <a:buNone/>
            </a:pPr>
            <a:r>
              <a:rPr lang="en-GB" sz="1800" dirty="0">
                <a:solidFill>
                  <a:srgbClr val="000000"/>
                </a:solidFill>
                <a:latin typeface="Arial" panose="020B0604020202020204" pitchFamily="34" charset="0"/>
                <a:cs typeface="Arial" panose="020B0604020202020204" pitchFamily="34" charset="0"/>
              </a:rPr>
              <a:t>•	Initiate planning permission</a:t>
            </a:r>
          </a:p>
          <a:p>
            <a:pPr marL="457200" lvl="1" indent="0" eaLnBrk="0" fontAlgn="base" hangingPunct="0">
              <a:spcAft>
                <a:spcPct val="0"/>
              </a:spcAft>
              <a:buFont typeface="Arial" panose="020B0604020202020204" pitchFamily="34" charset="0"/>
              <a:buNone/>
            </a:pPr>
            <a:r>
              <a:rPr lang="en-GB" sz="1800" dirty="0">
                <a:solidFill>
                  <a:srgbClr val="000000"/>
                </a:solidFill>
                <a:latin typeface="Arial" panose="020B0604020202020204" pitchFamily="34" charset="0"/>
                <a:cs typeface="Arial" panose="020B0604020202020204" pitchFamily="34" charset="0"/>
              </a:rPr>
              <a:t>•	Land </a:t>
            </a:r>
            <a:r>
              <a:rPr lang="en-GB" sz="1800" dirty="0" smtClean="0">
                <a:solidFill>
                  <a:srgbClr val="000000"/>
                </a:solidFill>
                <a:latin typeface="Arial" panose="020B0604020202020204" pitchFamily="34" charset="0"/>
                <a:cs typeface="Arial" panose="020B0604020202020204" pitchFamily="34" charset="0"/>
              </a:rPr>
              <a:t>rights</a:t>
            </a:r>
          </a:p>
          <a:p>
            <a:pPr marL="457200" lvl="1" indent="0" eaLnBrk="0" fontAlgn="base" hangingPunct="0">
              <a:spcAft>
                <a:spcPct val="0"/>
              </a:spcAft>
              <a:buFont typeface="Arial" panose="020B0604020202020204" pitchFamily="34" charset="0"/>
              <a:buNone/>
            </a:pPr>
            <a:endParaRPr lang="en-GB" sz="2000" dirty="0">
              <a:solidFill>
                <a:srgbClr val="000000"/>
              </a:solidFill>
              <a:latin typeface="Arial" panose="020B0604020202020204" pitchFamily="34" charset="0"/>
              <a:cs typeface="Arial" panose="020B0604020202020204" pitchFamily="34" charset="0"/>
            </a:endParaRPr>
          </a:p>
          <a:p>
            <a:pPr marL="457200" lvl="1" indent="0" eaLnBrk="0" fontAlgn="base" hangingPunct="0">
              <a:spcAft>
                <a:spcPct val="0"/>
              </a:spcAft>
              <a:buFont typeface="Arial" panose="020B0604020202020204" pitchFamily="34" charset="0"/>
              <a:buNone/>
            </a:pPr>
            <a:r>
              <a:rPr lang="en-GB" sz="2000" dirty="0">
                <a:solidFill>
                  <a:srgbClr val="000000"/>
                </a:solidFill>
                <a:latin typeface="Arial" panose="020B0604020202020204" pitchFamily="34" charset="0"/>
                <a:cs typeface="Arial" panose="020B0604020202020204" pitchFamily="34"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595044970"/>
              </p:ext>
            </p:extLst>
          </p:nvPr>
        </p:nvGraphicFramePr>
        <p:xfrm>
          <a:off x="899592" y="3438939"/>
          <a:ext cx="7128791" cy="2664296"/>
        </p:xfrm>
        <a:graphic>
          <a:graphicData uri="http://schemas.openxmlformats.org/drawingml/2006/table">
            <a:tbl>
              <a:tblPr firstRow="1" firstCol="1" bandRow="1"/>
              <a:tblGrid>
                <a:gridCol w="852460"/>
                <a:gridCol w="876502"/>
                <a:gridCol w="876502"/>
                <a:gridCol w="876502"/>
                <a:gridCol w="876502"/>
                <a:gridCol w="876502"/>
                <a:gridCol w="876502"/>
                <a:gridCol w="1017319"/>
              </a:tblGrid>
              <a:tr h="614838">
                <a:tc gridSpan="3">
                  <a:txBody>
                    <a:bodyPr/>
                    <a:lstStyle/>
                    <a:p>
                      <a:pPr algn="ctr">
                        <a:lnSpc>
                          <a:spcPct val="115000"/>
                        </a:lnSpc>
                        <a:spcAft>
                          <a:spcPts val="0"/>
                        </a:spcAft>
                      </a:pPr>
                      <a:r>
                        <a:rPr lang="en-GB" sz="1100" b="1" dirty="0">
                          <a:effectLst/>
                          <a:latin typeface="Calibri"/>
                          <a:ea typeface="Calibri"/>
                          <a:cs typeface="Times New Roman"/>
                        </a:rPr>
                        <a:t>Initiate Planning</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1100" b="1">
                          <a:effectLst/>
                          <a:latin typeface="Calibri"/>
                          <a:ea typeface="Calibri"/>
                          <a:cs typeface="Times New Roman"/>
                        </a:rPr>
                        <a:t>Land Rights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2">
                  <a:txBody>
                    <a:bodyPr/>
                    <a:lstStyle/>
                    <a:p>
                      <a:pPr algn="ctr">
                        <a:lnSpc>
                          <a:spcPct val="115000"/>
                        </a:lnSpc>
                        <a:spcAft>
                          <a:spcPts val="0"/>
                        </a:spcAft>
                      </a:pPr>
                      <a:r>
                        <a:rPr lang="en-GB" sz="1100" b="1">
                          <a:effectLst/>
                          <a:latin typeface="Calibri"/>
                          <a:ea typeface="Calibri"/>
                          <a:cs typeface="Times New Roman"/>
                        </a:rPr>
                        <a:t>Secure Planning</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GB"/>
                    </a:p>
                  </a:txBody>
                  <a:tcPr/>
                </a:tc>
                <a:tc>
                  <a:txBody>
                    <a:bodyPr/>
                    <a:lstStyle/>
                    <a:p>
                      <a:pPr>
                        <a:lnSpc>
                          <a:spcPct val="115000"/>
                        </a:lnSpc>
                        <a:spcAft>
                          <a:spcPts val="0"/>
                        </a:spcAft>
                      </a:pPr>
                      <a:r>
                        <a:rPr lang="en-GB" sz="1100" b="1">
                          <a:effectLst/>
                          <a:latin typeface="Calibri"/>
                          <a:ea typeface="Calibri"/>
                          <a:cs typeface="Times New Roman"/>
                        </a:rPr>
                        <a:t>Commence &amp; Progress Works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en-GB" sz="1100" b="1">
                          <a:effectLst/>
                          <a:latin typeface="Calibri"/>
                          <a:ea typeface="Calibri"/>
                          <a:cs typeface="Times New Roman"/>
                        </a:rPr>
                        <a:t>Project Construction</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04946">
                <a:tc>
                  <a:txBody>
                    <a:bodyPr/>
                    <a:lstStyle/>
                    <a:p>
                      <a:pPr>
                        <a:lnSpc>
                          <a:spcPct val="115000"/>
                        </a:lnSpc>
                        <a:spcAft>
                          <a:spcPts val="0"/>
                        </a:spcAft>
                      </a:pPr>
                      <a:r>
                        <a:rPr lang="en-GB" sz="1100">
                          <a:effectLst/>
                          <a:latin typeface="Calibri"/>
                          <a:ea typeface="Calibri"/>
                          <a:cs typeface="Times New Roman"/>
                        </a:rPr>
                        <a:t>No EIA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1100">
                          <a:effectLst/>
                          <a:latin typeface="Calibri"/>
                          <a:ea typeface="Calibri"/>
                          <a:cs typeface="Times New Roman"/>
                        </a:rPr>
                        <a:t>With EIA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No EIA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With EIA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4729">
                <a:tc>
                  <a:txBody>
                    <a:bodyPr/>
                    <a:lstStyle/>
                    <a:p>
                      <a:pPr>
                        <a:lnSpc>
                          <a:spcPct val="115000"/>
                        </a:lnSpc>
                        <a:spcAft>
                          <a:spcPts val="0"/>
                        </a:spcAft>
                      </a:pPr>
                      <a:r>
                        <a:rPr lang="en-GB" sz="1100">
                          <a:effectLst/>
                          <a:latin typeface="Calibri"/>
                          <a:ea typeface="Calibri"/>
                          <a:cs typeface="Times New Roman"/>
                        </a:rPr>
                        <a:t>Submit a valid planning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Evidence work on EIA has been initiated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Submit a valid planning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83">
                <a:tc>
                  <a:txBody>
                    <a:bodyPr/>
                    <a:lstStyle/>
                    <a:p>
                      <a:pPr>
                        <a:lnSpc>
                          <a:spcPct val="115000"/>
                        </a:lnSpc>
                        <a:spcAft>
                          <a:spcPts val="0"/>
                        </a:spcAft>
                      </a:pPr>
                      <a:r>
                        <a:rPr lang="en-GB" sz="1100">
                          <a:effectLst/>
                          <a:latin typeface="Calibri"/>
                          <a:ea typeface="Calibri"/>
                          <a:cs typeface="Times New Roman"/>
                        </a:rPr>
                        <a:t>2 months from Offer acceptance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2 months from Offer acceptance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14 months from Offer accpetance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2 months from Offer acceptance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12 months from Offer acceptance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24 months from Offer acceptance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6 months from obtaining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12 months from commencing the works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299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for discussion</a:t>
            </a:r>
            <a:endParaRPr lang="en-GB" dirty="0"/>
          </a:p>
        </p:txBody>
      </p:sp>
      <p:sp>
        <p:nvSpPr>
          <p:cNvPr id="3" name="Content Placeholder 2"/>
          <p:cNvSpPr>
            <a:spLocks noGrp="1"/>
          </p:cNvSpPr>
          <p:nvPr>
            <p:ph idx="1"/>
          </p:nvPr>
        </p:nvSpPr>
        <p:spPr/>
        <p:txBody>
          <a:bodyPr/>
          <a:lstStyle/>
          <a:p>
            <a:pPr marL="0" indent="0">
              <a:buNone/>
            </a:pPr>
            <a:r>
              <a:rPr lang="en-GB" dirty="0" smtClean="0"/>
              <a:t>Recent Developments</a:t>
            </a:r>
          </a:p>
          <a:p>
            <a:endParaRPr lang="en-GB" dirty="0"/>
          </a:p>
          <a:p>
            <a:r>
              <a:rPr lang="en-GB" dirty="0" err="1"/>
              <a:t>Ofgem</a:t>
            </a:r>
            <a:r>
              <a:rPr lang="en-GB" dirty="0"/>
              <a:t> Smart Flexible Energy </a:t>
            </a:r>
            <a:r>
              <a:rPr lang="en-GB" dirty="0" smtClean="0"/>
              <a:t>Consultation</a:t>
            </a:r>
          </a:p>
          <a:p>
            <a:r>
              <a:rPr lang="en-GB" dirty="0"/>
              <a:t>National Grid </a:t>
            </a:r>
            <a:r>
              <a:rPr lang="en-GB" dirty="0" smtClean="0"/>
              <a:t>Separation</a:t>
            </a:r>
          </a:p>
          <a:p>
            <a:r>
              <a:rPr lang="en-GB" dirty="0" smtClean="0"/>
              <a:t>ENA TSO/DSO project</a:t>
            </a:r>
            <a:endParaRPr lang="en-GB" dirty="0"/>
          </a:p>
          <a:p>
            <a:r>
              <a:rPr lang="en-GB" dirty="0" smtClean="0"/>
              <a:t>DSO Transition Update</a:t>
            </a:r>
            <a:endParaRPr lang="en-GB" dirty="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a:t>
            </a:fld>
            <a:endParaRPr lang="en-GB" altLang="en-US" dirty="0">
              <a:solidFill>
                <a:srgbClr val="000000"/>
              </a:solidFill>
            </a:endParaRPr>
          </a:p>
        </p:txBody>
      </p:sp>
    </p:spTree>
    <p:extLst>
      <p:ext uri="{BB962C8B-B14F-4D97-AF65-F5344CB8AC3E}">
        <p14:creationId xmlns:p14="http://schemas.microsoft.com/office/powerpoint/2010/main" val="1099386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50</a:t>
            </a:fld>
            <a:endParaRPr lang="en-GB" altLang="en-US" dirty="0">
              <a:solidFill>
                <a:srgbClr val="000000"/>
              </a:solidFill>
            </a:endParaRPr>
          </a:p>
        </p:txBody>
      </p:sp>
      <p:sp>
        <p:nvSpPr>
          <p:cNvPr id="5" name="Rectangle 2"/>
          <p:cNvSpPr txBox="1">
            <a:spLocks noChangeArrowheads="1"/>
          </p:cNvSpPr>
          <p:nvPr/>
        </p:nvSpPr>
        <p:spPr>
          <a:xfrm>
            <a:off x="539552" y="188640"/>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solidFill>
                  <a:srgbClr val="000000"/>
                </a:solidFill>
                <a:latin typeface="Arial" panose="020B0604020202020204" pitchFamily="34" charset="0"/>
                <a:cs typeface="Arial" panose="020B0604020202020204" pitchFamily="34" charset="0"/>
              </a:rPr>
              <a:t>Connection </a:t>
            </a:r>
            <a:r>
              <a:rPr lang="en-GB" altLang="en-US" sz="2800" b="1" dirty="0" smtClean="0">
                <a:solidFill>
                  <a:srgbClr val="000000"/>
                </a:solidFill>
                <a:latin typeface="Arial" panose="020B0604020202020204" pitchFamily="34" charset="0"/>
                <a:cs typeface="Arial" panose="020B0604020202020204" pitchFamily="34" charset="0"/>
              </a:rPr>
              <a:t>offer update</a:t>
            </a:r>
            <a:endParaRPr lang="en-GB" altLang="en-US" sz="2800" b="1"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7504" y="908720"/>
            <a:ext cx="8568952" cy="5184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Font typeface="Arial" panose="020B0604020202020204" pitchFamily="34" charset="0"/>
              <a:buNone/>
            </a:pPr>
            <a:r>
              <a:rPr lang="en-GB" sz="1800" b="1" dirty="0" smtClean="0">
                <a:solidFill>
                  <a:srgbClr val="00CC99">
                    <a:lumMod val="50000"/>
                  </a:srgbClr>
                </a:solidFill>
                <a:latin typeface="Arial" panose="020B0604020202020204" pitchFamily="34" charset="0"/>
                <a:cs typeface="Arial" panose="020B0604020202020204" pitchFamily="34" charset="0"/>
              </a:rPr>
              <a:t>WPD adoption of best practice</a:t>
            </a:r>
          </a:p>
          <a:p>
            <a:pPr marL="457200" lvl="1" indent="0" eaLnBrk="0" fontAlgn="base" hangingPunct="0">
              <a:spcAft>
                <a:spcPct val="0"/>
              </a:spcAft>
              <a:buFont typeface="Arial" panose="020B0604020202020204" pitchFamily="34" charset="0"/>
              <a:buNone/>
            </a:pPr>
            <a:endParaRPr lang="en-GB" sz="1800" b="1" dirty="0" smtClean="0">
              <a:solidFill>
                <a:srgbClr val="00CC99">
                  <a:lumMod val="50000"/>
                </a:srgbClr>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Key will be how we interpret evidence, e.g. under ‘Land Rights’ the </a:t>
            </a:r>
            <a:r>
              <a:rPr lang="en-GB" sz="1800" dirty="0">
                <a:solidFill>
                  <a:srgbClr val="000000"/>
                </a:solidFill>
                <a:latin typeface="Arial" panose="020B0604020202020204" pitchFamily="34" charset="0"/>
                <a:cs typeface="Arial" panose="020B0604020202020204" pitchFamily="34" charset="0"/>
              </a:rPr>
              <a:t>Customer can provide evidence to WPD’s reasonable satisfaction to demonstrate that it:</a:t>
            </a:r>
          </a:p>
          <a:p>
            <a:pPr marL="457200" lvl="1" indent="0" eaLnBrk="0" fontAlgn="base" hangingPunct="0">
              <a:spcAft>
                <a:spcPct val="0"/>
              </a:spcAft>
              <a:buFont typeface="Arial" panose="020B0604020202020204" pitchFamily="34" charset="0"/>
              <a:buNone/>
            </a:pPr>
            <a:endParaRPr lang="en-GB" sz="800" dirty="0">
              <a:solidFill>
                <a:srgbClr val="000000"/>
              </a:solidFill>
              <a:latin typeface="Arial" panose="020B0604020202020204" pitchFamily="34" charset="0"/>
              <a:cs typeface="Arial" panose="020B0604020202020204" pitchFamily="34" charset="0"/>
            </a:endParaRPr>
          </a:p>
          <a:p>
            <a:pPr marL="1073150" lvl="1" indent="-357188" eaLnBrk="0" fontAlgn="base" hangingPunct="0">
              <a:spcAft>
                <a:spcPct val="0"/>
              </a:spcAft>
              <a:buFont typeface="Arial" panose="020B0604020202020204" pitchFamily="34" charset="0"/>
              <a:buNone/>
            </a:pPr>
            <a:r>
              <a:rPr lang="en-GB" sz="1800" dirty="0">
                <a:solidFill>
                  <a:srgbClr val="000000"/>
                </a:solidFill>
                <a:latin typeface="Arial" panose="020B0604020202020204" pitchFamily="34" charset="0"/>
                <a:cs typeface="Arial" panose="020B0604020202020204" pitchFamily="34" charset="0"/>
              </a:rPr>
              <a:t>i)	is an owner or lessee of the land on which the Customer’s Installation is situated; or</a:t>
            </a:r>
          </a:p>
          <a:p>
            <a:pPr marL="1073150" lvl="1" indent="-357188" eaLnBrk="0" fontAlgn="base" hangingPunct="0">
              <a:spcAft>
                <a:spcPct val="0"/>
              </a:spcAft>
              <a:buFont typeface="Arial" panose="020B0604020202020204" pitchFamily="34" charset="0"/>
              <a:buNone/>
            </a:pPr>
            <a:endParaRPr lang="en-GB" sz="800" dirty="0">
              <a:solidFill>
                <a:srgbClr val="000000"/>
              </a:solidFill>
              <a:latin typeface="Arial" panose="020B0604020202020204" pitchFamily="34" charset="0"/>
              <a:cs typeface="Arial" panose="020B0604020202020204" pitchFamily="34" charset="0"/>
            </a:endParaRPr>
          </a:p>
          <a:p>
            <a:pPr marL="1073150" lvl="1" indent="-357188" eaLnBrk="0" fontAlgn="base" hangingPunct="0">
              <a:spcAft>
                <a:spcPct val="0"/>
              </a:spcAft>
              <a:buFont typeface="Arial" panose="020B0604020202020204" pitchFamily="34" charset="0"/>
              <a:buNone/>
            </a:pPr>
            <a:r>
              <a:rPr lang="en-GB" sz="1800" dirty="0">
                <a:solidFill>
                  <a:srgbClr val="000000"/>
                </a:solidFill>
                <a:latin typeface="Arial" panose="020B0604020202020204" pitchFamily="34" charset="0"/>
                <a:cs typeface="Arial" panose="020B0604020202020204" pitchFamily="34" charset="0"/>
              </a:rPr>
              <a:t>ii)	has entered into an agreement to lease the land on which the Customer’s Installation is situated; or</a:t>
            </a:r>
          </a:p>
          <a:p>
            <a:pPr marL="1073150" lvl="1" indent="-357188" eaLnBrk="0" fontAlgn="base" hangingPunct="0">
              <a:spcAft>
                <a:spcPct val="0"/>
              </a:spcAft>
              <a:buFont typeface="Arial" panose="020B0604020202020204" pitchFamily="34" charset="0"/>
              <a:buNone/>
            </a:pPr>
            <a:endParaRPr lang="en-GB" sz="800" dirty="0">
              <a:solidFill>
                <a:srgbClr val="000000"/>
              </a:solidFill>
              <a:latin typeface="Arial" panose="020B0604020202020204" pitchFamily="34" charset="0"/>
              <a:cs typeface="Arial" panose="020B0604020202020204" pitchFamily="34" charset="0"/>
            </a:endParaRPr>
          </a:p>
          <a:p>
            <a:pPr marL="1073150" lvl="1" indent="-357188" eaLnBrk="0" fontAlgn="base" hangingPunct="0">
              <a:spcAft>
                <a:spcPct val="0"/>
              </a:spcAft>
              <a:buFont typeface="Arial" panose="020B0604020202020204" pitchFamily="34" charset="0"/>
              <a:buNone/>
            </a:pPr>
            <a:r>
              <a:rPr lang="en-GB" sz="1800" dirty="0">
                <a:solidFill>
                  <a:srgbClr val="000000"/>
                </a:solidFill>
                <a:latin typeface="Arial" panose="020B0604020202020204" pitchFamily="34" charset="0"/>
                <a:cs typeface="Arial" panose="020B0604020202020204" pitchFamily="34" charset="0"/>
              </a:rPr>
              <a:t>iii)	has an option to purchase or to lease the land on which the Customer’s Installation is situated</a:t>
            </a:r>
          </a:p>
          <a:p>
            <a:pPr lvl="1" eaLnBrk="0" fontAlgn="base" hangingPunct="0">
              <a:spcAft>
                <a:spcPct val="0"/>
              </a:spcAft>
              <a:buFont typeface="Wingdings" panose="05000000000000000000" pitchFamily="2" charset="2"/>
              <a:buChar char="§"/>
            </a:pPr>
            <a:endParaRPr lang="en-GB" sz="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smtClean="0">
                <a:solidFill>
                  <a:srgbClr val="000000"/>
                </a:solidFill>
                <a:latin typeface="Arial" panose="020B0604020202020204" pitchFamily="34" charset="0"/>
                <a:cs typeface="Arial" panose="020B0604020202020204" pitchFamily="34" charset="0"/>
              </a:rPr>
              <a:t>We will look to  extend best practice in to Demand type Connection Offers</a:t>
            </a:r>
          </a:p>
          <a:p>
            <a:pPr lvl="1" eaLnBrk="0" fontAlgn="base" hangingPunct="0">
              <a:spcAft>
                <a:spcPct val="0"/>
              </a:spcAft>
              <a:buFont typeface="Wingdings" panose="05000000000000000000" pitchFamily="2" charset="2"/>
              <a:buChar char="§"/>
            </a:pPr>
            <a:endParaRPr lang="en-GB" sz="800" dirty="0" smtClean="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r>
              <a:rPr lang="en-GB" sz="1800" dirty="0">
                <a:solidFill>
                  <a:srgbClr val="000000"/>
                </a:solidFill>
                <a:latin typeface="Arial" panose="020B0604020202020204" pitchFamily="34" charset="0"/>
                <a:cs typeface="Arial" panose="020B0604020202020204" pitchFamily="34" charset="0"/>
              </a:rPr>
              <a:t>We will be communicating </a:t>
            </a:r>
            <a:r>
              <a:rPr lang="en-GB" sz="1800" dirty="0" smtClean="0">
                <a:solidFill>
                  <a:srgbClr val="000000"/>
                </a:solidFill>
                <a:latin typeface="Arial" panose="020B0604020202020204" pitchFamily="34" charset="0"/>
                <a:cs typeface="Arial" panose="020B0604020202020204" pitchFamily="34" charset="0"/>
              </a:rPr>
              <a:t>these changes </a:t>
            </a:r>
            <a:r>
              <a:rPr lang="en-GB" sz="1800" dirty="0">
                <a:solidFill>
                  <a:srgbClr val="000000"/>
                </a:solidFill>
                <a:latin typeface="Arial" panose="020B0604020202020204" pitchFamily="34" charset="0"/>
                <a:cs typeface="Arial" panose="020B0604020202020204" pitchFamily="34" charset="0"/>
              </a:rPr>
              <a:t>out to customers with a guidance note explaining the key </a:t>
            </a:r>
            <a:r>
              <a:rPr lang="en-GB" sz="1800" dirty="0" smtClean="0">
                <a:solidFill>
                  <a:srgbClr val="000000"/>
                </a:solidFill>
                <a:latin typeface="Arial" panose="020B0604020202020204" pitchFamily="34" charset="0"/>
                <a:cs typeface="Arial" panose="020B0604020202020204" pitchFamily="34" charset="0"/>
              </a:rPr>
              <a:t>changes</a:t>
            </a:r>
            <a:endParaRPr lang="en-GB" sz="180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856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6"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n-GB" dirty="0" smtClean="0"/>
              <a:t/>
            </a:r>
            <a:br>
              <a:rPr lang="en-GB" dirty="0" smtClean="0"/>
            </a:br>
            <a:r>
              <a:rPr lang="en-GB" dirty="0" smtClean="0"/>
              <a:t>Lunch</a:t>
            </a:r>
            <a:endParaRPr lang="en-GB" dirty="0"/>
          </a:p>
        </p:txBody>
      </p:sp>
    </p:spTree>
    <p:extLst>
      <p:ext uri="{BB962C8B-B14F-4D97-AF65-F5344CB8AC3E}">
        <p14:creationId xmlns:p14="http://schemas.microsoft.com/office/powerpoint/2010/main" val="2820705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6"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n-GB" dirty="0" smtClean="0"/>
              <a:t/>
            </a:r>
            <a:br>
              <a:rPr lang="en-GB" dirty="0" smtClean="0"/>
            </a:br>
            <a:r>
              <a:rPr lang="en-GB" dirty="0" smtClean="0"/>
              <a:t>ICE Update</a:t>
            </a:r>
            <a:br>
              <a:rPr lang="en-GB" dirty="0" smtClean="0"/>
            </a:br>
            <a:endParaRPr lang="en-GB" dirty="0"/>
          </a:p>
        </p:txBody>
      </p:sp>
      <p:sp>
        <p:nvSpPr>
          <p:cNvPr id="14" name="Subtitle 13"/>
          <p:cNvSpPr>
            <a:spLocks noGrp="1"/>
          </p:cNvSpPr>
          <p:nvPr>
            <p:ph type="subTitle" idx="1"/>
          </p:nvPr>
        </p:nvSpPr>
        <p:spPr/>
        <p:txBody>
          <a:bodyPr/>
          <a:lstStyle/>
          <a:p>
            <a:r>
              <a:rPr lang="en-GB" dirty="0" smtClean="0"/>
              <a:t>Alison Sleightholm</a:t>
            </a:r>
          </a:p>
          <a:p>
            <a:r>
              <a:rPr lang="en-GB" dirty="0" smtClean="0"/>
              <a:t>Regulatory &amp; Government Affairs Manager</a:t>
            </a:r>
          </a:p>
          <a:p>
            <a:r>
              <a:rPr lang="en-GB" dirty="0" smtClean="0"/>
              <a:t>21</a:t>
            </a:r>
            <a:r>
              <a:rPr lang="en-GB" baseline="30000" dirty="0" smtClean="0"/>
              <a:t>st</a:t>
            </a:r>
            <a:r>
              <a:rPr lang="en-GB" dirty="0" smtClean="0"/>
              <a:t> February 2017</a:t>
            </a:r>
            <a:endParaRPr lang="en-GB" dirty="0"/>
          </a:p>
        </p:txBody>
      </p:sp>
      <p:sp>
        <p:nvSpPr>
          <p:cNvPr id="6" name="Slide Number Placeholder 3"/>
          <p:cNvSpPr txBox="1">
            <a:spLocks/>
          </p:cNvSpPr>
          <p:nvPr/>
        </p:nvSpPr>
        <p:spPr>
          <a:xfrm>
            <a:off x="716811" y="6237312"/>
            <a:ext cx="1905000" cy="457200"/>
          </a:xfrm>
          <a:prstGeom prst="rect">
            <a:avLst/>
          </a:prstGeom>
          <a:ln/>
        </p:spPr>
        <p:txBody>
          <a:bodyPr/>
          <a:lstStyle>
            <a:defPPr>
              <a:defRPr lang="en-US"/>
            </a:defPPr>
            <a:lvl1pPr fontAlgn="base">
              <a:spcBef>
                <a:spcPct val="0"/>
              </a:spcBef>
              <a:spcAft>
                <a:spcPct val="0"/>
              </a:spcAft>
              <a:defRPr sz="1100">
                <a:solidFill>
                  <a:srgbClr val="000000"/>
                </a:solidFill>
                <a:latin typeface="Arial" panose="020B0604020202020204" pitchFamily="34" charset="0"/>
                <a:cs typeface="Arial" panose="020B0604020202020204" pitchFamily="34" charset="0"/>
              </a:defRPr>
            </a:lvl1pPr>
          </a:lstStyle>
          <a:p>
            <a:fld id="{2F8F9916-8C2F-4576-93D2-B64F971D1FD0}" type="slidenum">
              <a:rPr lang="en-GB" altLang="en-US"/>
              <a:pPr/>
              <a:t>52</a:t>
            </a:fld>
            <a:endParaRPr lang="en-GB" altLang="en-US" dirty="0"/>
          </a:p>
        </p:txBody>
      </p:sp>
    </p:spTree>
    <p:extLst>
      <p:ext uri="{BB962C8B-B14F-4D97-AF65-F5344CB8AC3E}">
        <p14:creationId xmlns:p14="http://schemas.microsoft.com/office/powerpoint/2010/main" val="3264534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53</a:t>
            </a:fld>
            <a:endParaRPr lang="en-GB" altLang="en-US" dirty="0">
              <a:solidFill>
                <a:srgbClr val="000000"/>
              </a:solidFill>
            </a:endParaRPr>
          </a:p>
        </p:txBody>
      </p:sp>
      <p:sp>
        <p:nvSpPr>
          <p:cNvPr id="5" name="Rectangle 2"/>
          <p:cNvSpPr txBox="1">
            <a:spLocks noChangeArrowheads="1"/>
          </p:cNvSpPr>
          <p:nvPr/>
        </p:nvSpPr>
        <p:spPr>
          <a:xfrm>
            <a:off x="685804" y="404664"/>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ICE Update</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196752"/>
            <a:ext cx="8136904" cy="23762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2016/17 ICE Workplan actions are progressing, update published on WPD website with action status and progress, together with KPI update.</a:t>
            </a:r>
          </a:p>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We are in the process of drafting the actions for our 2017/18 Workplan following the assessment of stakeholder feedback on the priorities for WPD to address.</a:t>
            </a:r>
          </a:p>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ICE timetable:</a:t>
            </a:r>
          </a:p>
          <a:p>
            <a:pPr lvl="1" eaLnBrk="0" fontAlgn="base" hangingPunct="0">
              <a:spcAft>
                <a:spcPct val="0"/>
              </a:spcAft>
              <a:buFont typeface="Wingdings" panose="05000000000000000000" pitchFamily="2" charset="2"/>
              <a:buChar char="§"/>
            </a:pPr>
            <a:endParaRPr lang="en-GB" sz="2000" dirty="0" smtClean="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4254862377"/>
              </p:ext>
            </p:extLst>
          </p:nvPr>
        </p:nvGraphicFramePr>
        <p:xfrm>
          <a:off x="685804" y="3573016"/>
          <a:ext cx="777240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15616" y="4633391"/>
            <a:ext cx="880369" cy="338554"/>
          </a:xfrm>
          <a:prstGeom prst="rect">
            <a:avLst/>
          </a:prstGeom>
          <a:noFill/>
        </p:spPr>
        <p:txBody>
          <a:bodyPr wrap="none" rtlCol="0">
            <a:spAutoFit/>
          </a:bodyPr>
          <a:lstStyle/>
          <a:p>
            <a:r>
              <a:rPr lang="en-GB" sz="1600" b="1" dirty="0" smtClean="0">
                <a:latin typeface="Arial" panose="020B0604020202020204" pitchFamily="34" charset="0"/>
                <a:cs typeface="Arial" panose="020B0604020202020204" pitchFamily="34" charset="0"/>
              </a:rPr>
              <a:t>Apr ‘17</a:t>
            </a:r>
            <a:endParaRPr lang="en-GB" sz="1600" b="1" dirty="0">
              <a:latin typeface="Arial" panose="020B0604020202020204" pitchFamily="34" charset="0"/>
              <a:cs typeface="Arial" panose="020B0604020202020204" pitchFamily="34" charset="0"/>
            </a:endParaRPr>
          </a:p>
        </p:txBody>
      </p:sp>
      <p:sp>
        <p:nvSpPr>
          <p:cNvPr id="9" name="TextBox 8"/>
          <p:cNvSpPr txBox="1"/>
          <p:nvPr/>
        </p:nvSpPr>
        <p:spPr>
          <a:xfrm>
            <a:off x="2125070" y="4616514"/>
            <a:ext cx="926857" cy="338554"/>
          </a:xfrm>
          <a:prstGeom prst="rect">
            <a:avLst/>
          </a:prstGeom>
          <a:noFill/>
        </p:spPr>
        <p:txBody>
          <a:bodyPr wrap="none" rtlCol="0">
            <a:spAutoFit/>
          </a:bodyPr>
          <a:lstStyle/>
          <a:p>
            <a:r>
              <a:rPr lang="en-GB" sz="1600" b="1" dirty="0" smtClean="0">
                <a:latin typeface="Arial" panose="020B0604020202020204" pitchFamily="34" charset="0"/>
                <a:cs typeface="Arial" panose="020B0604020202020204" pitchFamily="34" charset="0"/>
              </a:rPr>
              <a:t>May ‘17</a:t>
            </a:r>
            <a:endParaRPr lang="en-GB" sz="1600" b="1" dirty="0">
              <a:latin typeface="Arial" panose="020B0604020202020204" pitchFamily="34" charset="0"/>
              <a:cs typeface="Arial" panose="020B0604020202020204" pitchFamily="34" charset="0"/>
            </a:endParaRPr>
          </a:p>
        </p:txBody>
      </p:sp>
      <p:sp>
        <p:nvSpPr>
          <p:cNvPr id="10" name="TextBox 9"/>
          <p:cNvSpPr txBox="1"/>
          <p:nvPr/>
        </p:nvSpPr>
        <p:spPr>
          <a:xfrm>
            <a:off x="3645147" y="4633391"/>
            <a:ext cx="824265" cy="338554"/>
          </a:xfrm>
          <a:prstGeom prst="rect">
            <a:avLst/>
          </a:prstGeom>
          <a:noFill/>
        </p:spPr>
        <p:txBody>
          <a:bodyPr wrap="none" rtlCol="0">
            <a:spAutoFit/>
          </a:bodyPr>
          <a:lstStyle/>
          <a:p>
            <a:r>
              <a:rPr lang="en-GB" sz="1600" b="1" dirty="0" smtClean="0">
                <a:latin typeface="Arial" panose="020B0604020202020204" pitchFamily="34" charset="0"/>
                <a:cs typeface="Arial" panose="020B0604020202020204" pitchFamily="34" charset="0"/>
              </a:rPr>
              <a:t>Jul ‘17</a:t>
            </a:r>
            <a:endParaRPr lang="en-GB" sz="1600" b="1" dirty="0">
              <a:latin typeface="Arial" panose="020B0604020202020204" pitchFamily="34" charset="0"/>
              <a:cs typeface="Arial" panose="020B0604020202020204" pitchFamily="34" charset="0"/>
            </a:endParaRPr>
          </a:p>
        </p:txBody>
      </p:sp>
      <p:sp>
        <p:nvSpPr>
          <p:cNvPr id="11" name="TextBox 10"/>
          <p:cNvSpPr txBox="1"/>
          <p:nvPr/>
        </p:nvSpPr>
        <p:spPr>
          <a:xfrm>
            <a:off x="6444208" y="4616514"/>
            <a:ext cx="870751" cy="338554"/>
          </a:xfrm>
          <a:prstGeom prst="rect">
            <a:avLst/>
          </a:prstGeom>
          <a:noFill/>
        </p:spPr>
        <p:txBody>
          <a:bodyPr wrap="none" rtlCol="0">
            <a:spAutoFit/>
          </a:bodyPr>
          <a:lstStyle/>
          <a:p>
            <a:r>
              <a:rPr lang="en-GB" sz="1600" b="1" dirty="0" smtClean="0">
                <a:latin typeface="Arial" panose="020B0604020202020204" pitchFamily="34" charset="0"/>
                <a:cs typeface="Arial" panose="020B0604020202020204" pitchFamily="34" charset="0"/>
              </a:rPr>
              <a:t>Oct ‘17</a:t>
            </a:r>
            <a:endParaRPr lang="en-GB" sz="1600" b="1" dirty="0">
              <a:latin typeface="Arial" panose="020B0604020202020204" pitchFamily="34" charset="0"/>
              <a:cs typeface="Arial" panose="020B0604020202020204" pitchFamily="34" charset="0"/>
            </a:endParaRPr>
          </a:p>
        </p:txBody>
      </p:sp>
      <p:cxnSp>
        <p:nvCxnSpPr>
          <p:cNvPr id="13" name="Straight Connector 12"/>
          <p:cNvCxnSpPr/>
          <p:nvPr/>
        </p:nvCxnSpPr>
        <p:spPr>
          <a:xfrm>
            <a:off x="1516931" y="4452987"/>
            <a:ext cx="0" cy="179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43076" y="4971945"/>
            <a:ext cx="0" cy="179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7727" y="4453989"/>
            <a:ext cx="0" cy="179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35998" y="4961418"/>
            <a:ext cx="0" cy="1794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78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a:stCxn id="89" idx="2"/>
            <a:endCxn id="42" idx="2"/>
          </p:cNvCxnSpPr>
          <p:nvPr/>
        </p:nvCxnSpPr>
        <p:spPr bwMode="auto">
          <a:xfrm flipH="1" flipV="1">
            <a:off x="5372549" y="4008353"/>
            <a:ext cx="18108" cy="1381262"/>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81" name="Straight Connector 80"/>
          <p:cNvCxnSpPr>
            <a:stCxn id="79" idx="0"/>
            <a:endCxn id="38" idx="2"/>
          </p:cNvCxnSpPr>
          <p:nvPr/>
        </p:nvCxnSpPr>
        <p:spPr bwMode="auto">
          <a:xfrm flipH="1" flipV="1">
            <a:off x="3289068" y="4009703"/>
            <a:ext cx="179" cy="503107"/>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70" name="Straight Connector 69"/>
          <p:cNvCxnSpPr/>
          <p:nvPr/>
        </p:nvCxnSpPr>
        <p:spPr bwMode="auto">
          <a:xfrm flipV="1">
            <a:off x="6392207" y="3275347"/>
            <a:ext cx="0" cy="843873"/>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69" name="Straight Connector 68"/>
          <p:cNvCxnSpPr/>
          <p:nvPr/>
        </p:nvCxnSpPr>
        <p:spPr bwMode="auto">
          <a:xfrm flipV="1">
            <a:off x="6389410" y="3869652"/>
            <a:ext cx="2797" cy="1842103"/>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51" name="Straight Connector 50"/>
          <p:cNvCxnSpPr>
            <a:endCxn id="26" idx="2"/>
          </p:cNvCxnSpPr>
          <p:nvPr/>
        </p:nvCxnSpPr>
        <p:spPr bwMode="auto">
          <a:xfrm flipH="1" flipV="1">
            <a:off x="4850000" y="2677276"/>
            <a:ext cx="3910" cy="1107348"/>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60" name="Straight Connector 59"/>
          <p:cNvCxnSpPr>
            <a:stCxn id="32" idx="0"/>
          </p:cNvCxnSpPr>
          <p:nvPr/>
        </p:nvCxnSpPr>
        <p:spPr bwMode="auto">
          <a:xfrm flipH="1" flipV="1">
            <a:off x="2767723" y="2606761"/>
            <a:ext cx="1645" cy="413711"/>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59" name="Straight Connector 58"/>
          <p:cNvCxnSpPr>
            <a:stCxn id="43" idx="0"/>
            <a:endCxn id="58" idx="2"/>
          </p:cNvCxnSpPr>
          <p:nvPr/>
        </p:nvCxnSpPr>
        <p:spPr bwMode="auto">
          <a:xfrm flipH="1" flipV="1">
            <a:off x="5866958" y="3020472"/>
            <a:ext cx="1859" cy="735073"/>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77" name="Straight Connector 76"/>
          <p:cNvCxnSpPr/>
          <p:nvPr/>
        </p:nvCxnSpPr>
        <p:spPr bwMode="auto">
          <a:xfrm flipV="1">
            <a:off x="2247433" y="4007478"/>
            <a:ext cx="1" cy="594742"/>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57" name="Straight Connector 56"/>
          <p:cNvCxnSpPr>
            <a:stCxn id="54" idx="1"/>
            <a:endCxn id="26" idx="3"/>
          </p:cNvCxnSpPr>
          <p:nvPr/>
        </p:nvCxnSpPr>
        <p:spPr bwMode="auto">
          <a:xfrm flipH="1">
            <a:off x="5392389" y="2381668"/>
            <a:ext cx="765387" cy="0"/>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104" name="Straight Connector 103"/>
          <p:cNvCxnSpPr>
            <a:endCxn id="40" idx="2"/>
          </p:cNvCxnSpPr>
          <p:nvPr/>
        </p:nvCxnSpPr>
        <p:spPr bwMode="auto">
          <a:xfrm flipV="1">
            <a:off x="4331362" y="4009703"/>
            <a:ext cx="1" cy="592517"/>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111" name="Straight Connector 110"/>
          <p:cNvCxnSpPr>
            <a:stCxn id="32" idx="2"/>
            <a:endCxn id="37" idx="0"/>
          </p:cNvCxnSpPr>
          <p:nvPr/>
        </p:nvCxnSpPr>
        <p:spPr bwMode="auto">
          <a:xfrm flipH="1">
            <a:off x="2768474" y="3441428"/>
            <a:ext cx="894" cy="314743"/>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52" name="Straight Connector 51"/>
          <p:cNvCxnSpPr>
            <a:stCxn id="21" idx="0"/>
            <a:endCxn id="37" idx="2"/>
          </p:cNvCxnSpPr>
          <p:nvPr/>
        </p:nvCxnSpPr>
        <p:spPr bwMode="auto">
          <a:xfrm flipH="1" flipV="1">
            <a:off x="2768474" y="4009702"/>
            <a:ext cx="447" cy="219036"/>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48" name="Elbow Connector 47"/>
          <p:cNvCxnSpPr>
            <a:stCxn id="23" idx="2"/>
            <a:endCxn id="61" idx="2"/>
          </p:cNvCxnSpPr>
          <p:nvPr/>
        </p:nvCxnSpPr>
        <p:spPr bwMode="auto">
          <a:xfrm rot="5400000" flipH="1" flipV="1">
            <a:off x="6941646" y="5251362"/>
            <a:ext cx="34052" cy="1197062"/>
          </a:xfrm>
          <a:prstGeom prst="bentConnector3">
            <a:avLst>
              <a:gd name="adj1" fmla="val -206561"/>
            </a:avLst>
          </a:prstGeom>
          <a:noFill/>
          <a:ln w="15875" cap="flat" cmpd="sng" algn="ctr">
            <a:solidFill>
              <a:srgbClr val="FFC000">
                <a:shade val="95000"/>
                <a:satMod val="105000"/>
              </a:srgbClr>
            </a:solidFill>
            <a:prstDash val="dashDot"/>
            <a:headEnd type="none" w="med" len="med"/>
            <a:tailEnd type="oval" w="med" len="med"/>
          </a:ln>
          <a:effectLst/>
        </p:spPr>
      </p:cxnSp>
      <p:grpSp>
        <p:nvGrpSpPr>
          <p:cNvPr id="5" name="Group 4"/>
          <p:cNvGrpSpPr/>
          <p:nvPr/>
        </p:nvGrpSpPr>
        <p:grpSpPr>
          <a:xfrm>
            <a:off x="1380870" y="2086060"/>
            <a:ext cx="6382259" cy="3780859"/>
            <a:chOff x="1162368" y="1926269"/>
            <a:chExt cx="7148092" cy="4234539"/>
          </a:xfrm>
        </p:grpSpPr>
        <p:cxnSp>
          <p:nvCxnSpPr>
            <p:cNvPr id="6" name="Straight Connector 5"/>
            <p:cNvCxnSpPr>
              <a:stCxn id="35" idx="0"/>
            </p:cNvCxnSpPr>
            <p:nvPr/>
          </p:nvCxnSpPr>
          <p:spPr bwMode="auto">
            <a:xfrm flipV="1">
              <a:off x="3349162" y="5013198"/>
              <a:ext cx="1" cy="676141"/>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grpSp>
          <p:nvGrpSpPr>
            <p:cNvPr id="7" name="Group 6"/>
            <p:cNvGrpSpPr/>
            <p:nvPr/>
          </p:nvGrpSpPr>
          <p:grpSpPr>
            <a:xfrm>
              <a:off x="1162368" y="1926269"/>
              <a:ext cx="7148092" cy="4234539"/>
              <a:chOff x="1158471" y="1544816"/>
              <a:chExt cx="6945840" cy="4030017"/>
            </a:xfrm>
          </p:grpSpPr>
          <p:cxnSp>
            <p:nvCxnSpPr>
              <p:cNvPr id="8" name="Straight Connector 7"/>
              <p:cNvCxnSpPr>
                <a:endCxn id="46" idx="2"/>
              </p:cNvCxnSpPr>
              <p:nvPr/>
            </p:nvCxnSpPr>
            <p:spPr bwMode="auto">
              <a:xfrm flipV="1">
                <a:off x="7175850" y="3595224"/>
                <a:ext cx="1" cy="567756"/>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11" name="Straight Connector 10"/>
              <p:cNvCxnSpPr>
                <a:stCxn id="33" idx="2"/>
                <a:endCxn id="41" idx="0"/>
              </p:cNvCxnSpPr>
              <p:nvPr/>
            </p:nvCxnSpPr>
            <p:spPr bwMode="auto">
              <a:xfrm>
                <a:off x="4936070" y="2887773"/>
                <a:ext cx="0" cy="437214"/>
              </a:xfrm>
              <a:prstGeom prst="line">
                <a:avLst/>
              </a:prstGeom>
              <a:noFill/>
              <a:ln w="15875" cap="flat" cmpd="sng" algn="ctr">
                <a:solidFill>
                  <a:srgbClr val="FFC000">
                    <a:shade val="95000"/>
                    <a:satMod val="105000"/>
                  </a:srgbClr>
                </a:solidFill>
                <a:prstDash val="solid"/>
                <a:headEnd type="none" w="med" len="med"/>
                <a:tailEnd type="oval" w="med" len="med"/>
              </a:ln>
              <a:effectLst/>
            </p:spPr>
          </p:cxnSp>
          <p:cxnSp>
            <p:nvCxnSpPr>
              <p:cNvPr id="14" name="Straight Connector 13"/>
              <p:cNvCxnSpPr/>
              <p:nvPr/>
            </p:nvCxnSpPr>
            <p:spPr bwMode="auto">
              <a:xfrm flipV="1">
                <a:off x="1577353" y="2560621"/>
                <a:ext cx="1" cy="955333"/>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cxnSp>
            <p:nvCxnSpPr>
              <p:cNvPr id="15" name="Straight Connector 14"/>
              <p:cNvCxnSpPr>
                <a:endCxn id="19" idx="2"/>
              </p:cNvCxnSpPr>
              <p:nvPr/>
            </p:nvCxnSpPr>
            <p:spPr bwMode="auto">
              <a:xfrm flipH="1" flipV="1">
                <a:off x="4379556" y="4634690"/>
                <a:ext cx="9992" cy="809563"/>
              </a:xfrm>
              <a:prstGeom prst="line">
                <a:avLst/>
              </a:prstGeom>
              <a:noFill/>
              <a:ln w="15875" cap="flat" cmpd="sng" algn="ctr">
                <a:solidFill>
                  <a:srgbClr val="FFC000">
                    <a:shade val="95000"/>
                    <a:satMod val="105000"/>
                  </a:srgbClr>
                </a:solidFill>
                <a:prstDash val="solid"/>
                <a:headEnd type="none" w="med" len="med"/>
                <a:tailEnd type="oval" w="med" len="med"/>
              </a:ln>
              <a:effectLst/>
            </p:spPr>
          </p:cxnSp>
          <p:grpSp>
            <p:nvGrpSpPr>
              <p:cNvPr id="18" name="Group 17"/>
              <p:cNvGrpSpPr/>
              <p:nvPr/>
            </p:nvGrpSpPr>
            <p:grpSpPr>
              <a:xfrm>
                <a:off x="1231153" y="3324320"/>
                <a:ext cx="6873158" cy="270907"/>
                <a:chOff x="797047" y="2222935"/>
                <a:chExt cx="6873158" cy="356083"/>
              </a:xfrm>
              <a:solidFill>
                <a:srgbClr val="BFBFBF">
                  <a:lumMod val="20000"/>
                  <a:lumOff val="80000"/>
                </a:srgbClr>
              </a:solidFill>
              <a:effectLst/>
            </p:grpSpPr>
            <p:sp>
              <p:nvSpPr>
                <p:cNvPr id="47" name="Rounded Rectangle 46"/>
                <p:cNvSpPr/>
                <p:nvPr/>
              </p:nvSpPr>
              <p:spPr bwMode="auto">
                <a:xfrm>
                  <a:off x="797047" y="2223812"/>
                  <a:ext cx="626932" cy="355205"/>
                </a:xfrm>
                <a:prstGeom prst="round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a:solidFill>
                        <a:srgbClr val="000000"/>
                      </a:solidFill>
                      <a:latin typeface="Arial" panose="020B0604020202020204" pitchFamily="34" charset="0"/>
                      <a:cs typeface="Arial" panose="020B0604020202020204" pitchFamily="34" charset="0"/>
                    </a:rPr>
                    <a:t>APR </a:t>
                  </a:r>
                  <a:r>
                    <a:rPr lang="en-GB" sz="900" b="1" kern="0" dirty="0" smtClean="0">
                      <a:solidFill>
                        <a:srgbClr val="000000"/>
                      </a:solidFill>
                      <a:latin typeface="Arial" panose="020B0604020202020204" pitchFamily="34" charset="0"/>
                      <a:cs typeface="Arial" panose="020B0604020202020204" pitchFamily="34" charset="0"/>
                    </a:rPr>
                    <a:t>‘17</a:t>
                  </a:r>
                  <a:endParaRPr lang="en-GB" sz="900" b="1" kern="0" dirty="0">
                    <a:solidFill>
                      <a:srgbClr val="000000"/>
                    </a:solidFill>
                    <a:latin typeface="Arial" panose="020B0604020202020204" pitchFamily="34" charset="0"/>
                    <a:cs typeface="Arial" panose="020B0604020202020204" pitchFamily="34" charset="0"/>
                  </a:endParaRPr>
                </a:p>
              </p:txBody>
            </p:sp>
            <p:sp>
              <p:nvSpPr>
                <p:cNvPr id="36" name="Rectangle 35"/>
                <p:cNvSpPr/>
                <p:nvPr/>
              </p:nvSpPr>
              <p:spPr bwMode="auto">
                <a:xfrm>
                  <a:off x="1384654" y="2223812"/>
                  <a:ext cx="566564" cy="355204"/>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MAY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37" name="Rectangle 36"/>
                <p:cNvSpPr/>
                <p:nvPr/>
              </p:nvSpPr>
              <p:spPr bwMode="auto">
                <a:xfrm>
                  <a:off x="1951218" y="2223812"/>
                  <a:ext cx="566564" cy="355204"/>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JUN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38" name="Rectangle 37"/>
                <p:cNvSpPr/>
                <p:nvPr/>
              </p:nvSpPr>
              <p:spPr bwMode="auto">
                <a:xfrm>
                  <a:off x="2517782" y="2223812"/>
                  <a:ext cx="566564" cy="355206"/>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JUL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39" name="Rectangle 38"/>
                <p:cNvSpPr/>
                <p:nvPr/>
              </p:nvSpPr>
              <p:spPr bwMode="auto">
                <a:xfrm>
                  <a:off x="3085553" y="2223812"/>
                  <a:ext cx="566564" cy="355206"/>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AUG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40" name="Rectangle 39"/>
                <p:cNvSpPr/>
                <p:nvPr/>
              </p:nvSpPr>
              <p:spPr bwMode="auto">
                <a:xfrm>
                  <a:off x="3652117" y="2223812"/>
                  <a:ext cx="566564" cy="355206"/>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SEP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bwMode="auto">
                <a:xfrm>
                  <a:off x="4218681" y="2223812"/>
                  <a:ext cx="566564" cy="355206"/>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OCT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42" name="Rectangle 41"/>
                <p:cNvSpPr/>
                <p:nvPr/>
              </p:nvSpPr>
              <p:spPr bwMode="auto">
                <a:xfrm>
                  <a:off x="4785244" y="2222936"/>
                  <a:ext cx="566564" cy="354190"/>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NOV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43" name="Rectangle 42"/>
                <p:cNvSpPr/>
                <p:nvPr/>
              </p:nvSpPr>
              <p:spPr bwMode="auto">
                <a:xfrm>
                  <a:off x="5325335" y="2222935"/>
                  <a:ext cx="566564" cy="354191"/>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DEC ‘17</a:t>
                  </a:r>
                  <a:endParaRPr lang="en-GB" sz="900" b="1" kern="0" dirty="0">
                    <a:solidFill>
                      <a:srgbClr val="000000"/>
                    </a:solidFill>
                    <a:latin typeface="Arial" panose="020B0604020202020204" pitchFamily="34" charset="0"/>
                    <a:cs typeface="Arial" panose="020B0604020202020204" pitchFamily="34" charset="0"/>
                  </a:endParaRPr>
                </a:p>
              </p:txBody>
            </p:sp>
            <p:sp>
              <p:nvSpPr>
                <p:cNvPr id="44" name="Rectangle 43"/>
                <p:cNvSpPr/>
                <p:nvPr/>
              </p:nvSpPr>
              <p:spPr bwMode="auto">
                <a:xfrm>
                  <a:off x="5891899" y="2223810"/>
                  <a:ext cx="566564" cy="355205"/>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JAN ‘18</a:t>
                  </a:r>
                  <a:endParaRPr lang="en-GB" sz="900" b="1" kern="0" dirty="0">
                    <a:solidFill>
                      <a:srgbClr val="000000"/>
                    </a:solidFill>
                    <a:latin typeface="Arial" panose="020B0604020202020204" pitchFamily="34" charset="0"/>
                    <a:cs typeface="Arial" panose="020B0604020202020204" pitchFamily="34" charset="0"/>
                  </a:endParaRPr>
                </a:p>
              </p:txBody>
            </p:sp>
            <p:sp>
              <p:nvSpPr>
                <p:cNvPr id="45" name="Rounded Rectangle 44"/>
                <p:cNvSpPr/>
                <p:nvPr/>
              </p:nvSpPr>
              <p:spPr bwMode="auto">
                <a:xfrm>
                  <a:off x="6988010" y="2223812"/>
                  <a:ext cx="682195" cy="355206"/>
                </a:xfrm>
                <a:prstGeom prst="round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91440" bIns="45720" numCol="1" spcCol="0" rtlCol="0" fromWordArt="0" anchor="ctr" anchorCtr="0" forceAA="0" compatLnSpc="1">
                  <a:prstTxWarp prst="textNoShape">
                    <a:avLst/>
                  </a:prstTxWarp>
                  <a:noAutofit/>
                </a:bodyPr>
                <a:lstStyle/>
                <a:p>
                  <a:pPr algn="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MAR ‘18</a:t>
                  </a:r>
                  <a:endParaRPr lang="en-GB" sz="900" b="1" kern="0" dirty="0">
                    <a:solidFill>
                      <a:srgbClr val="000000"/>
                    </a:solidFill>
                    <a:latin typeface="Arial" panose="020B0604020202020204" pitchFamily="34" charset="0"/>
                    <a:cs typeface="Arial" panose="020B0604020202020204" pitchFamily="34" charset="0"/>
                  </a:endParaRPr>
                </a:p>
              </p:txBody>
            </p:sp>
            <p:sp>
              <p:nvSpPr>
                <p:cNvPr id="46" name="Rectangle 45"/>
                <p:cNvSpPr/>
                <p:nvPr/>
              </p:nvSpPr>
              <p:spPr bwMode="auto">
                <a:xfrm>
                  <a:off x="6458463" y="2223810"/>
                  <a:ext cx="566564" cy="355207"/>
                </a:xfrm>
                <a:prstGeom prst="rect">
                  <a:avLst/>
                </a:prstGeom>
                <a:grpFill/>
                <a:ln w="25400" cap="flat" cmpd="sng" algn="ctr">
                  <a:solidFill>
                    <a:srgbClr val="87AE9F"/>
                  </a:solidFill>
                  <a:prstDash val="soli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GB" sz="900" b="1" kern="0" dirty="0" smtClean="0">
                      <a:solidFill>
                        <a:srgbClr val="000000"/>
                      </a:solidFill>
                      <a:latin typeface="Arial" panose="020B0604020202020204" pitchFamily="34" charset="0"/>
                      <a:cs typeface="Arial" panose="020B0604020202020204" pitchFamily="34" charset="0"/>
                    </a:rPr>
                    <a:t>FEB ’18</a:t>
                  </a:r>
                  <a:endParaRPr lang="en-GB" sz="900" b="1" kern="0" dirty="0">
                    <a:solidFill>
                      <a:srgbClr val="000000"/>
                    </a:solidFill>
                    <a:latin typeface="Arial" panose="020B0604020202020204" pitchFamily="34" charset="0"/>
                    <a:cs typeface="Arial" panose="020B0604020202020204" pitchFamily="34" charset="0"/>
                  </a:endParaRPr>
                </a:p>
              </p:txBody>
            </p:sp>
          </p:grpSp>
          <p:sp>
            <p:nvSpPr>
              <p:cNvPr id="19" name="Rounded Rectangle 18"/>
              <p:cNvSpPr/>
              <p:nvPr/>
            </p:nvSpPr>
            <p:spPr bwMode="auto">
              <a:xfrm>
                <a:off x="3980523" y="4185993"/>
                <a:ext cx="798065"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Connection Surgeries</a:t>
                </a:r>
              </a:p>
            </p:txBody>
          </p:sp>
          <p:sp>
            <p:nvSpPr>
              <p:cNvPr id="20" name="Rounded Rectangle 19"/>
              <p:cNvSpPr/>
              <p:nvPr/>
            </p:nvSpPr>
            <p:spPr bwMode="auto">
              <a:xfrm>
                <a:off x="4073183" y="4952401"/>
                <a:ext cx="651628" cy="523148"/>
              </a:xfrm>
              <a:prstGeom prst="roundRect">
                <a:avLst>
                  <a:gd name="adj" fmla="val 28621"/>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ENA DG</a:t>
                </a:r>
                <a:r>
                  <a:rPr lang="en-GB" sz="11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 </a:t>
                </a:r>
                <a:r>
                  <a:rPr lang="en-GB" sz="1100" kern="1000" dirty="0">
                    <a:solidFill>
                      <a:srgbClr val="FFFFFF"/>
                    </a:solidFill>
                    <a:latin typeface="Arial" panose="020B0604020202020204" pitchFamily="34" charset="0"/>
                    <a:ea typeface="Tahoma" panose="020B0604030504040204" pitchFamily="34" charset="0"/>
                    <a:cs typeface="Arial" panose="020B0604020202020204" pitchFamily="34" charset="0"/>
                  </a:rPr>
                  <a:t>Forum</a:t>
                </a:r>
              </a:p>
            </p:txBody>
          </p:sp>
          <p:sp>
            <p:nvSpPr>
              <p:cNvPr id="23" name="Rounded Rectangle 22"/>
              <p:cNvSpPr/>
              <p:nvPr/>
            </p:nvSpPr>
            <p:spPr bwMode="auto">
              <a:xfrm>
                <a:off x="6010868" y="5089840"/>
                <a:ext cx="1133128" cy="484993"/>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bodyPr>
              <a:lstStyle/>
              <a:p>
                <a:pPr algn="ctr" fontAlgn="base">
                  <a:spcBef>
                    <a:spcPct val="0"/>
                  </a:spcBef>
                  <a:spcAft>
                    <a:spcPct val="0"/>
                  </a:spcAft>
                  <a:defRPr/>
                </a:pPr>
                <a:r>
                  <a:rPr lang="en-GB" sz="1000" kern="0" dirty="0" smtClean="0">
                    <a:solidFill>
                      <a:srgbClr val="E7F6EF"/>
                    </a:solidFill>
                    <a:latin typeface="Arial" panose="020B0604020202020204" pitchFamily="34" charset="0"/>
                    <a:ea typeface="Tahoma" panose="020B0604030504040204" pitchFamily="34" charset="0"/>
                    <a:cs typeface="Arial" panose="020B0604020202020204" pitchFamily="34" charset="0"/>
                  </a:rPr>
                  <a:t>WPD </a:t>
                </a:r>
                <a:r>
                  <a:rPr lang="en-GB" sz="1000" kern="1000" dirty="0" smtClean="0">
                    <a:solidFill>
                      <a:srgbClr val="E7F6EF"/>
                    </a:solidFill>
                    <a:latin typeface="Arial" panose="020B0604020202020204" pitchFamily="34" charset="0"/>
                    <a:ea typeface="Tahoma" panose="020B0604030504040204" pitchFamily="34" charset="0"/>
                    <a:cs typeface="Arial" panose="020B0604020202020204" pitchFamily="34" charset="0"/>
                  </a:rPr>
                  <a:t>Stakeholder</a:t>
                </a:r>
                <a:r>
                  <a:rPr lang="en-GB" sz="1000" kern="0" dirty="0" smtClean="0">
                    <a:solidFill>
                      <a:srgbClr val="E7F6EF"/>
                    </a:solidFill>
                    <a:latin typeface="Arial" panose="020B0604020202020204" pitchFamily="34" charset="0"/>
                    <a:ea typeface="Tahoma" panose="020B0604030504040204" pitchFamily="34" charset="0"/>
                    <a:cs typeface="Arial" panose="020B0604020202020204" pitchFamily="34" charset="0"/>
                  </a:rPr>
                  <a:t> Workshops x 6</a:t>
                </a:r>
              </a:p>
            </p:txBody>
          </p:sp>
          <p:sp>
            <p:nvSpPr>
              <p:cNvPr id="24" name="Rounded Rectangle 23"/>
              <p:cNvSpPr/>
              <p:nvPr/>
            </p:nvSpPr>
            <p:spPr bwMode="auto">
              <a:xfrm>
                <a:off x="1158471" y="2247140"/>
                <a:ext cx="754012" cy="63017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Midlands UMS User Group</a:t>
                </a:r>
                <a:endPar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6" name="Rounded Rectangle 25"/>
              <p:cNvSpPr/>
              <p:nvPr/>
            </p:nvSpPr>
            <p:spPr bwMode="auto">
              <a:xfrm>
                <a:off x="4343656" y="1544816"/>
                <a:ext cx="1180569" cy="63017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E7F6EF"/>
                    </a:solidFill>
                    <a:latin typeface="Arial" panose="020B0604020202020204" pitchFamily="34" charset="0"/>
                    <a:ea typeface="Tahoma" panose="020B0604030504040204" pitchFamily="34" charset="0"/>
                    <a:cs typeface="Arial" panose="020B0604020202020204" pitchFamily="34" charset="0"/>
                  </a:rPr>
                  <a:t>Solar &amp; Storage Birmingham </a:t>
                </a:r>
              </a:p>
              <a:p>
                <a:pPr algn="ctr" fontAlgn="base">
                  <a:spcBef>
                    <a:spcPct val="0"/>
                  </a:spcBef>
                  <a:spcAft>
                    <a:spcPct val="0"/>
                  </a:spcAft>
                </a:pPr>
                <a:r>
                  <a:rPr lang="en-GB" sz="1000" kern="1000" dirty="0" smtClean="0">
                    <a:solidFill>
                      <a:srgbClr val="E7F6EF"/>
                    </a:solidFill>
                    <a:latin typeface="Arial" panose="020B0604020202020204" pitchFamily="34" charset="0"/>
                    <a:ea typeface="Tahoma" panose="020B0604030504040204" pitchFamily="34" charset="0"/>
                    <a:cs typeface="Arial" panose="020B0604020202020204" pitchFamily="34" charset="0"/>
                  </a:rPr>
                  <a:t>3-4 October</a:t>
                </a:r>
                <a:endParaRPr lang="en-GB" sz="1000" kern="1000" dirty="0">
                  <a:solidFill>
                    <a:srgbClr val="E7F6EF"/>
                  </a:solidFill>
                  <a:latin typeface="Arial" panose="020B0604020202020204" pitchFamily="34" charset="0"/>
                  <a:ea typeface="Tahoma" panose="020B0604030504040204" pitchFamily="34" charset="0"/>
                  <a:cs typeface="Arial" panose="020B0604020202020204" pitchFamily="34" charset="0"/>
                </a:endParaRPr>
              </a:p>
            </p:txBody>
          </p:sp>
          <p:sp>
            <p:nvSpPr>
              <p:cNvPr id="28" name="Rounded Rectangle 27"/>
              <p:cNvSpPr/>
              <p:nvPr/>
            </p:nvSpPr>
            <p:spPr bwMode="auto">
              <a:xfrm>
                <a:off x="2274235" y="1675862"/>
                <a:ext cx="794270"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Connection Surgeries</a:t>
                </a:r>
              </a:p>
            </p:txBody>
          </p:sp>
          <p:sp>
            <p:nvSpPr>
              <p:cNvPr id="29" name="Rounded Rectangle 28"/>
              <p:cNvSpPr/>
              <p:nvPr/>
            </p:nvSpPr>
            <p:spPr bwMode="auto">
              <a:xfrm>
                <a:off x="6128227" y="2663425"/>
                <a:ext cx="962119"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a:solidFill>
                      <a:srgbClr val="E7F6EF"/>
                    </a:solidFill>
                    <a:latin typeface="Arial" panose="020B0604020202020204" pitchFamily="34" charset="0"/>
                    <a:ea typeface="Tahoma" panose="020B0604030504040204" pitchFamily="34" charset="0"/>
                    <a:cs typeface="Arial" panose="020B0604020202020204" pitchFamily="34" charset="0"/>
                  </a:rPr>
                  <a:t>Connection Surgeries </a:t>
                </a:r>
              </a:p>
            </p:txBody>
          </p:sp>
          <p:sp>
            <p:nvSpPr>
              <p:cNvPr id="30" name="Rounded Rectangle 29"/>
              <p:cNvSpPr/>
              <p:nvPr/>
            </p:nvSpPr>
            <p:spPr bwMode="auto">
              <a:xfrm>
                <a:off x="6849181" y="3938632"/>
                <a:ext cx="689291"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E7F6EF"/>
                    </a:solidFill>
                    <a:latin typeface="Arial" panose="020B0604020202020204" pitchFamily="34" charset="0"/>
                    <a:ea typeface="Tahoma" panose="020B0604030504040204" pitchFamily="34" charset="0"/>
                    <a:cs typeface="Arial" panose="020B0604020202020204" pitchFamily="34" charset="0"/>
                  </a:rPr>
                  <a:t>CCSG Workshop</a:t>
                </a:r>
                <a:endParaRPr lang="en-GB" sz="1000" kern="1000" dirty="0">
                  <a:solidFill>
                    <a:srgbClr val="E7F6EF"/>
                  </a:solidFill>
                  <a:latin typeface="Arial" panose="020B0604020202020204" pitchFamily="34" charset="0"/>
                  <a:ea typeface="Tahoma" panose="020B0604030504040204" pitchFamily="34" charset="0"/>
                  <a:cs typeface="Arial" panose="020B0604020202020204" pitchFamily="34" charset="0"/>
                </a:endParaRPr>
              </a:p>
            </p:txBody>
          </p:sp>
          <p:sp>
            <p:nvSpPr>
              <p:cNvPr id="31" name="Rounded Rectangle 30"/>
              <p:cNvSpPr/>
              <p:nvPr/>
            </p:nvSpPr>
            <p:spPr bwMode="auto">
              <a:xfrm>
                <a:off x="4962009" y="3711961"/>
                <a:ext cx="1081246" cy="63017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WPD DG </a:t>
                </a: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Connections </a:t>
                </a: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Workshop</a:t>
                </a:r>
                <a:endPar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2" name="Rounded Rectangle 31"/>
              <p:cNvSpPr/>
              <p:nvPr/>
            </p:nvSpPr>
            <p:spPr bwMode="auto">
              <a:xfrm>
                <a:off x="2270653" y="2540806"/>
                <a:ext cx="797852"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CCSG Workshop</a:t>
                </a:r>
                <a:endPar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3" name="Rounded Rectangle 32"/>
              <p:cNvSpPr/>
              <p:nvPr/>
            </p:nvSpPr>
            <p:spPr bwMode="auto">
              <a:xfrm>
                <a:off x="4415391" y="2439076"/>
                <a:ext cx="1041356"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CCSG </a:t>
                </a: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Workshop</a:t>
                </a:r>
                <a:endPar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5" name="Rounded Rectangle 34"/>
              <p:cNvSpPr/>
              <p:nvPr/>
            </p:nvSpPr>
            <p:spPr bwMode="auto">
              <a:xfrm>
                <a:off x="2611838" y="5126136"/>
                <a:ext cx="1343104" cy="448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Community Energy Workshops (x4)</a:t>
                </a:r>
                <a:endPar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1" name="Rounded Rectangle 20"/>
              <p:cNvSpPr/>
              <p:nvPr/>
            </p:nvSpPr>
            <p:spPr bwMode="auto">
              <a:xfrm>
                <a:off x="2259406" y="3828696"/>
                <a:ext cx="819372" cy="267218"/>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DG Survey</a:t>
                </a:r>
              </a:p>
            </p:txBody>
          </p:sp>
        </p:grpSp>
      </p:grpSp>
      <p:sp>
        <p:nvSpPr>
          <p:cNvPr id="61" name="Rounded Rectangle 60"/>
          <p:cNvSpPr/>
          <p:nvPr/>
        </p:nvSpPr>
        <p:spPr bwMode="auto">
          <a:xfrm>
            <a:off x="7020272" y="5411911"/>
            <a:ext cx="1073862" cy="420956"/>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South Wales UMS User Group</a:t>
            </a:r>
            <a:endPar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54" name="Rounded Rectangle 53"/>
          <p:cNvSpPr/>
          <p:nvPr/>
        </p:nvSpPr>
        <p:spPr bwMode="auto">
          <a:xfrm>
            <a:off x="6157776" y="2256319"/>
            <a:ext cx="1084778" cy="250697"/>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E7F6EF"/>
                </a:solidFill>
                <a:latin typeface="Arial" panose="020B0604020202020204" pitchFamily="34" charset="0"/>
                <a:ea typeface="Tahoma" panose="020B0604030504040204" pitchFamily="34" charset="0"/>
                <a:cs typeface="Arial" panose="020B0604020202020204" pitchFamily="34" charset="0"/>
              </a:rPr>
              <a:t>LCNI</a:t>
            </a:r>
            <a:endParaRPr lang="en-GB" sz="1000" kern="1000" dirty="0">
              <a:solidFill>
                <a:srgbClr val="E7F6EF"/>
              </a:solidFill>
              <a:latin typeface="Arial" panose="020B0604020202020204" pitchFamily="34" charset="0"/>
              <a:ea typeface="Tahoma" panose="020B0604030504040204" pitchFamily="34" charset="0"/>
              <a:cs typeface="Arial" panose="020B0604020202020204" pitchFamily="34" charset="0"/>
            </a:endParaRPr>
          </a:p>
        </p:txBody>
      </p:sp>
      <p:cxnSp>
        <p:nvCxnSpPr>
          <p:cNvPr id="105" name="Straight Connector 104"/>
          <p:cNvCxnSpPr/>
          <p:nvPr/>
        </p:nvCxnSpPr>
        <p:spPr bwMode="auto">
          <a:xfrm>
            <a:off x="333105" y="6159877"/>
            <a:ext cx="851674" cy="0"/>
          </a:xfrm>
          <a:prstGeom prst="line">
            <a:avLst/>
          </a:prstGeom>
          <a:noFill/>
          <a:ln w="15875" cap="flat" cmpd="sng" algn="ctr">
            <a:solidFill>
              <a:srgbClr val="FFC000">
                <a:shade val="95000"/>
                <a:satMod val="105000"/>
              </a:srgbClr>
            </a:solidFill>
            <a:prstDash val="dashDot"/>
            <a:headEnd type="none" w="med" len="med"/>
            <a:tailEnd type="oval" w="med" len="med"/>
          </a:ln>
          <a:effectLst/>
        </p:spPr>
      </p:cxnSp>
      <p:sp>
        <p:nvSpPr>
          <p:cNvPr id="106" name="TextBox 105"/>
          <p:cNvSpPr txBox="1"/>
          <p:nvPr/>
        </p:nvSpPr>
        <p:spPr>
          <a:xfrm>
            <a:off x="1361674" y="5999775"/>
            <a:ext cx="1303229" cy="276999"/>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Provisional</a:t>
            </a:r>
            <a:endParaRPr lang="en-GB" dirty="0">
              <a:solidFill>
                <a:prstClr val="black"/>
              </a:solidFill>
              <a:latin typeface="Arial" panose="020B0604020202020204" pitchFamily="34" charset="0"/>
              <a:cs typeface="Arial" panose="020B0604020202020204" pitchFamily="34" charset="0"/>
            </a:endParaRPr>
          </a:p>
        </p:txBody>
      </p:sp>
      <p:cxnSp>
        <p:nvCxnSpPr>
          <p:cNvPr id="107" name="Straight Connector 106"/>
          <p:cNvCxnSpPr/>
          <p:nvPr/>
        </p:nvCxnSpPr>
        <p:spPr bwMode="auto">
          <a:xfrm>
            <a:off x="333105" y="5913497"/>
            <a:ext cx="851674" cy="0"/>
          </a:xfrm>
          <a:prstGeom prst="line">
            <a:avLst/>
          </a:prstGeom>
          <a:noFill/>
          <a:ln w="15875" cap="flat" cmpd="sng" algn="ctr">
            <a:solidFill>
              <a:srgbClr val="FFC000">
                <a:shade val="95000"/>
                <a:satMod val="105000"/>
              </a:srgbClr>
            </a:solidFill>
            <a:prstDash val="solid"/>
            <a:headEnd type="none" w="med" len="med"/>
            <a:tailEnd type="oval" w="med" len="med"/>
          </a:ln>
          <a:effectLst/>
        </p:spPr>
      </p:cxnSp>
      <p:sp>
        <p:nvSpPr>
          <p:cNvPr id="109" name="TextBox 108"/>
          <p:cNvSpPr txBox="1"/>
          <p:nvPr/>
        </p:nvSpPr>
        <p:spPr>
          <a:xfrm>
            <a:off x="1369478" y="5783751"/>
            <a:ext cx="894769" cy="276999"/>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Firm</a:t>
            </a:r>
            <a:endParaRPr lang="en-GB" sz="1200" dirty="0">
              <a:solidFill>
                <a:prstClr val="black"/>
              </a:solidFill>
              <a:latin typeface="Arial" panose="020B0604020202020204" pitchFamily="34" charset="0"/>
              <a:cs typeface="Arial" panose="020B0604020202020204" pitchFamily="34" charset="0"/>
            </a:endParaRPr>
          </a:p>
        </p:txBody>
      </p:sp>
      <p:sp>
        <p:nvSpPr>
          <p:cNvPr id="62" name="Rectangle 2"/>
          <p:cNvSpPr txBox="1">
            <a:spLocks noChangeArrowheads="1"/>
          </p:cNvSpPr>
          <p:nvPr/>
        </p:nvSpPr>
        <p:spPr>
          <a:xfrm>
            <a:off x="685804" y="260648"/>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a:latin typeface="Arial" panose="020B0604020202020204" pitchFamily="34" charset="0"/>
                <a:cs typeface="Arial" panose="020B0604020202020204" pitchFamily="34" charset="0"/>
              </a:rPr>
              <a:t>Connection engagement </a:t>
            </a:r>
          </a:p>
        </p:txBody>
      </p:sp>
      <p:sp>
        <p:nvSpPr>
          <p:cNvPr id="63" name="Content Placeholder 2"/>
          <p:cNvSpPr txBox="1">
            <a:spLocks/>
          </p:cNvSpPr>
          <p:nvPr/>
        </p:nvSpPr>
        <p:spPr>
          <a:xfrm>
            <a:off x="107504" y="908720"/>
            <a:ext cx="8928992" cy="13002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We have a range of connection stakeholder engagement activities planned throughout the year which will continue our communication and feedback opportunities, feeding into our ICE development</a:t>
            </a:r>
            <a:endParaRPr lang="en-GB" sz="2000" dirty="0">
              <a:latin typeface="Arial" panose="020B0604020202020204" pitchFamily="34" charset="0"/>
              <a:cs typeface="Arial" panose="020B0604020202020204" pitchFamily="34" charset="0"/>
            </a:endParaRPr>
          </a:p>
        </p:txBody>
      </p:sp>
      <p:sp>
        <p:nvSpPr>
          <p:cNvPr id="74" name="Rounded Rectangle 73"/>
          <p:cNvSpPr/>
          <p:nvPr/>
        </p:nvSpPr>
        <p:spPr bwMode="auto">
          <a:xfrm>
            <a:off x="1458065" y="4533490"/>
            <a:ext cx="1131305" cy="784403"/>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err="1" smtClean="0">
                <a:solidFill>
                  <a:srgbClr val="FFFFFF"/>
                </a:solidFill>
                <a:latin typeface="Arial" panose="020B0604020202020204" pitchFamily="34" charset="0"/>
                <a:ea typeface="Tahoma" panose="020B0604030504040204" pitchFamily="34" charset="0"/>
                <a:cs typeface="Arial" panose="020B0604020202020204" pitchFamily="34" charset="0"/>
              </a:rPr>
              <a:t>W.Mids</a:t>
            </a: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 Strategic Network Investment Stakeholder Event</a:t>
            </a:r>
          </a:p>
        </p:txBody>
      </p:sp>
      <p:sp>
        <p:nvSpPr>
          <p:cNvPr id="79" name="Rounded Rectangle 78"/>
          <p:cNvSpPr/>
          <p:nvPr/>
        </p:nvSpPr>
        <p:spPr bwMode="auto">
          <a:xfrm>
            <a:off x="2767724" y="4512810"/>
            <a:ext cx="1043046" cy="784403"/>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err="1" smtClean="0">
                <a:solidFill>
                  <a:srgbClr val="FFFFFF"/>
                </a:solidFill>
                <a:latin typeface="Arial" panose="020B0604020202020204" pitchFamily="34" charset="0"/>
                <a:ea typeface="Tahoma" panose="020B0604030504040204" pitchFamily="34" charset="0"/>
                <a:cs typeface="Arial" panose="020B0604020202020204" pitchFamily="34" charset="0"/>
              </a:rPr>
              <a:t>E.Mids</a:t>
            </a: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 Strategic Network Investment Results Webinar</a:t>
            </a:r>
          </a:p>
        </p:txBody>
      </p:sp>
      <p:sp>
        <p:nvSpPr>
          <p:cNvPr id="89" name="Rounded Rectangle 88"/>
          <p:cNvSpPr/>
          <p:nvPr/>
        </p:nvSpPr>
        <p:spPr bwMode="auto">
          <a:xfrm>
            <a:off x="4788024" y="4798399"/>
            <a:ext cx="1205265" cy="591216"/>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FFFFFF"/>
                </a:solidFill>
                <a:latin typeface="Arial" panose="020B0604020202020204" pitchFamily="34" charset="0"/>
                <a:ea typeface="Tahoma" panose="020B0604030504040204" pitchFamily="34" charset="0"/>
                <a:cs typeface="Arial" panose="020B0604020202020204" pitchFamily="34" charset="0"/>
              </a:rPr>
              <a:t>S.West </a:t>
            </a:r>
            <a:r>
              <a:rPr lang="en-GB" sz="1000" kern="1000" dirty="0">
                <a:solidFill>
                  <a:srgbClr val="FFFFFF"/>
                </a:solidFill>
                <a:latin typeface="Arial" panose="020B0604020202020204" pitchFamily="34" charset="0"/>
                <a:ea typeface="Tahoma" panose="020B0604030504040204" pitchFamily="34" charset="0"/>
                <a:cs typeface="Arial" panose="020B0604020202020204" pitchFamily="34" charset="0"/>
              </a:rPr>
              <a:t>Strategic Network Investment Stakeholder Event</a:t>
            </a:r>
          </a:p>
        </p:txBody>
      </p:sp>
      <p:sp>
        <p:nvSpPr>
          <p:cNvPr id="58" name="Rounded Rectangle 57"/>
          <p:cNvSpPr/>
          <p:nvPr/>
        </p:nvSpPr>
        <p:spPr bwMode="auto">
          <a:xfrm>
            <a:off x="5424931" y="2599516"/>
            <a:ext cx="884053" cy="420956"/>
          </a:xfrm>
          <a:prstGeom prst="roundRect">
            <a:avLst/>
          </a:prstGeom>
          <a:solidFill>
            <a:srgbClr val="496C60"/>
          </a:solidFill>
          <a:ln w="9525" cap="flat" cmpd="sng" algn="ctr">
            <a:noFill/>
            <a:prstDash val="solid"/>
            <a:headEnd type="none" w="med" len="med"/>
            <a:tailEnd type="none" w="med" len="med"/>
          </a:ln>
          <a:effectLst/>
        </p:spPr>
        <p:txBody>
          <a:bodyPr vert="horz" wrap="square" lIns="0" tIns="36000" rIns="0" bIns="36000" numCol="1" rtlCol="0" anchor="ctr" anchorCtr="0" compatLnSpc="1">
            <a:prstTxWarp prst="textNoShape">
              <a:avLst/>
            </a:prstTxWarp>
            <a:spAutoFit/>
          </a:bodyPr>
          <a:lstStyle/>
          <a:p>
            <a:pPr algn="ctr" fontAlgn="base">
              <a:spcBef>
                <a:spcPct val="0"/>
              </a:spcBef>
              <a:spcAft>
                <a:spcPct val="0"/>
              </a:spcAft>
            </a:pPr>
            <a:r>
              <a:rPr lang="en-GB" sz="1000" kern="1000" dirty="0" smtClean="0">
                <a:solidFill>
                  <a:srgbClr val="E7F6EF"/>
                </a:solidFill>
                <a:latin typeface="Arial" panose="020B0604020202020204" pitchFamily="34" charset="0"/>
                <a:ea typeface="Tahoma" panose="020B0604030504040204" pitchFamily="34" charset="0"/>
                <a:cs typeface="Arial" panose="020B0604020202020204" pitchFamily="34" charset="0"/>
              </a:rPr>
              <a:t>ICP/IDNO Workshop </a:t>
            </a:r>
            <a:endParaRPr lang="en-GB" sz="1000" kern="1000" dirty="0">
              <a:solidFill>
                <a:srgbClr val="E7F6EF"/>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352906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55</a:t>
            </a:fld>
            <a:endParaRPr lang="en-GB" altLang="en-US" dirty="0">
              <a:solidFill>
                <a:srgbClr val="000000"/>
              </a:solidFill>
            </a:endParaRPr>
          </a:p>
        </p:txBody>
      </p:sp>
      <p:sp>
        <p:nvSpPr>
          <p:cNvPr id="5" name="Rectangle 2"/>
          <p:cNvSpPr txBox="1">
            <a:spLocks noChangeArrowheads="1"/>
          </p:cNvSpPr>
          <p:nvPr/>
        </p:nvSpPr>
        <p:spPr>
          <a:xfrm>
            <a:off x="685804" y="404664"/>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196752"/>
            <a:ext cx="8136904" cy="23762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Workplan development</a:t>
            </a:r>
          </a:p>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At the Oct ‘16 CCSG we took on-board your feedback on the priorities we had identified through our stakeholder feedback</a:t>
            </a:r>
          </a:p>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We also sought feedback at the WPD stakeholder workshops in Jan’17</a:t>
            </a:r>
          </a:p>
          <a:p>
            <a:pPr lvl="1" eaLnBrk="0" fontAlgn="base" hangingPunct="0">
              <a:spcAft>
                <a:spcPct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Using the priorities and specific feedback we have developed our draft Workplan initiatives and the actions required to deliver the required improvements.</a:t>
            </a: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smtClean="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p:txBody>
      </p:sp>
      <p:sp>
        <p:nvSpPr>
          <p:cNvPr id="2" name="Rectangle 1"/>
          <p:cNvSpPr/>
          <p:nvPr/>
        </p:nvSpPr>
        <p:spPr>
          <a:xfrm>
            <a:off x="539552" y="4509120"/>
            <a:ext cx="8136904" cy="1015663"/>
          </a:xfrm>
          <a:prstGeom prst="rect">
            <a:avLst/>
          </a:prstGeom>
        </p:spPr>
        <p:txBody>
          <a:bodyPr wrap="square">
            <a:spAutoFit/>
          </a:bodyPr>
          <a:lstStyle/>
          <a:p>
            <a:pPr marL="177800" lvl="1" eaLnBrk="0" fontAlgn="base" hangingPunct="0">
              <a:spcAft>
                <a:spcPct val="0"/>
              </a:spcAft>
            </a:pPr>
            <a:r>
              <a:rPr lang="en-GB" sz="2000" dirty="0">
                <a:solidFill>
                  <a:schemeClr val="accent1">
                    <a:lumMod val="50000"/>
                  </a:schemeClr>
                </a:solidFill>
                <a:latin typeface="Arial" panose="020B0604020202020204" pitchFamily="34" charset="0"/>
                <a:cs typeface="Arial" panose="020B0604020202020204" pitchFamily="34" charset="0"/>
              </a:rPr>
              <a:t>We are seeking CCSG member’s views on the ICE workplan initiatives and actions to ensure we are undertaking the appropriate improvements </a:t>
            </a:r>
          </a:p>
        </p:txBody>
      </p:sp>
    </p:spTree>
    <p:extLst>
      <p:ext uri="{BB962C8B-B14F-4D97-AF65-F5344CB8AC3E}">
        <p14:creationId xmlns:p14="http://schemas.microsoft.com/office/powerpoint/2010/main" val="28637009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56</a:t>
            </a:fld>
            <a:endParaRPr lang="en-GB" altLang="en-US" dirty="0">
              <a:solidFill>
                <a:srgbClr val="000000"/>
              </a:solidFill>
            </a:endParaRPr>
          </a:p>
        </p:txBody>
      </p:sp>
      <p:sp>
        <p:nvSpPr>
          <p:cNvPr id="5" name="Rectangle 2"/>
          <p:cNvSpPr txBox="1">
            <a:spLocks noChangeArrowheads="1"/>
          </p:cNvSpPr>
          <p:nvPr/>
        </p:nvSpPr>
        <p:spPr>
          <a:xfrm>
            <a:off x="685804" y="404664"/>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196752"/>
            <a:ext cx="8136904"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Priorities</a:t>
            </a:r>
          </a:p>
          <a:p>
            <a:pPr marL="0" lvl="0" indent="0" fontAlgn="base">
              <a:lnSpc>
                <a:spcPts val="2600"/>
              </a:lnSpc>
              <a:spcBef>
                <a:spcPct val="0"/>
              </a:spcBef>
              <a:spcAft>
                <a:spcPct val="0"/>
              </a:spcAft>
              <a:buSzPct val="100000"/>
              <a:buNone/>
            </a:pPr>
            <a:r>
              <a:rPr lang="en-GB" sz="2000" kern="0" dirty="0">
                <a:solidFill>
                  <a:srgbClr val="000000"/>
                </a:solidFill>
                <a:latin typeface="Arial"/>
              </a:rPr>
              <a:t>From the feedback in </a:t>
            </a:r>
            <a:r>
              <a:rPr lang="en-GB" sz="2000" kern="0" dirty="0" smtClean="0">
                <a:solidFill>
                  <a:srgbClr val="000000"/>
                </a:solidFill>
                <a:latin typeface="Arial"/>
              </a:rPr>
              <a:t>our </a:t>
            </a:r>
            <a:r>
              <a:rPr lang="en-GB" sz="2000" kern="0" dirty="0">
                <a:solidFill>
                  <a:srgbClr val="000000"/>
                </a:solidFill>
                <a:latin typeface="Arial"/>
              </a:rPr>
              <a:t>engagement activity up to now </a:t>
            </a:r>
            <a:r>
              <a:rPr lang="en-GB" sz="2000" kern="0" dirty="0" smtClean="0">
                <a:solidFill>
                  <a:srgbClr val="000000"/>
                </a:solidFill>
                <a:latin typeface="Arial"/>
              </a:rPr>
              <a:t>and with the CCSG’s input we </a:t>
            </a:r>
            <a:r>
              <a:rPr lang="en-GB" sz="2000" kern="0" dirty="0">
                <a:solidFill>
                  <a:srgbClr val="000000"/>
                </a:solidFill>
                <a:latin typeface="Arial"/>
              </a:rPr>
              <a:t>have </a:t>
            </a:r>
            <a:r>
              <a:rPr lang="en-GB" sz="2000" kern="0" dirty="0" smtClean="0">
                <a:solidFill>
                  <a:srgbClr val="000000"/>
                </a:solidFill>
                <a:latin typeface="Arial"/>
              </a:rPr>
              <a:t>refined the priority areas to address: </a:t>
            </a:r>
            <a:endParaRPr lang="en-GB" sz="2000" kern="0" dirty="0">
              <a:solidFill>
                <a:srgbClr val="000000"/>
              </a:solidFill>
              <a:latin typeface="Arial"/>
            </a:endParaRPr>
          </a:p>
          <a:p>
            <a:pPr marL="265113" lvl="0" indent="-265113" fontAlgn="base">
              <a:lnSpc>
                <a:spcPts val="2600"/>
              </a:lnSpc>
              <a:spcBef>
                <a:spcPct val="0"/>
              </a:spcBef>
              <a:spcAft>
                <a:spcPct val="0"/>
              </a:spcAft>
              <a:buClr>
                <a:srgbClr val="FFC000"/>
              </a:buClr>
              <a:buSzPct val="100000"/>
              <a:buFont typeface="Times New Roman" panose="02020603050405020304" pitchFamily="18" charset="0"/>
              <a:buChar char="►"/>
            </a:pPr>
            <a:r>
              <a:rPr lang="en-GB" sz="2000" kern="0" dirty="0">
                <a:solidFill>
                  <a:srgbClr val="4F9273"/>
                </a:solidFill>
                <a:latin typeface="Arial"/>
              </a:rPr>
              <a:t>Availability of information: </a:t>
            </a:r>
            <a:r>
              <a:rPr lang="en-GB" sz="2000" kern="0" dirty="0">
                <a:solidFill>
                  <a:srgbClr val="000000"/>
                </a:solidFill>
                <a:latin typeface="Arial"/>
              </a:rPr>
              <a:t>further improve information on outages, SoW, work programmes, constraint </a:t>
            </a:r>
            <a:r>
              <a:rPr lang="en-GB" sz="2000" kern="0" dirty="0" smtClean="0">
                <a:solidFill>
                  <a:srgbClr val="000000"/>
                </a:solidFill>
                <a:latin typeface="Arial"/>
              </a:rPr>
              <a:t>&amp; capacity info including demand and storage</a:t>
            </a:r>
            <a:endParaRPr lang="en-GB" sz="2000" kern="0" dirty="0">
              <a:solidFill>
                <a:srgbClr val="000000"/>
              </a:solidFill>
              <a:latin typeface="Arial"/>
            </a:endParaRPr>
          </a:p>
          <a:p>
            <a:pPr marL="265113" lvl="0" indent="-265113" fontAlgn="base">
              <a:lnSpc>
                <a:spcPts val="2600"/>
              </a:lnSpc>
              <a:spcBef>
                <a:spcPct val="0"/>
              </a:spcBef>
              <a:spcAft>
                <a:spcPct val="0"/>
              </a:spcAft>
              <a:buClr>
                <a:srgbClr val="FFC000"/>
              </a:buClr>
              <a:buSzPct val="100000"/>
              <a:buFont typeface="Times New Roman" panose="02020603050405020304" pitchFamily="18" charset="0"/>
              <a:buChar char="►"/>
            </a:pPr>
            <a:r>
              <a:rPr lang="en-GB" sz="2000" kern="0" dirty="0">
                <a:solidFill>
                  <a:srgbClr val="4F9273"/>
                </a:solidFill>
                <a:latin typeface="Arial"/>
              </a:rPr>
              <a:t>Consistency: </a:t>
            </a:r>
            <a:r>
              <a:rPr lang="en-GB" sz="2000" kern="0" dirty="0">
                <a:solidFill>
                  <a:srgbClr val="000000"/>
                </a:solidFill>
                <a:latin typeface="Arial"/>
              </a:rPr>
              <a:t>continue to improve consistency in service and application of policy across WPD </a:t>
            </a:r>
            <a:r>
              <a:rPr lang="en-GB" sz="2000" kern="0" dirty="0" smtClean="0">
                <a:solidFill>
                  <a:srgbClr val="000000"/>
                </a:solidFill>
                <a:latin typeface="Arial"/>
              </a:rPr>
              <a:t>areas/teams including SoW, design approval, pre-connection info</a:t>
            </a:r>
            <a:endParaRPr lang="en-GB" sz="2000" kern="0" dirty="0">
              <a:solidFill>
                <a:srgbClr val="000000"/>
              </a:solidFill>
              <a:latin typeface="Arial"/>
            </a:endParaRPr>
          </a:p>
          <a:p>
            <a:pPr marL="265113" lvl="0" indent="-265113" fontAlgn="base">
              <a:lnSpc>
                <a:spcPts val="2600"/>
              </a:lnSpc>
              <a:spcBef>
                <a:spcPct val="0"/>
              </a:spcBef>
              <a:spcAft>
                <a:spcPct val="0"/>
              </a:spcAft>
              <a:buClr>
                <a:srgbClr val="FFC000"/>
              </a:buClr>
              <a:buSzPct val="100000"/>
              <a:buFont typeface="Times New Roman" panose="02020603050405020304" pitchFamily="18" charset="0"/>
              <a:buChar char="►"/>
            </a:pPr>
            <a:r>
              <a:rPr lang="en-GB" sz="2000" kern="0" dirty="0">
                <a:solidFill>
                  <a:srgbClr val="4F9273"/>
                </a:solidFill>
                <a:latin typeface="Arial"/>
              </a:rPr>
              <a:t>Competition in Connections: </a:t>
            </a:r>
            <a:r>
              <a:rPr lang="en-GB" sz="2000" kern="0" dirty="0">
                <a:solidFill>
                  <a:srgbClr val="000000"/>
                </a:solidFill>
                <a:latin typeface="Arial"/>
              </a:rPr>
              <a:t>refine processes to make improvements to Competition in Connection Code of Practice </a:t>
            </a:r>
            <a:r>
              <a:rPr lang="en-GB" sz="2000" kern="0" dirty="0" smtClean="0">
                <a:solidFill>
                  <a:srgbClr val="000000"/>
                </a:solidFill>
                <a:latin typeface="Arial"/>
              </a:rPr>
              <a:t>activities including HV self-connection and design approval</a:t>
            </a:r>
            <a:endParaRPr lang="en-GB" sz="2000" kern="0" dirty="0">
              <a:solidFill>
                <a:srgbClr val="000000"/>
              </a:solidFill>
              <a:latin typeface="Arial"/>
            </a:endParaRPr>
          </a:p>
          <a:p>
            <a:pPr marL="265113" lvl="0" indent="-265113" fontAlgn="base">
              <a:lnSpc>
                <a:spcPts val="2600"/>
              </a:lnSpc>
              <a:spcBef>
                <a:spcPct val="0"/>
              </a:spcBef>
              <a:spcAft>
                <a:spcPct val="0"/>
              </a:spcAft>
              <a:buClr>
                <a:srgbClr val="FFC000"/>
              </a:buClr>
              <a:buSzPct val="100000"/>
              <a:buFont typeface="Times New Roman" panose="02020603050405020304" pitchFamily="18" charset="0"/>
              <a:buChar char="►"/>
            </a:pPr>
            <a:r>
              <a:rPr lang="en-GB" sz="2000" kern="0" dirty="0" smtClean="0">
                <a:solidFill>
                  <a:srgbClr val="4F9273"/>
                </a:solidFill>
                <a:latin typeface="Arial"/>
              </a:rPr>
              <a:t>Transition to DSO: </a:t>
            </a:r>
            <a:r>
              <a:rPr lang="en-GB" sz="2000" kern="0" dirty="0" smtClean="0">
                <a:solidFill>
                  <a:srgbClr val="000000"/>
                </a:solidFill>
                <a:latin typeface="Arial"/>
              </a:rPr>
              <a:t>develop policies, processes and technology facilitating move to DSO. Engage with stakeholders on the development of the DSO role </a:t>
            </a:r>
            <a:endParaRPr lang="en-GB" sz="2000" kern="0" dirty="0">
              <a:solidFill>
                <a:srgbClr val="000000"/>
              </a:solidFill>
              <a:latin typeface="Arial"/>
            </a:endParaRP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smtClean="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402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57</a:t>
            </a:fld>
            <a:endParaRPr lang="en-GB" altLang="en-US" dirty="0">
              <a:solidFill>
                <a:srgbClr val="000000"/>
              </a:solidFill>
            </a:endParaRPr>
          </a:p>
        </p:txBody>
      </p:sp>
      <p:sp>
        <p:nvSpPr>
          <p:cNvPr id="5" name="Rectangle 2"/>
          <p:cNvSpPr txBox="1">
            <a:spLocks noChangeArrowheads="1"/>
          </p:cNvSpPr>
          <p:nvPr/>
        </p:nvSpPr>
        <p:spPr>
          <a:xfrm>
            <a:off x="685800" y="116632"/>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51520" y="692696"/>
            <a:ext cx="8640960" cy="50405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Initiatives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Availability of information</a:t>
            </a:r>
          </a:p>
          <a:p>
            <a:pPr marL="450850"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Develop and implement actions arising from the WPD generator owner forum to improve the notification of outages and </a:t>
            </a:r>
            <a:r>
              <a:rPr lang="en-GB" sz="1600" dirty="0" smtClean="0">
                <a:latin typeface="Arial" panose="020B0604020202020204" pitchFamily="34" charset="0"/>
                <a:cs typeface="Arial" panose="020B0604020202020204" pitchFamily="34" charset="0"/>
              </a:rPr>
              <a:t>constraints for connected and prospective customers</a:t>
            </a:r>
          </a:p>
          <a:p>
            <a:pPr marL="623888" lvl="3" indent="-176213"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Explore interest in in 'consortium' approach to outages </a:t>
            </a:r>
            <a:r>
              <a:rPr lang="en-GB" sz="1600" dirty="0" smtClean="0">
                <a:latin typeface="Arial" panose="020B0604020202020204" pitchFamily="34" charset="0"/>
                <a:cs typeface="Arial" panose="020B0604020202020204" pitchFamily="34" charset="0"/>
              </a:rPr>
              <a:t>affecting multiple generation </a:t>
            </a:r>
            <a:r>
              <a:rPr lang="en-GB" sz="1600" dirty="0">
                <a:latin typeface="Arial" panose="020B0604020202020204" pitchFamily="34" charset="0"/>
                <a:cs typeface="Arial" panose="020B0604020202020204" pitchFamily="34" charset="0"/>
              </a:rPr>
              <a:t>sites </a:t>
            </a:r>
            <a:endParaRPr lang="en-GB" sz="1600" dirty="0" smtClean="0">
              <a:latin typeface="Arial" panose="020B0604020202020204" pitchFamily="34" charset="0"/>
              <a:cs typeface="Arial" panose="020B0604020202020204" pitchFamily="34" charset="0"/>
            </a:endParaRPr>
          </a:p>
          <a:p>
            <a:pPr marL="623888" lvl="3" indent="-176213"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Extend </a:t>
            </a:r>
            <a:r>
              <a:rPr lang="en-GB" sz="1600" dirty="0" smtClean="0">
                <a:latin typeface="Arial" panose="020B0604020202020204" pitchFamily="34" charset="0"/>
                <a:cs typeface="Arial" panose="020B0604020202020204" pitchFamily="34" charset="0"/>
              </a:rPr>
              <a:t>portal </a:t>
            </a:r>
            <a:r>
              <a:rPr lang="en-GB" sz="1600" dirty="0">
                <a:latin typeface="Arial" panose="020B0604020202020204" pitchFamily="34" charset="0"/>
                <a:cs typeface="Arial" panose="020B0604020202020204" pitchFamily="34" charset="0"/>
              </a:rPr>
              <a:t>functionality to include the </a:t>
            </a:r>
            <a:r>
              <a:rPr lang="en-GB" sz="1600" dirty="0" smtClean="0">
                <a:latin typeface="Arial" panose="020B0604020202020204" pitchFamily="34" charset="0"/>
                <a:cs typeface="Arial" panose="020B0604020202020204" pitchFamily="34" charset="0"/>
              </a:rPr>
              <a:t>ability </a:t>
            </a:r>
            <a:r>
              <a:rPr lang="en-GB" sz="1600" dirty="0">
                <a:latin typeface="Arial" panose="020B0604020202020204" pitchFamily="34" charset="0"/>
                <a:cs typeface="Arial" panose="020B0604020202020204" pitchFamily="34" charset="0"/>
              </a:rPr>
              <a:t>for 11kV generation details to be updated </a:t>
            </a:r>
            <a:endParaRPr lang="en-GB" sz="1600" dirty="0" smtClean="0">
              <a:latin typeface="Arial" panose="020B0604020202020204" pitchFamily="34" charset="0"/>
              <a:cs typeface="Arial" panose="020B0604020202020204" pitchFamily="34" charset="0"/>
            </a:endParaRPr>
          </a:p>
          <a:p>
            <a:pPr marL="623888" lvl="3" indent="-176213"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Improve on historic outage data available on website and provide access to potential customers </a:t>
            </a:r>
            <a:endParaRPr lang="en-GB" sz="1600" dirty="0" smtClean="0">
              <a:latin typeface="Arial" panose="020B0604020202020204" pitchFamily="34" charset="0"/>
              <a:cs typeface="Arial" panose="020B0604020202020204" pitchFamily="34" charset="0"/>
            </a:endParaRPr>
          </a:p>
          <a:p>
            <a:pPr marL="623888" lvl="3" indent="-176213"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Provide </a:t>
            </a:r>
            <a:r>
              <a:rPr lang="en-GB" sz="1600" dirty="0" smtClean="0">
                <a:latin typeface="Arial" panose="020B0604020202020204" pitchFamily="34" charset="0"/>
                <a:cs typeface="Arial" panose="020B0604020202020204" pitchFamily="34" charset="0"/>
              </a:rPr>
              <a:t>maintenance </a:t>
            </a:r>
            <a:r>
              <a:rPr lang="en-GB" sz="1600" dirty="0">
                <a:latin typeface="Arial" panose="020B0604020202020204" pitchFamily="34" charset="0"/>
                <a:cs typeface="Arial" panose="020B0604020202020204" pitchFamily="34" charset="0"/>
              </a:rPr>
              <a:t>frequency overview on typical items of </a:t>
            </a:r>
            <a:r>
              <a:rPr lang="en-GB" sz="1600" dirty="0" smtClean="0">
                <a:latin typeface="Arial" panose="020B0604020202020204" pitchFamily="34" charset="0"/>
                <a:cs typeface="Arial" panose="020B0604020202020204" pitchFamily="34" charset="0"/>
              </a:rPr>
              <a:t>electricity distribution plant </a:t>
            </a:r>
            <a:r>
              <a:rPr lang="en-GB" sz="1600" dirty="0">
                <a:latin typeface="Arial" panose="020B0604020202020204" pitchFamily="34" charset="0"/>
                <a:cs typeface="Arial" panose="020B0604020202020204" pitchFamily="34" charset="0"/>
              </a:rPr>
              <a:t>and discuss case studies of 'outages in </a:t>
            </a:r>
            <a:r>
              <a:rPr lang="en-GB" sz="1600" dirty="0" smtClean="0">
                <a:latin typeface="Arial" panose="020B0604020202020204" pitchFamily="34" charset="0"/>
                <a:cs typeface="Arial" panose="020B0604020202020204" pitchFamily="34" charset="0"/>
              </a:rPr>
              <a:t>practice‘</a:t>
            </a:r>
          </a:p>
          <a:p>
            <a:pPr marL="623888" lvl="3" indent="-176213"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Present to forum on power factor and its impact on networks</a:t>
            </a:r>
          </a:p>
          <a:p>
            <a:pPr marL="450850"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Continue to improve the SoW process and the information provided to customers at each stage from pre-application to connection</a:t>
            </a:r>
            <a:r>
              <a:rPr lang="en-GB" sz="1600" dirty="0" smtClean="0">
                <a:latin typeface="Arial" panose="020B0604020202020204" pitchFamily="34" charset="0"/>
                <a:cs typeface="Arial" panose="020B0604020202020204" pitchFamily="34" charset="0"/>
              </a:rPr>
              <a:t>.</a:t>
            </a:r>
          </a:p>
          <a:p>
            <a:pPr marL="450850"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Make further improvements to the mapping information provided by WPD: Develop a map based traffic light system to inform customers of where capacity for both demand and generation is either available or </a:t>
            </a:r>
            <a:r>
              <a:rPr lang="en-GB" sz="1600" dirty="0" smtClean="0">
                <a:latin typeface="Arial" panose="020B0604020202020204" pitchFamily="34" charset="0"/>
                <a:cs typeface="Arial" panose="020B0604020202020204" pitchFamily="34" charset="0"/>
              </a:rPr>
              <a:t>constrained (including thermal, fault level, reinforcement cost)</a:t>
            </a:r>
          </a:p>
          <a:p>
            <a:pPr marL="623888" lvl="3" indent="-176213"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Gauge interest in a customer forum to steer these developments and outputs. </a:t>
            </a:r>
          </a:p>
        </p:txBody>
      </p:sp>
    </p:spTree>
    <p:extLst>
      <p:ext uri="{BB962C8B-B14F-4D97-AF65-F5344CB8AC3E}">
        <p14:creationId xmlns:p14="http://schemas.microsoft.com/office/powerpoint/2010/main" val="15816487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58</a:t>
            </a:fld>
            <a:endParaRPr lang="en-GB" altLang="en-US" dirty="0">
              <a:solidFill>
                <a:srgbClr val="000000"/>
              </a:solidFill>
            </a:endParaRPr>
          </a:p>
        </p:txBody>
      </p:sp>
      <p:sp>
        <p:nvSpPr>
          <p:cNvPr id="5" name="Rectangle 2"/>
          <p:cNvSpPr txBox="1">
            <a:spLocks noChangeArrowheads="1"/>
          </p:cNvSpPr>
          <p:nvPr/>
        </p:nvSpPr>
        <p:spPr>
          <a:xfrm>
            <a:off x="685804" y="404664"/>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196752"/>
            <a:ext cx="8136904" cy="45365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Initiatives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a:solidFill>
                  <a:schemeClr val="accent1">
                    <a:lumMod val="50000"/>
                  </a:schemeClr>
                </a:solidFill>
                <a:latin typeface="Arial" panose="020B0604020202020204" pitchFamily="34" charset="0"/>
                <a:cs typeface="Arial" panose="020B0604020202020204" pitchFamily="34" charset="0"/>
              </a:rPr>
              <a:t>Service provided </a:t>
            </a:r>
            <a:r>
              <a:rPr lang="en-GB" sz="2000" dirty="0" smtClean="0">
                <a:solidFill>
                  <a:schemeClr val="accent1">
                    <a:lumMod val="50000"/>
                  </a:schemeClr>
                </a:solidFill>
                <a:latin typeface="Arial" panose="020B0604020202020204" pitchFamily="34" charset="0"/>
                <a:cs typeface="Arial" panose="020B0604020202020204" pitchFamily="34" charset="0"/>
              </a:rPr>
              <a:t>post-acceptance</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I</a:t>
            </a:r>
            <a:r>
              <a:rPr lang="en-GB" sz="1600" dirty="0" smtClean="0">
                <a:latin typeface="Arial" panose="020B0604020202020204" pitchFamily="34" charset="0"/>
                <a:cs typeface="Arial" panose="020B0604020202020204" pitchFamily="34" charset="0"/>
              </a:rPr>
              <a:t>dentify </a:t>
            </a:r>
            <a:r>
              <a:rPr lang="en-GB" sz="1600" dirty="0">
                <a:latin typeface="Arial" panose="020B0604020202020204" pitchFamily="34" charset="0"/>
                <a:cs typeface="Arial" panose="020B0604020202020204" pitchFamily="34" charset="0"/>
              </a:rPr>
              <a:t>and develop further improvements in the communication and information provided to customers, post acceptance on their connection scheme work programme and </a:t>
            </a:r>
            <a:r>
              <a:rPr lang="en-GB" sz="1600" dirty="0" smtClean="0">
                <a:latin typeface="Arial" panose="020B0604020202020204" pitchFamily="34" charset="0"/>
                <a:cs typeface="Arial" panose="020B0604020202020204" pitchFamily="34" charset="0"/>
              </a:rPr>
              <a:t>progress</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Use feedback from senior management point of contacts and CCSG to develop actions for service improvement. </a:t>
            </a:r>
          </a:p>
          <a:p>
            <a:pPr marL="893763" lvl="2" indent="-179388" eaLnBrk="0" fontAlgn="base" hangingPunct="0">
              <a:spcAft>
                <a:spcPct val="0"/>
              </a:spcAft>
              <a:buClr>
                <a:schemeClr val="accent1">
                  <a:lumMod val="50000"/>
                </a:schemeClr>
              </a:buClr>
              <a:buSzPct val="80000"/>
              <a:buFont typeface="Times New Roman" panose="02020603050405020304" pitchFamily="18" charset="0"/>
              <a:buChar char="►"/>
            </a:pPr>
            <a:endParaRPr lang="en-GB" sz="500" dirty="0">
              <a:latin typeface="Arial" panose="020B0604020202020204" pitchFamily="34" charset="0"/>
              <a:cs typeface="Arial" panose="020B0604020202020204" pitchFamily="34" charset="0"/>
            </a:endParaRP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a:solidFill>
                  <a:schemeClr val="accent1">
                    <a:lumMod val="50000"/>
                  </a:schemeClr>
                </a:solidFill>
                <a:latin typeface="Arial" panose="020B0604020202020204" pitchFamily="34" charset="0"/>
                <a:cs typeface="Arial" panose="020B0604020202020204" pitchFamily="34" charset="0"/>
              </a:rPr>
              <a:t>Consistency of process and </a:t>
            </a:r>
            <a:r>
              <a:rPr lang="en-GB" sz="2000" dirty="0" smtClean="0">
                <a:solidFill>
                  <a:schemeClr val="accent1">
                    <a:lumMod val="50000"/>
                  </a:schemeClr>
                </a:solidFill>
                <a:latin typeface="Arial" panose="020B0604020202020204" pitchFamily="34" charset="0"/>
                <a:cs typeface="Arial" panose="020B0604020202020204" pitchFamily="34" charset="0"/>
              </a:rPr>
              <a:t>policy</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Continue </a:t>
            </a:r>
            <a:r>
              <a:rPr lang="en-GB" sz="1600" dirty="0">
                <a:latin typeface="Arial" panose="020B0604020202020204" pitchFamily="34" charset="0"/>
                <a:cs typeface="Arial" panose="020B0604020202020204" pitchFamily="34" charset="0"/>
              </a:rPr>
              <a:t>to identify areas of inconsistency in either policies, application of policy and </a:t>
            </a:r>
            <a:r>
              <a:rPr lang="en-GB" sz="1600" dirty="0" smtClean="0">
                <a:latin typeface="Arial" panose="020B0604020202020204" pitchFamily="34" charset="0"/>
                <a:cs typeface="Arial" panose="020B0604020202020204" pitchFamily="34" charset="0"/>
              </a:rPr>
              <a:t>procedure (e.g. </a:t>
            </a:r>
            <a:r>
              <a:rPr lang="en-GB" sz="1600" dirty="0" err="1" smtClean="0">
                <a:latin typeface="Arial" panose="020B0604020202020204" pitchFamily="34" charset="0"/>
                <a:cs typeface="Arial" panose="020B0604020202020204" pitchFamily="34" charset="0"/>
              </a:rPr>
              <a:t>CiC</a:t>
            </a:r>
            <a:r>
              <a:rPr lang="en-GB" sz="1600" dirty="0" smtClean="0">
                <a:latin typeface="Arial" panose="020B0604020202020204" pitchFamily="34" charset="0"/>
                <a:cs typeface="Arial" panose="020B0604020202020204" pitchFamily="34" charset="0"/>
              </a:rPr>
              <a:t> design approval)</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Engage with ICPs / IDNOs </a:t>
            </a:r>
            <a:r>
              <a:rPr lang="en-GB" sz="1600" dirty="0" smtClean="0">
                <a:latin typeface="Arial" panose="020B0604020202020204" pitchFamily="34" charset="0"/>
                <a:cs typeface="Arial" panose="020B0604020202020204" pitchFamily="34" charset="0"/>
              </a:rPr>
              <a:t>with survey to </a:t>
            </a:r>
            <a:r>
              <a:rPr lang="en-GB" sz="1600" dirty="0">
                <a:latin typeface="Arial" panose="020B0604020202020204" pitchFamily="34" charset="0"/>
                <a:cs typeface="Arial" panose="020B0604020202020204" pitchFamily="34" charset="0"/>
              </a:rPr>
              <a:t>prompt for areas of inconsistency, reviewing feedback and taking action as necessary</a:t>
            </a:r>
            <a:r>
              <a:rPr lang="en-GB" sz="1600" dirty="0" smtClean="0">
                <a:latin typeface="Arial" panose="020B0604020202020204" pitchFamily="34" charset="0"/>
                <a:cs typeface="Arial" panose="020B0604020202020204" pitchFamily="34" charset="0"/>
              </a:rPr>
              <a:t>.</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Hold ICP / IDNO stakeholder event to </a:t>
            </a:r>
            <a:r>
              <a:rPr lang="en-GB" sz="1600" dirty="0">
                <a:latin typeface="Arial" panose="020B0604020202020204" pitchFamily="34" charset="0"/>
                <a:cs typeface="Arial" panose="020B0604020202020204" pitchFamily="34" charset="0"/>
              </a:rPr>
              <a:t>obtain feedback on </a:t>
            </a:r>
            <a:r>
              <a:rPr lang="en-GB" sz="1600" dirty="0" smtClean="0">
                <a:latin typeface="Arial" panose="020B0604020202020204" pitchFamily="34" charset="0"/>
                <a:cs typeface="Arial" panose="020B0604020202020204" pitchFamily="34" charset="0"/>
              </a:rPr>
              <a:t>and communicate developments being made to processes and procedures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163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59</a:t>
            </a:fld>
            <a:endParaRPr lang="en-GB" altLang="en-US" dirty="0">
              <a:solidFill>
                <a:srgbClr val="000000"/>
              </a:solidFill>
            </a:endParaRPr>
          </a:p>
        </p:txBody>
      </p:sp>
      <p:sp>
        <p:nvSpPr>
          <p:cNvPr id="5" name="Rectangle 2"/>
          <p:cNvSpPr txBox="1">
            <a:spLocks noChangeArrowheads="1"/>
          </p:cNvSpPr>
          <p:nvPr/>
        </p:nvSpPr>
        <p:spPr>
          <a:xfrm>
            <a:off x="685804" y="193911"/>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59536" y="980728"/>
            <a:ext cx="8424936" cy="45365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Initiatives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Competition </a:t>
            </a:r>
            <a:r>
              <a:rPr lang="en-GB" sz="2000" dirty="0">
                <a:solidFill>
                  <a:schemeClr val="accent1">
                    <a:lumMod val="50000"/>
                  </a:schemeClr>
                </a:solidFill>
                <a:latin typeface="Arial" panose="020B0604020202020204" pitchFamily="34" charset="0"/>
                <a:cs typeface="Arial" panose="020B0604020202020204" pitchFamily="34" charset="0"/>
              </a:rPr>
              <a:t>In Connections</a:t>
            </a:r>
            <a:endParaRPr lang="en-GB" sz="2000" dirty="0" smtClean="0">
              <a:solidFill>
                <a:schemeClr val="accent1">
                  <a:lumMod val="50000"/>
                </a:schemeClr>
              </a:solidFill>
              <a:latin typeface="Arial" panose="020B0604020202020204" pitchFamily="34" charset="0"/>
              <a:cs typeface="Arial" panose="020B0604020202020204" pitchFamily="34" charset="0"/>
            </a:endParaRP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Improve the processes and consistency in approach for design </a:t>
            </a:r>
            <a:r>
              <a:rPr lang="en-GB" sz="1600" dirty="0" smtClean="0">
                <a:latin typeface="Arial" panose="020B0604020202020204" pitchFamily="34" charset="0"/>
                <a:cs typeface="Arial" panose="020B0604020202020204" pitchFamily="34" charset="0"/>
              </a:rPr>
              <a:t>approval</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Meet with stakeholders to obtain feedback on their experiences and review our processes</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Share proposed changes with stakeholders and implement changes as required.</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Continue trial of new HV self-connect procedures</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Use </a:t>
            </a:r>
            <a:r>
              <a:rPr lang="en-GB" sz="1600" dirty="0">
                <a:latin typeface="Arial" panose="020B0604020202020204" pitchFamily="34" charset="0"/>
                <a:cs typeface="Arial" panose="020B0604020202020204" pitchFamily="34" charset="0"/>
              </a:rPr>
              <a:t>feedback to make refinements as </a:t>
            </a:r>
            <a:r>
              <a:rPr lang="en-GB" sz="1600" dirty="0" smtClean="0">
                <a:latin typeface="Arial" panose="020B0604020202020204" pitchFamily="34" charset="0"/>
                <a:cs typeface="Arial" panose="020B0604020202020204" pitchFamily="34" charset="0"/>
              </a:rPr>
              <a:t>necessary, before rolling out as BAU  </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Support </a:t>
            </a:r>
            <a:r>
              <a:rPr lang="en-GB" sz="1600" dirty="0">
                <a:latin typeface="Arial" panose="020B0604020202020204" pitchFamily="34" charset="0"/>
                <a:cs typeface="Arial" panose="020B0604020202020204" pitchFamily="34" charset="0"/>
              </a:rPr>
              <a:t>the new process being put through the </a:t>
            </a:r>
            <a:r>
              <a:rPr lang="en-GB" sz="1600" dirty="0" err="1">
                <a:latin typeface="Arial" panose="020B0604020202020204" pitchFamily="34" charset="0"/>
                <a:cs typeface="Arial" panose="020B0604020202020204" pitchFamily="34" charset="0"/>
              </a:rPr>
              <a:t>CiC</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CoP</a:t>
            </a:r>
            <a:r>
              <a:rPr lang="en-GB" sz="1600" dirty="0">
                <a:latin typeface="Arial" panose="020B0604020202020204" pitchFamily="34" charset="0"/>
                <a:cs typeface="Arial" panose="020B0604020202020204" pitchFamily="34" charset="0"/>
              </a:rPr>
              <a:t> change proposals procedure as </a:t>
            </a:r>
            <a:r>
              <a:rPr lang="en-GB" sz="1600" dirty="0" smtClean="0">
                <a:latin typeface="Arial" panose="020B0604020202020204" pitchFamily="34" charset="0"/>
                <a:cs typeface="Arial" panose="020B0604020202020204" pitchFamily="34" charset="0"/>
              </a:rPr>
              <a:t>appropriate.</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err="1" smtClean="0">
                <a:solidFill>
                  <a:schemeClr val="accent1">
                    <a:lumMod val="50000"/>
                  </a:schemeClr>
                </a:solidFill>
                <a:latin typeface="Arial" panose="020B0604020202020204" pitchFamily="34" charset="0"/>
                <a:cs typeface="Arial" panose="020B0604020202020204" pitchFamily="34" charset="0"/>
              </a:rPr>
              <a:t>Legals</a:t>
            </a:r>
            <a:r>
              <a:rPr lang="en-GB" sz="2000" dirty="0" smtClean="0">
                <a:solidFill>
                  <a:schemeClr val="accent1">
                    <a:lumMod val="50000"/>
                  </a:schemeClr>
                </a:solidFill>
                <a:latin typeface="Arial" panose="020B0604020202020204" pitchFamily="34" charset="0"/>
                <a:cs typeface="Arial" panose="020B0604020202020204" pitchFamily="34" charset="0"/>
              </a:rPr>
              <a:t> </a:t>
            </a:r>
            <a:r>
              <a:rPr lang="en-GB" sz="2000" dirty="0">
                <a:solidFill>
                  <a:schemeClr val="accent1">
                    <a:lumMod val="50000"/>
                  </a:schemeClr>
                </a:solidFill>
                <a:latin typeface="Arial" panose="020B0604020202020204" pitchFamily="34" charset="0"/>
                <a:cs typeface="Arial" panose="020B0604020202020204" pitchFamily="34" charset="0"/>
              </a:rPr>
              <a:t>and consents </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Continue improvements to the </a:t>
            </a:r>
            <a:r>
              <a:rPr lang="en-GB" sz="1600" dirty="0" err="1">
                <a:latin typeface="Arial" panose="020B0604020202020204" pitchFamily="34" charset="0"/>
                <a:cs typeface="Arial" panose="020B0604020202020204" pitchFamily="34" charset="0"/>
              </a:rPr>
              <a:t>Legals</a:t>
            </a:r>
            <a:r>
              <a:rPr lang="en-GB" sz="1600" dirty="0">
                <a:latin typeface="Arial" panose="020B0604020202020204" pitchFamily="34" charset="0"/>
                <a:cs typeface="Arial" panose="020B0604020202020204" pitchFamily="34" charset="0"/>
              </a:rPr>
              <a:t> and consents process using stakeholder feedback and analysis of performance monitoring </a:t>
            </a:r>
            <a:r>
              <a:rPr lang="en-GB" sz="1600" dirty="0" smtClean="0">
                <a:latin typeface="Arial" panose="020B0604020202020204" pitchFamily="34" charset="0"/>
                <a:cs typeface="Arial" panose="020B0604020202020204" pitchFamily="34" charset="0"/>
              </a:rPr>
              <a:t>data</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offer </a:t>
            </a:r>
            <a:r>
              <a:rPr lang="en-GB" sz="1600" dirty="0">
                <a:latin typeface="Arial" panose="020B0604020202020204" pitchFamily="34" charset="0"/>
                <a:cs typeface="Arial" panose="020B0604020202020204" pitchFamily="34" charset="0"/>
              </a:rPr>
              <a:t>guidance on our preferred approach for when to use a wayleave or an easement for HV and EHV </a:t>
            </a:r>
            <a:r>
              <a:rPr lang="en-GB" sz="1600" dirty="0" smtClean="0">
                <a:latin typeface="Arial" panose="020B0604020202020204" pitchFamily="34" charset="0"/>
                <a:cs typeface="Arial" panose="020B0604020202020204" pitchFamily="34" charset="0"/>
              </a:rPr>
              <a:t>works</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improve the transparency of the legal and consents process for customers by enabling them to access project specific information via the online applications system CIRT</a:t>
            </a:r>
          </a:p>
        </p:txBody>
      </p:sp>
    </p:spTree>
    <p:extLst>
      <p:ext uri="{BB962C8B-B14F-4D97-AF65-F5344CB8AC3E}">
        <p14:creationId xmlns:p14="http://schemas.microsoft.com/office/powerpoint/2010/main" val="44974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34317" y="1533761"/>
            <a:ext cx="2645211" cy="406384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9" name="TextBox 2"/>
          <p:cNvSpPr txBox="1">
            <a:spLocks noChangeArrowheads="1"/>
          </p:cNvSpPr>
          <p:nvPr/>
        </p:nvSpPr>
        <p:spPr bwMode="auto">
          <a:xfrm>
            <a:off x="450927" y="1114570"/>
            <a:ext cx="5317514" cy="73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 typeface="Wingdings" panose="05000000000000000000" pitchFamily="2" charset="2"/>
              <a:buChar char="§"/>
            </a:pPr>
            <a:r>
              <a:rPr lang="en-GB" sz="1800" dirty="0">
                <a:solidFill>
                  <a:srgbClr val="000000"/>
                </a:solidFill>
              </a:rPr>
              <a:t>Recent </a:t>
            </a:r>
            <a:r>
              <a:rPr lang="en-GB" sz="1800" dirty="0" err="1">
                <a:solidFill>
                  <a:srgbClr val="000000"/>
                </a:solidFill>
              </a:rPr>
              <a:t>Ofgem</a:t>
            </a:r>
            <a:r>
              <a:rPr lang="en-GB" sz="1800" dirty="0">
                <a:solidFill>
                  <a:srgbClr val="000000"/>
                </a:solidFill>
              </a:rPr>
              <a:t>/Government call for evidence on the above highlighted the need to change including</a:t>
            </a:r>
            <a:r>
              <a:rPr lang="en-GB" sz="1800" dirty="0" smtClean="0">
                <a:solidFill>
                  <a:srgbClr val="000000"/>
                </a:solidFill>
              </a:rPr>
              <a:t>:</a:t>
            </a:r>
          </a:p>
          <a:p>
            <a:endParaRPr lang="en-GB" sz="1000" dirty="0">
              <a:solidFill>
                <a:srgbClr val="000000"/>
              </a:solidFill>
            </a:endParaRPr>
          </a:p>
          <a:p>
            <a:pPr lvl="1"/>
            <a:r>
              <a:rPr lang="en-GB" sz="1800" b="1" dirty="0">
                <a:solidFill>
                  <a:srgbClr val="000000"/>
                </a:solidFill>
              </a:rPr>
              <a:t>Smart energy technology </a:t>
            </a:r>
            <a:r>
              <a:rPr lang="en-GB" sz="1800" dirty="0">
                <a:solidFill>
                  <a:srgbClr val="000000"/>
                </a:solidFill>
              </a:rPr>
              <a:t>and processes have the potential to deliver lower </a:t>
            </a:r>
            <a:r>
              <a:rPr lang="en-GB" sz="1800" dirty="0" smtClean="0">
                <a:solidFill>
                  <a:srgbClr val="000000"/>
                </a:solidFill>
              </a:rPr>
              <a:t>bills</a:t>
            </a:r>
          </a:p>
          <a:p>
            <a:pPr lvl="1"/>
            <a:endParaRPr lang="en-GB" sz="1000" dirty="0">
              <a:solidFill>
                <a:srgbClr val="000000"/>
              </a:solidFill>
            </a:endParaRPr>
          </a:p>
          <a:p>
            <a:pPr lvl="1"/>
            <a:r>
              <a:rPr lang="en-GB" sz="1800" b="1" dirty="0">
                <a:solidFill>
                  <a:srgbClr val="000000"/>
                </a:solidFill>
              </a:rPr>
              <a:t>Greater flexibility </a:t>
            </a:r>
            <a:r>
              <a:rPr lang="en-GB" sz="1800" dirty="0">
                <a:solidFill>
                  <a:srgbClr val="000000"/>
                </a:solidFill>
              </a:rPr>
              <a:t>will help deliver security of </a:t>
            </a:r>
            <a:r>
              <a:rPr lang="en-GB" sz="1800" dirty="0" smtClean="0">
                <a:solidFill>
                  <a:srgbClr val="000000"/>
                </a:solidFill>
              </a:rPr>
              <a:t>supply</a:t>
            </a:r>
          </a:p>
          <a:p>
            <a:pPr lvl="1"/>
            <a:endParaRPr lang="en-GB" sz="1000" dirty="0">
              <a:solidFill>
                <a:srgbClr val="000000"/>
              </a:solidFill>
            </a:endParaRPr>
          </a:p>
          <a:p>
            <a:pPr lvl="1"/>
            <a:r>
              <a:rPr lang="en-GB" sz="1800" b="1" dirty="0">
                <a:solidFill>
                  <a:srgbClr val="000000"/>
                </a:solidFill>
              </a:rPr>
              <a:t>Simpler integration of low carbon technologies   </a:t>
            </a:r>
            <a:endParaRPr lang="en-GB" sz="1800" b="1" dirty="0" smtClean="0">
              <a:solidFill>
                <a:srgbClr val="000000"/>
              </a:solidFill>
            </a:endParaRPr>
          </a:p>
          <a:p>
            <a:pPr lvl="1"/>
            <a:endParaRPr lang="en-GB" sz="1000" b="1" dirty="0">
              <a:solidFill>
                <a:srgbClr val="000000"/>
              </a:solidFill>
            </a:endParaRPr>
          </a:p>
          <a:p>
            <a:pPr lvl="1"/>
            <a:r>
              <a:rPr lang="en-GB" sz="1800" b="1" dirty="0">
                <a:solidFill>
                  <a:srgbClr val="000000"/>
                </a:solidFill>
              </a:rPr>
              <a:t>Electrification of transport and heat </a:t>
            </a:r>
            <a:r>
              <a:rPr lang="en-GB" sz="1800" dirty="0">
                <a:solidFill>
                  <a:srgbClr val="000000"/>
                </a:solidFill>
              </a:rPr>
              <a:t>will significantly impact the patterns and levels of power demand locally and </a:t>
            </a:r>
            <a:r>
              <a:rPr lang="en-GB" sz="1800" dirty="0" smtClean="0">
                <a:solidFill>
                  <a:srgbClr val="000000"/>
                </a:solidFill>
              </a:rPr>
              <a:t>nationally</a:t>
            </a:r>
          </a:p>
          <a:p>
            <a:pPr lvl="1"/>
            <a:endParaRPr lang="en-GB" sz="1000" dirty="0">
              <a:solidFill>
                <a:srgbClr val="000000"/>
              </a:solidFill>
            </a:endParaRPr>
          </a:p>
          <a:p>
            <a:pPr lvl="1"/>
            <a:r>
              <a:rPr lang="en-GB" sz="1800" b="1" dirty="0">
                <a:solidFill>
                  <a:srgbClr val="000000"/>
                </a:solidFill>
              </a:rPr>
              <a:t>We should act sooner rather than later </a:t>
            </a:r>
            <a:r>
              <a:rPr lang="en-GB" sz="1800" dirty="0">
                <a:solidFill>
                  <a:srgbClr val="000000"/>
                </a:solidFill>
              </a:rPr>
              <a:t>so consumers can benefit now</a:t>
            </a:r>
          </a:p>
        </p:txBody>
      </p:sp>
      <p:sp>
        <p:nvSpPr>
          <p:cNvPr id="2" name="Title 1"/>
          <p:cNvSpPr>
            <a:spLocks noGrp="1"/>
          </p:cNvSpPr>
          <p:nvPr>
            <p:ph type="title"/>
          </p:nvPr>
        </p:nvSpPr>
        <p:spPr>
          <a:xfrm>
            <a:off x="683568" y="422726"/>
            <a:ext cx="7772400" cy="1143000"/>
          </a:xfrm>
        </p:spPr>
        <p:txBody>
          <a:bodyPr/>
          <a:lstStyle/>
          <a:p>
            <a:r>
              <a:rPr lang="en-GB" altLang="en-US" dirty="0">
                <a:solidFill>
                  <a:srgbClr val="000000"/>
                </a:solidFill>
              </a:rPr>
              <a:t>Smart Systems Call for Evidence</a:t>
            </a:r>
            <a:br>
              <a:rPr lang="en-GB" altLang="en-US" dirty="0">
                <a:solidFill>
                  <a:srgbClr val="000000"/>
                </a:solidFill>
              </a:rPr>
            </a:br>
            <a:endParaRPr lang="en-GB" dirty="0"/>
          </a:p>
        </p:txBody>
      </p:sp>
    </p:spTree>
    <p:extLst>
      <p:ext uri="{BB962C8B-B14F-4D97-AF65-F5344CB8AC3E}">
        <p14:creationId xmlns:p14="http://schemas.microsoft.com/office/powerpoint/2010/main" val="13354875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60</a:t>
            </a:fld>
            <a:endParaRPr lang="en-GB" altLang="en-US" dirty="0">
              <a:solidFill>
                <a:srgbClr val="000000"/>
              </a:solidFill>
            </a:endParaRPr>
          </a:p>
        </p:txBody>
      </p:sp>
      <p:sp>
        <p:nvSpPr>
          <p:cNvPr id="5" name="Rectangle 2"/>
          <p:cNvSpPr txBox="1">
            <a:spLocks noChangeArrowheads="1"/>
          </p:cNvSpPr>
          <p:nvPr/>
        </p:nvSpPr>
        <p:spPr>
          <a:xfrm>
            <a:off x="685804" y="193911"/>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59536" y="980728"/>
            <a:ext cx="8424936" cy="45365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Initiatives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Storage</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Provide guidance </a:t>
            </a:r>
            <a:r>
              <a:rPr lang="en-GB" sz="1600" dirty="0">
                <a:latin typeface="Arial" panose="020B0604020202020204" pitchFamily="34" charset="0"/>
                <a:cs typeface="Arial" panose="020B0604020202020204" pitchFamily="34" charset="0"/>
              </a:rPr>
              <a:t>on the connection of energy storage </a:t>
            </a:r>
            <a:r>
              <a:rPr lang="en-GB" sz="1600" dirty="0" smtClean="0">
                <a:latin typeface="Arial" panose="020B0604020202020204" pitchFamily="34" charset="0"/>
                <a:cs typeface="Arial" panose="020B0604020202020204" pitchFamily="34" charset="0"/>
              </a:rPr>
              <a:t>schemes </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Produce policy to define information requirements and application process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a:solidFill>
                  <a:schemeClr val="accent1">
                    <a:lumMod val="50000"/>
                  </a:schemeClr>
                </a:solidFill>
                <a:latin typeface="Arial" panose="020B0604020202020204" pitchFamily="34" charset="0"/>
                <a:cs typeface="Arial" panose="020B0604020202020204" pitchFamily="34" charset="0"/>
              </a:rPr>
              <a:t>Queues &amp; Capacity Management  </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Review and implement changes to the WPD rules for allowable changes in connection applications and post acceptance, in line with outputs from the national DG DNO working group as required</a:t>
            </a:r>
            <a:r>
              <a:rPr lang="en-GB" sz="1600" dirty="0" smtClean="0">
                <a:latin typeface="Arial" panose="020B0604020202020204" pitchFamily="34" charset="0"/>
                <a:cs typeface="Arial" panose="020B0604020202020204" pitchFamily="34" charset="0"/>
              </a:rPr>
              <a:t>.</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a:solidFill>
                  <a:schemeClr val="accent1">
                    <a:lumMod val="50000"/>
                  </a:schemeClr>
                </a:solidFill>
                <a:latin typeface="Arial" panose="020B0604020202020204" pitchFamily="34" charset="0"/>
                <a:cs typeface="Arial" panose="020B0604020202020204" pitchFamily="34" charset="0"/>
              </a:rPr>
              <a:t>Strategic Reinforcement &amp; Forecasting</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Continue with Strategic network </a:t>
            </a:r>
            <a:r>
              <a:rPr lang="en-GB" sz="1600" dirty="0" smtClean="0">
                <a:latin typeface="Arial" panose="020B0604020202020204" pitchFamily="34" charset="0"/>
                <a:cs typeface="Arial" panose="020B0604020202020204" pitchFamily="34" charset="0"/>
              </a:rPr>
              <a:t>studies engaging with stakeholders on generation and demand forecasts, scenarios and outcomes.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a:solidFill>
                  <a:schemeClr val="accent1">
                    <a:lumMod val="50000"/>
                  </a:schemeClr>
                </a:solidFill>
                <a:latin typeface="Arial" panose="020B0604020202020204" pitchFamily="34" charset="0"/>
                <a:cs typeface="Arial" panose="020B0604020202020204" pitchFamily="34" charset="0"/>
              </a:rPr>
              <a:t>Connection Offers &amp; Agreements</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implement A&amp;D fees inline with legislation amendments and industry guidance by implementation date</a:t>
            </a:r>
            <a:r>
              <a:rPr lang="en-GB" sz="1600" dirty="0" smtClean="0">
                <a:latin typeface="Arial" panose="020B0604020202020204" pitchFamily="34" charset="0"/>
                <a:cs typeface="Arial" panose="020B0604020202020204" pitchFamily="34" charset="0"/>
              </a:rPr>
              <a:t>.</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Implement </a:t>
            </a:r>
            <a:r>
              <a:rPr lang="en-GB" sz="1600" dirty="0">
                <a:latin typeface="Arial" panose="020B0604020202020204" pitchFamily="34" charset="0"/>
                <a:cs typeface="Arial" panose="020B0604020202020204" pitchFamily="34" charset="0"/>
              </a:rPr>
              <a:t>new policy and procedures to facilitate the changes to the ECCRs include the move from 5 </a:t>
            </a:r>
            <a:r>
              <a:rPr lang="en-GB" sz="1600" dirty="0" smtClean="0">
                <a:latin typeface="Arial" panose="020B0604020202020204" pitchFamily="34" charset="0"/>
                <a:cs typeface="Arial" panose="020B0604020202020204" pitchFamily="34" charset="0"/>
              </a:rPr>
              <a:t>to 10 </a:t>
            </a:r>
            <a:r>
              <a:rPr lang="en-GB" sz="1600" dirty="0" err="1">
                <a:latin typeface="Arial" panose="020B0604020202020204" pitchFamily="34" charset="0"/>
                <a:cs typeface="Arial" panose="020B0604020202020204" pitchFamily="34" charset="0"/>
              </a:rPr>
              <a:t>yrs</a:t>
            </a:r>
            <a:r>
              <a:rPr lang="en-GB" sz="1600" dirty="0">
                <a:latin typeface="Arial" panose="020B0604020202020204" pitchFamily="34" charset="0"/>
                <a:cs typeface="Arial" panose="020B0604020202020204" pitchFamily="34" charset="0"/>
              </a:rPr>
              <a:t> and the payments to customers on assets adopted under </a:t>
            </a:r>
            <a:r>
              <a:rPr lang="en-GB" sz="1600" dirty="0" err="1">
                <a:latin typeface="Arial" panose="020B0604020202020204" pitchFamily="34" charset="0"/>
                <a:cs typeface="Arial" panose="020B0604020202020204" pitchFamily="34" charset="0"/>
              </a:rPr>
              <a:t>CiC</a:t>
            </a:r>
            <a:r>
              <a:rPr lang="en-GB" sz="1600" dirty="0">
                <a:latin typeface="Arial" panose="020B0604020202020204" pitchFamily="34" charset="0"/>
                <a:cs typeface="Arial" panose="020B0604020202020204" pitchFamily="34" charset="0"/>
              </a:rPr>
              <a:t>.</a:t>
            </a:r>
            <a:endParaRPr lang="en-GB"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279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61</a:t>
            </a:fld>
            <a:endParaRPr lang="en-GB" altLang="en-US" dirty="0">
              <a:solidFill>
                <a:srgbClr val="000000"/>
              </a:solidFill>
            </a:endParaRPr>
          </a:p>
        </p:txBody>
      </p:sp>
      <p:sp>
        <p:nvSpPr>
          <p:cNvPr id="5" name="Rectangle 2"/>
          <p:cNvSpPr txBox="1">
            <a:spLocks noChangeArrowheads="1"/>
          </p:cNvSpPr>
          <p:nvPr/>
        </p:nvSpPr>
        <p:spPr>
          <a:xfrm>
            <a:off x="685804" y="193911"/>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59536" y="980728"/>
            <a:ext cx="8424936" cy="45365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Initiatives</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a:solidFill>
                  <a:schemeClr val="accent1">
                    <a:lumMod val="50000"/>
                  </a:schemeClr>
                </a:solidFill>
                <a:latin typeface="Arial" panose="020B0604020202020204" pitchFamily="34" charset="0"/>
                <a:cs typeface="Arial" panose="020B0604020202020204" pitchFamily="34" charset="0"/>
              </a:rPr>
              <a:t>Community </a:t>
            </a:r>
            <a:r>
              <a:rPr lang="en-GB" sz="2000" dirty="0" smtClean="0">
                <a:solidFill>
                  <a:schemeClr val="accent1">
                    <a:lumMod val="50000"/>
                  </a:schemeClr>
                </a:solidFill>
                <a:latin typeface="Arial" panose="020B0604020202020204" pitchFamily="34" charset="0"/>
                <a:cs typeface="Arial" panose="020B0604020202020204" pitchFamily="34" charset="0"/>
              </a:rPr>
              <a:t>Energy</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a:latin typeface="Arial" panose="020B0604020202020204" pitchFamily="34" charset="0"/>
                <a:cs typeface="Arial" panose="020B0604020202020204" pitchFamily="34" charset="0"/>
              </a:rPr>
              <a:t>Provide information which is relevant to CE stakeholders making sure that it is  simple to understand and accessible.</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Provide </a:t>
            </a:r>
            <a:r>
              <a:rPr lang="en-GB" sz="1600" dirty="0">
                <a:latin typeface="Arial" panose="020B0604020202020204" pitchFamily="34" charset="0"/>
                <a:cs typeface="Arial" panose="020B0604020202020204" pitchFamily="34" charset="0"/>
              </a:rPr>
              <a:t>a dedicated community energy page on the WPD website covering latest events, </a:t>
            </a:r>
            <a:r>
              <a:rPr lang="en-GB" sz="1600" dirty="0" smtClean="0">
                <a:latin typeface="Arial" panose="020B0604020202020204" pitchFamily="34" charset="0"/>
                <a:cs typeface="Arial" panose="020B0604020202020204" pitchFamily="34" charset="0"/>
              </a:rPr>
              <a:t>publications, videos, </a:t>
            </a:r>
            <a:r>
              <a:rPr lang="en-GB" sz="1600" dirty="0">
                <a:latin typeface="Arial" panose="020B0604020202020204" pitchFamily="34" charset="0"/>
                <a:cs typeface="Arial" panose="020B0604020202020204" pitchFamily="34" charset="0"/>
              </a:rPr>
              <a:t>podcasts and content</a:t>
            </a:r>
            <a:r>
              <a:rPr lang="en-GB" sz="1600" dirty="0" smtClean="0">
                <a:latin typeface="Arial" panose="020B0604020202020204" pitchFamily="34" charset="0"/>
                <a:cs typeface="Arial" panose="020B0604020202020204" pitchFamily="34" charset="0"/>
              </a:rPr>
              <a:t>.</a:t>
            </a: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Facilitate regular CE events </a:t>
            </a:r>
            <a:r>
              <a:rPr lang="en-GB" sz="1600" dirty="0">
                <a:latin typeface="Arial" panose="020B0604020202020204" pitchFamily="34" charset="0"/>
                <a:cs typeface="Arial" panose="020B0604020202020204" pitchFamily="34" charset="0"/>
              </a:rPr>
              <a:t>bringing people face-to-face </a:t>
            </a:r>
            <a:r>
              <a:rPr lang="en-GB" sz="1600" dirty="0" smtClean="0">
                <a:latin typeface="Arial" panose="020B0604020202020204" pitchFamily="34" charset="0"/>
                <a:cs typeface="Arial" panose="020B0604020202020204" pitchFamily="34" charset="0"/>
              </a:rPr>
              <a:t>or </a:t>
            </a:r>
            <a:r>
              <a:rPr lang="en-GB" sz="1600" dirty="0">
                <a:latin typeface="Arial" panose="020B0604020202020204" pitchFamily="34" charset="0"/>
                <a:cs typeface="Arial" panose="020B0604020202020204" pitchFamily="34" charset="0"/>
              </a:rPr>
              <a:t>presenting innovation projects in a way that inspires ideas works best for these </a:t>
            </a:r>
            <a:r>
              <a:rPr lang="en-GB" sz="1600" dirty="0" smtClean="0">
                <a:latin typeface="Arial" panose="020B0604020202020204" pitchFamily="34" charset="0"/>
                <a:cs typeface="Arial" panose="020B0604020202020204" pitchFamily="34" charset="0"/>
              </a:rPr>
              <a:t>stakeholders</a:t>
            </a:r>
            <a:r>
              <a:rPr lang="en-GB" sz="1600" dirty="0">
                <a:latin typeface="Arial" panose="020B0604020202020204" pitchFamily="34" charset="0"/>
                <a:cs typeface="Arial" panose="020B0604020202020204" pitchFamily="34" charset="0"/>
              </a:rPr>
              <a:t>.</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DSO</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Continue engagement </a:t>
            </a:r>
            <a:r>
              <a:rPr lang="en-GB" sz="1600" dirty="0">
                <a:latin typeface="Arial" panose="020B0604020202020204" pitchFamily="34" charset="0"/>
                <a:cs typeface="Arial" panose="020B0604020202020204" pitchFamily="34" charset="0"/>
              </a:rPr>
              <a:t>with stakeholders on the development of the role of the DSO as well as undertaking new developments in policy, process and technology which will facilitate the move to DSO</a:t>
            </a:r>
            <a:r>
              <a:rPr lang="en-GB" sz="1600" dirty="0" smtClean="0">
                <a:latin typeface="Arial" panose="020B0604020202020204" pitchFamily="34" charset="0"/>
                <a:cs typeface="Arial" panose="020B0604020202020204" pitchFamily="34" charset="0"/>
              </a:rPr>
              <a:t>.</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Publish a WPD DSO strategy document</a:t>
            </a:r>
            <a:endParaRPr lang="en-GB" sz="1600" dirty="0">
              <a:latin typeface="Arial" panose="020B0604020202020204" pitchFamily="34" charset="0"/>
              <a:cs typeface="Arial" panose="020B0604020202020204" pitchFamily="34" charset="0"/>
            </a:endParaRP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600" dirty="0" smtClean="0">
                <a:latin typeface="Arial" panose="020B0604020202020204" pitchFamily="34" charset="0"/>
                <a:cs typeface="Arial" panose="020B0604020202020204" pitchFamily="34" charset="0"/>
              </a:rPr>
              <a:t>Continue to develop and raise awareness of trials on demand side response, flexibility services for DSO and SO.</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945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62</a:t>
            </a:fld>
            <a:endParaRPr lang="en-GB" altLang="en-US" dirty="0">
              <a:solidFill>
                <a:srgbClr val="000000"/>
              </a:solidFill>
            </a:endParaRPr>
          </a:p>
        </p:txBody>
      </p:sp>
      <p:sp>
        <p:nvSpPr>
          <p:cNvPr id="5" name="Rectangle 2"/>
          <p:cNvSpPr txBox="1">
            <a:spLocks noChangeArrowheads="1"/>
          </p:cNvSpPr>
          <p:nvPr/>
        </p:nvSpPr>
        <p:spPr>
          <a:xfrm>
            <a:off x="685804" y="193911"/>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59536" y="980728"/>
            <a:ext cx="8424936" cy="45365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Feedback</a:t>
            </a:r>
          </a:p>
          <a:p>
            <a:pPr marL="342900" lvl="1"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Have we correctly identified the initiatives which address the connections priorities for 2017/18?</a:t>
            </a:r>
          </a:p>
          <a:p>
            <a:pPr marL="742950" lvl="2" indent="-342900" eaLnBrk="0" fontAlgn="base" hangingPunct="0">
              <a:spcAft>
                <a:spcPct val="0"/>
              </a:spcAft>
              <a:buClr>
                <a:schemeClr val="accent1">
                  <a:lumMod val="50000"/>
                </a:schemeClr>
              </a:buClr>
              <a:buSzPct val="80000"/>
              <a:buFont typeface="Times New Roman" panose="02020603050405020304" pitchFamily="18" charset="0"/>
              <a:buChar char="►"/>
            </a:pPr>
            <a:r>
              <a:rPr lang="en-GB" sz="1800" dirty="0" smtClean="0">
                <a:solidFill>
                  <a:schemeClr val="accent1">
                    <a:lumMod val="50000"/>
                  </a:schemeClr>
                </a:solidFill>
                <a:latin typeface="Arial" panose="020B0604020202020204" pitchFamily="34" charset="0"/>
                <a:cs typeface="Arial" panose="020B0604020202020204" pitchFamily="34" charset="0"/>
              </a:rPr>
              <a:t>If not what other initiatives do you believe we need to be looking at?</a:t>
            </a:r>
          </a:p>
          <a:p>
            <a:pPr marL="400050" lvl="2" indent="0" eaLnBrk="0" fontAlgn="base" hangingPunct="0">
              <a:spcAft>
                <a:spcPct val="0"/>
              </a:spcAft>
              <a:buClr>
                <a:schemeClr val="accent1">
                  <a:lumMod val="50000"/>
                </a:schemeClr>
              </a:buClr>
              <a:buSzPct val="80000"/>
              <a:buNone/>
            </a:pPr>
            <a:endParaRPr lang="en-GB" sz="1600" dirty="0">
              <a:latin typeface="Arial" panose="020B0604020202020204" pitchFamily="34" charset="0"/>
              <a:cs typeface="Arial" panose="020B0604020202020204" pitchFamily="34" charset="0"/>
            </a:endParaRPr>
          </a:p>
          <a:p>
            <a:pPr marL="360363" lvl="1" indent="-360363"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Are there </a:t>
            </a:r>
            <a:r>
              <a:rPr lang="en-GB" sz="2000" dirty="0">
                <a:solidFill>
                  <a:schemeClr val="accent1">
                    <a:lumMod val="50000"/>
                  </a:schemeClr>
                </a:solidFill>
                <a:latin typeface="Arial" panose="020B0604020202020204" pitchFamily="34" charset="0"/>
                <a:cs typeface="Arial" panose="020B0604020202020204" pitchFamily="34" charset="0"/>
              </a:rPr>
              <a:t>any specific actions you </a:t>
            </a:r>
            <a:r>
              <a:rPr lang="en-GB" sz="2000" dirty="0" smtClean="0">
                <a:solidFill>
                  <a:schemeClr val="accent1">
                    <a:lumMod val="50000"/>
                  </a:schemeClr>
                </a:solidFill>
                <a:latin typeface="Arial" panose="020B0604020202020204" pitchFamily="34" charset="0"/>
                <a:cs typeface="Arial" panose="020B0604020202020204" pitchFamily="34" charset="0"/>
              </a:rPr>
              <a:t>would like to see us undertake?</a:t>
            </a:r>
          </a:p>
          <a:p>
            <a:pPr marL="360363" lvl="1" indent="-360363" eaLnBrk="0" fontAlgn="base" hangingPunct="0">
              <a:spcAft>
                <a:spcPct val="0"/>
              </a:spcAft>
              <a:buClr>
                <a:schemeClr val="accent1">
                  <a:lumMod val="50000"/>
                </a:schemeClr>
              </a:buClr>
              <a:buSzPct val="80000"/>
              <a:buFont typeface="Times New Roman" panose="02020603050405020304" pitchFamily="18" charset="0"/>
              <a:buChar char="►"/>
            </a:pPr>
            <a:endParaRPr lang="en-GB" sz="2000" dirty="0">
              <a:solidFill>
                <a:schemeClr val="accent1">
                  <a:lumMod val="50000"/>
                </a:schemeClr>
              </a:solidFill>
              <a:latin typeface="Arial" panose="020B0604020202020204" pitchFamily="34" charset="0"/>
              <a:cs typeface="Arial" panose="020B0604020202020204" pitchFamily="34" charset="0"/>
            </a:endParaRPr>
          </a:p>
          <a:p>
            <a:pPr marL="360363" lvl="1" indent="-360363" eaLnBrk="0" fontAlgn="base" hangingPunct="0">
              <a:spcAft>
                <a:spcPct val="0"/>
              </a:spcAft>
              <a:buClr>
                <a:schemeClr val="accent1">
                  <a:lumMod val="50000"/>
                </a:schemeClr>
              </a:buClr>
              <a:buSzPct val="80000"/>
              <a:buFont typeface="Times New Roman" panose="02020603050405020304" pitchFamily="18" charset="0"/>
              <a:buChar char="►"/>
            </a:pPr>
            <a:r>
              <a:rPr lang="en-GB" sz="2000" dirty="0" smtClean="0">
                <a:solidFill>
                  <a:schemeClr val="accent1">
                    <a:lumMod val="50000"/>
                  </a:schemeClr>
                </a:solidFill>
                <a:latin typeface="Arial" panose="020B0604020202020204" pitchFamily="34" charset="0"/>
                <a:cs typeface="Arial" panose="020B0604020202020204" pitchFamily="34" charset="0"/>
              </a:rPr>
              <a:t>Which area(s) do you think should have the highest priority /  are most important?</a:t>
            </a:r>
          </a:p>
          <a:p>
            <a:pPr marL="360363" lvl="1" indent="-360363" eaLnBrk="0" fontAlgn="base" hangingPunct="0">
              <a:spcAft>
                <a:spcPct val="0"/>
              </a:spcAft>
              <a:buClr>
                <a:schemeClr val="accent1">
                  <a:lumMod val="50000"/>
                </a:schemeClr>
              </a:buClr>
              <a:buSzPct val="80000"/>
              <a:buFont typeface="Times New Roman" panose="02020603050405020304" pitchFamily="18" charset="0"/>
              <a:buChar char="►"/>
            </a:pPr>
            <a:endParaRPr lang="en-GB" sz="2000" dirty="0">
              <a:solidFill>
                <a:schemeClr val="accent1">
                  <a:lumMod val="50000"/>
                </a:schemeClr>
              </a:solidFill>
              <a:latin typeface="Arial" panose="020B0604020202020204" pitchFamily="34" charset="0"/>
              <a:cs typeface="Arial" panose="020B0604020202020204" pitchFamily="34" charset="0"/>
            </a:endParaRPr>
          </a:p>
          <a:p>
            <a:pPr marL="360363" lvl="1" indent="-360363" eaLnBrk="0" fontAlgn="base" hangingPunct="0">
              <a:spcAft>
                <a:spcPct val="0"/>
              </a:spcAft>
              <a:buClr>
                <a:schemeClr val="accent1">
                  <a:lumMod val="50000"/>
                </a:schemeClr>
              </a:buClr>
              <a:buSzPct val="80000"/>
              <a:buFont typeface="Times New Roman" panose="02020603050405020304" pitchFamily="18" charset="0"/>
              <a:buChar char="►"/>
            </a:pPr>
            <a:endParaRPr lang="en-GB" sz="2000" dirty="0">
              <a:solidFill>
                <a:schemeClr val="accent1">
                  <a:lumMod val="50000"/>
                </a:schemeClr>
              </a:solidFill>
              <a:latin typeface="Arial" panose="020B0604020202020204" pitchFamily="34" charset="0"/>
              <a:cs typeface="Arial" panose="020B0604020202020204" pitchFamily="34" charset="0"/>
            </a:endParaRPr>
          </a:p>
          <a:p>
            <a:pPr marL="987425" lvl="2" indent="-273050" eaLnBrk="0" fontAlgn="base" hangingPunct="0">
              <a:spcAft>
                <a:spcPct val="0"/>
              </a:spcAft>
              <a:buClr>
                <a:schemeClr val="accent1">
                  <a:lumMod val="50000"/>
                </a:schemeClr>
              </a:buClr>
              <a:buSzPct val="80000"/>
              <a:buFont typeface="Times New Roman" panose="02020603050405020304" pitchFamily="18"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296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63</a:t>
            </a:fld>
            <a:endParaRPr lang="en-GB" altLang="en-US" dirty="0">
              <a:solidFill>
                <a:srgbClr val="000000"/>
              </a:solidFill>
            </a:endParaRPr>
          </a:p>
        </p:txBody>
      </p:sp>
      <p:sp>
        <p:nvSpPr>
          <p:cNvPr id="5" name="Rectangle 2"/>
          <p:cNvSpPr txBox="1">
            <a:spLocks noChangeArrowheads="1"/>
          </p:cNvSpPr>
          <p:nvPr/>
        </p:nvSpPr>
        <p:spPr>
          <a:xfrm>
            <a:off x="685804" y="404664"/>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GB" altLang="en-US" sz="2800" b="1" dirty="0" smtClean="0">
                <a:latin typeface="Arial" panose="020B0604020202020204" pitchFamily="34" charset="0"/>
                <a:cs typeface="Arial" panose="020B0604020202020204" pitchFamily="34" charset="0"/>
              </a:rPr>
              <a:t>2017/18 ICE Workplan</a:t>
            </a:r>
            <a:endParaRPr lang="en-GB" altLang="en-US" sz="28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196752"/>
            <a:ext cx="8136904"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0" fontAlgn="base" hangingPunct="0">
              <a:spcAft>
                <a:spcPct val="0"/>
              </a:spcAft>
              <a:buNone/>
            </a:pPr>
            <a:r>
              <a:rPr lang="en-GB" sz="2000" b="1" dirty="0" smtClean="0">
                <a:solidFill>
                  <a:schemeClr val="accent1">
                    <a:lumMod val="50000"/>
                  </a:schemeClr>
                </a:solidFill>
                <a:latin typeface="Arial" panose="020B0604020202020204" pitchFamily="34" charset="0"/>
                <a:cs typeface="Arial" panose="020B0604020202020204" pitchFamily="34" charset="0"/>
              </a:rPr>
              <a:t>Next steps</a:t>
            </a:r>
          </a:p>
          <a:p>
            <a:pPr lvl="0" fontAlgn="base">
              <a:lnSpc>
                <a:spcPts val="2600"/>
              </a:lnSpc>
              <a:spcBef>
                <a:spcPct val="0"/>
              </a:spcBef>
              <a:spcAft>
                <a:spcPct val="0"/>
              </a:spcAft>
              <a:buSzPct val="100000"/>
              <a:buFont typeface="Wingdings" panose="05000000000000000000" pitchFamily="2" charset="2"/>
              <a:buChar char="§"/>
            </a:pPr>
            <a:r>
              <a:rPr lang="en-GB" sz="2000" kern="0" dirty="0" smtClean="0">
                <a:solidFill>
                  <a:srgbClr val="000000"/>
                </a:solidFill>
                <a:latin typeface="Arial"/>
              </a:rPr>
              <a:t>We will use your feedback to make further refinements and capture any additional actions ahead of finalising the ICE Workplan for publication in April ‘17.</a:t>
            </a:r>
            <a:endParaRPr lang="en-GB" sz="2000" kern="0" dirty="0">
              <a:solidFill>
                <a:srgbClr val="000000"/>
              </a:solidFill>
              <a:latin typeface="Arial"/>
            </a:endParaRP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smtClean="0">
              <a:latin typeface="Arial" panose="020B0604020202020204" pitchFamily="34" charset="0"/>
              <a:cs typeface="Arial" panose="020B0604020202020204" pitchFamily="34" charset="0"/>
            </a:endParaRPr>
          </a:p>
          <a:p>
            <a:pPr lvl="1" eaLnBrk="0" fontAlgn="base" hangingPunct="0">
              <a:spcAft>
                <a:spcPct val="0"/>
              </a:spcAf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762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6" y="565150"/>
            <a:ext cx="519918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n-GB" dirty="0" smtClean="0"/>
              <a:t/>
            </a:r>
            <a:br>
              <a:rPr lang="en-GB" dirty="0" smtClean="0"/>
            </a:br>
            <a:r>
              <a:rPr lang="en-GB" dirty="0" smtClean="0"/>
              <a:t>WPD CCSG</a:t>
            </a:r>
            <a:br>
              <a:rPr lang="en-GB" dirty="0" smtClean="0"/>
            </a:br>
            <a:r>
              <a:rPr lang="en-GB" dirty="0" smtClean="0"/>
              <a:t>Wrap up – Summary and Next Steps </a:t>
            </a:r>
            <a:br>
              <a:rPr lang="en-GB" dirty="0" smtClean="0"/>
            </a:br>
            <a:endParaRPr lang="en-GB" dirty="0"/>
          </a:p>
        </p:txBody>
      </p:sp>
      <p:sp>
        <p:nvSpPr>
          <p:cNvPr id="14" name="Subtitle 13"/>
          <p:cNvSpPr>
            <a:spLocks noGrp="1"/>
          </p:cNvSpPr>
          <p:nvPr>
            <p:ph type="subTitle" idx="1"/>
          </p:nvPr>
        </p:nvSpPr>
        <p:spPr/>
        <p:txBody>
          <a:bodyPr/>
          <a:lstStyle/>
          <a:p>
            <a:r>
              <a:rPr lang="en-GB" dirty="0" smtClean="0"/>
              <a:t>Alison Sleightholm &amp; Richard Allcock</a:t>
            </a:r>
          </a:p>
        </p:txBody>
      </p:sp>
    </p:spTree>
    <p:extLst>
      <p:ext uri="{BB962C8B-B14F-4D97-AF65-F5344CB8AC3E}">
        <p14:creationId xmlns:p14="http://schemas.microsoft.com/office/powerpoint/2010/main" val="20876465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dirty="0" smtClean="0"/>
              <a:t>Summary </a:t>
            </a:r>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GB" dirty="0" smtClean="0"/>
              <a:t>Issues and feedback captured from today</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65</a:t>
            </a:fld>
            <a:endParaRPr lang="en-GB" altLang="en-US" dirty="0">
              <a:solidFill>
                <a:srgbClr val="000000"/>
              </a:solidFill>
            </a:endParaRPr>
          </a:p>
        </p:txBody>
      </p:sp>
    </p:spTree>
    <p:extLst>
      <p:ext uri="{BB962C8B-B14F-4D97-AF65-F5344CB8AC3E}">
        <p14:creationId xmlns:p14="http://schemas.microsoft.com/office/powerpoint/2010/main" val="2883954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dirty="0" smtClean="0"/>
              <a:t>Next Steps</a:t>
            </a:r>
          </a:p>
        </p:txBody>
      </p:sp>
      <p:sp>
        <p:nvSpPr>
          <p:cNvPr id="3" name="Content Placeholder 2"/>
          <p:cNvSpPr>
            <a:spLocks noGrp="1"/>
          </p:cNvSpPr>
          <p:nvPr>
            <p:ph idx="1"/>
          </p:nvPr>
        </p:nvSpPr>
        <p:spPr>
          <a:xfrm>
            <a:off x="713831" y="1916832"/>
            <a:ext cx="7772400" cy="1296144"/>
          </a:xfrm>
        </p:spPr>
        <p:txBody>
          <a:bodyPr/>
          <a:lstStyle/>
          <a:p>
            <a:r>
              <a:rPr lang="en-GB" dirty="0" smtClean="0"/>
              <a:t>ICE Update submitted and published end of October</a:t>
            </a:r>
          </a:p>
          <a:p>
            <a:endParaRPr lang="en-GB" dirty="0" smtClean="0"/>
          </a:p>
          <a:p>
            <a:r>
              <a:rPr lang="en-GB" dirty="0" smtClean="0"/>
              <a:t>Dates for 2017 Workshops:</a:t>
            </a:r>
            <a:endParaRPr lang="en-GB" dirty="0"/>
          </a:p>
          <a:p>
            <a:pPr lvl="1"/>
            <a:endParaRPr lang="en-GB"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66</a:t>
            </a:fld>
            <a:endParaRPr lang="en-GB" alt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06606462"/>
              </p:ext>
            </p:extLst>
          </p:nvPr>
        </p:nvGraphicFramePr>
        <p:xfrm>
          <a:off x="971600" y="3212975"/>
          <a:ext cx="7488832" cy="2675426"/>
        </p:xfrm>
        <a:graphic>
          <a:graphicData uri="http://schemas.openxmlformats.org/drawingml/2006/table">
            <a:tbl>
              <a:tblPr firstRow="1" firstCol="1" bandRow="1">
                <a:tableStyleId>{5C22544A-7EE6-4342-B048-85BDC9FD1C3A}</a:tableStyleId>
              </a:tblPr>
              <a:tblGrid>
                <a:gridCol w="3670996"/>
                <a:gridCol w="3817836"/>
              </a:tblGrid>
              <a:tr h="610423">
                <a:tc>
                  <a:txBody>
                    <a:bodyPr/>
                    <a:lstStyle/>
                    <a:p>
                      <a:pPr>
                        <a:lnSpc>
                          <a:spcPct val="114000"/>
                        </a:lnSpc>
                        <a:spcAft>
                          <a:spcPts val="900"/>
                        </a:spcAft>
                      </a:pPr>
                      <a:r>
                        <a:rPr lang="en-GB" sz="10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tcPr>
                </a:tc>
                <a:tc>
                  <a:txBody>
                    <a:bodyPr/>
                    <a:lstStyle/>
                    <a:p>
                      <a:pPr>
                        <a:lnSpc>
                          <a:spcPct val="114000"/>
                        </a:lnSpc>
                        <a:spcAft>
                          <a:spcPts val="0"/>
                        </a:spcAft>
                      </a:pPr>
                      <a:r>
                        <a:rPr lang="en-GB" sz="2000" b="0" dirty="0" smtClean="0">
                          <a:effectLst/>
                          <a:latin typeface="Arial" panose="020B0604020202020204" pitchFamily="34" charset="0"/>
                          <a:cs typeface="Arial" panose="020B0604020202020204" pitchFamily="34" charset="0"/>
                        </a:rPr>
                        <a:t>Potential CCSG breakout sessions:</a:t>
                      </a:r>
                    </a:p>
                  </a:txBody>
                  <a:tcPr marL="68580" marR="68580" marT="0" marB="0">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tcPr>
                </a:tc>
              </a:tr>
              <a:tr h="1062268">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20</a:t>
                      </a:r>
                      <a:r>
                        <a:rPr lang="en-GB" sz="2000" b="0" baseline="30000" dirty="0">
                          <a:effectLst/>
                          <a:latin typeface="Arial" panose="020B0604020202020204" pitchFamily="34" charset="0"/>
                          <a:cs typeface="Arial" panose="020B0604020202020204" pitchFamily="34" charset="0"/>
                        </a:rPr>
                        <a:t>th</a:t>
                      </a:r>
                      <a:r>
                        <a:rPr lang="en-GB" sz="2000" b="0" dirty="0">
                          <a:effectLst/>
                          <a:latin typeface="Arial" panose="020B0604020202020204" pitchFamily="34" charset="0"/>
                          <a:cs typeface="Arial" panose="020B0604020202020204" pitchFamily="34" charset="0"/>
                        </a:rPr>
                        <a:t> Jun 2017</a:t>
                      </a:r>
                      <a:endParaRPr lang="en-GB" sz="16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tcPr>
                </a:tc>
                <a:tc rowSpan="2">
                  <a:txBody>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Innovation projects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Network information (capacity maps etc.)</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Update on provision of outage information</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Update on </a:t>
                      </a:r>
                      <a:r>
                        <a:rPr lang="en-GB" sz="1600" dirty="0" err="1" smtClean="0">
                          <a:latin typeface="Arial" panose="020B0604020202020204" pitchFamily="34" charset="0"/>
                          <a:cs typeface="Arial" panose="020B0604020202020204" pitchFamily="34" charset="0"/>
                        </a:rPr>
                        <a:t>legals</a:t>
                      </a:r>
                      <a:r>
                        <a:rPr lang="en-GB" sz="1600" dirty="0" smtClean="0">
                          <a:latin typeface="Arial" panose="020B0604020202020204" pitchFamily="34" charset="0"/>
                          <a:cs typeface="Arial" panose="020B0604020202020204" pitchFamily="34" charset="0"/>
                        </a:rPr>
                        <a:t> &amp; consents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Process and service improvements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DSO developments </a:t>
                      </a:r>
                      <a:endParaRPr lang="en-GB" sz="1600" dirty="0">
                        <a:latin typeface="Arial" panose="020B0604020202020204" pitchFamily="34" charset="0"/>
                        <a:cs typeface="Arial" panose="020B0604020202020204" pitchFamily="34" charset="0"/>
                      </a:endParaRPr>
                    </a:p>
                  </a:txBody>
                  <a:tcPr marL="68580" marR="68580" marT="0" marB="0">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tr>
              <a:tr h="918214">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24</a:t>
                      </a:r>
                      <a:r>
                        <a:rPr lang="en-GB" sz="2000" b="0" baseline="30000" dirty="0">
                          <a:effectLst/>
                          <a:latin typeface="Arial" panose="020B0604020202020204" pitchFamily="34" charset="0"/>
                          <a:cs typeface="Arial" panose="020B0604020202020204" pitchFamily="34" charset="0"/>
                        </a:rPr>
                        <a:t>th</a:t>
                      </a:r>
                      <a:r>
                        <a:rPr lang="en-GB" sz="2000" b="0" dirty="0">
                          <a:effectLst/>
                          <a:latin typeface="Arial" panose="020B0604020202020204" pitchFamily="34" charset="0"/>
                          <a:cs typeface="Arial" panose="020B0604020202020204" pitchFamily="34" charset="0"/>
                        </a:rPr>
                        <a:t> Oct 2017</a:t>
                      </a:r>
                      <a:endParaRPr lang="en-GB" sz="16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tcPr>
                </a:tc>
                <a:tc vMerge="1">
                  <a:txBody>
                    <a:bodyPr/>
                    <a:lstStyle/>
                    <a:p>
                      <a:pPr marL="342900" lvl="0" indent="-342900">
                        <a:spcAft>
                          <a:spcPts val="0"/>
                        </a:spcAft>
                        <a:buFont typeface="Calibri"/>
                        <a:buChar char="-"/>
                      </a:pPr>
                      <a:endParaRPr lang="en-GB" sz="1600" dirty="0">
                        <a:solidFill>
                          <a:srgbClr val="1F497D"/>
                        </a:solidFill>
                        <a:effectLst/>
                        <a:latin typeface="Arial" panose="020B0604020202020204" pitchFamily="34" charset="0"/>
                        <a:ea typeface="Calibri"/>
                        <a:cs typeface="Arial" panose="020B0604020202020204" pitchFamily="34" charset="0"/>
                      </a:endParaRPr>
                    </a:p>
                  </a:txBody>
                  <a:tcPr marL="68580" marR="68580" marT="0" marB="0">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8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Smart Systems Call for Evidence</a:t>
            </a:r>
            <a:endParaRPr lang="en-GB" dirty="0"/>
          </a:p>
        </p:txBody>
      </p:sp>
      <p:sp>
        <p:nvSpPr>
          <p:cNvPr id="3" name="Content Placeholder 2"/>
          <p:cNvSpPr>
            <a:spLocks noGrp="1"/>
          </p:cNvSpPr>
          <p:nvPr>
            <p:ph idx="1"/>
          </p:nvPr>
        </p:nvSpPr>
        <p:spPr/>
        <p:txBody>
          <a:bodyPr/>
          <a:lstStyle/>
          <a:p>
            <a:r>
              <a:rPr lang="en-GB" dirty="0" err="1" smtClean="0"/>
              <a:t>Ofgem’s</a:t>
            </a:r>
            <a:r>
              <a:rPr lang="en-GB" dirty="0" smtClean="0"/>
              <a:t> identified immediate priorities for action now are:</a:t>
            </a:r>
          </a:p>
          <a:p>
            <a:endParaRPr lang="en-GB" dirty="0" smtClean="0"/>
          </a:p>
          <a:p>
            <a:pPr lvl="1"/>
            <a:r>
              <a:rPr lang="en-GB" dirty="0" smtClean="0"/>
              <a:t>Increased coordination between distribution and transmission</a:t>
            </a:r>
          </a:p>
          <a:p>
            <a:pPr lvl="1"/>
            <a:r>
              <a:rPr lang="en-GB" dirty="0" smtClean="0"/>
              <a:t>DNOs to transition to DSO with a review of progress in 2017</a:t>
            </a:r>
          </a:p>
          <a:p>
            <a:pPr lvl="1"/>
            <a:r>
              <a:rPr lang="en-GB" dirty="0" smtClean="0"/>
              <a:t>The smart meter roll out</a:t>
            </a:r>
          </a:p>
          <a:p>
            <a:pPr lvl="1"/>
            <a:r>
              <a:rPr lang="en-GB" dirty="0" smtClean="0"/>
              <a:t>Demand Side Response for Industrial and Commercial customers with work to establish why domestic DSR is so difficult even though it is necessary for success</a:t>
            </a:r>
          </a:p>
          <a:p>
            <a:pPr lvl="1"/>
            <a:r>
              <a:rPr lang="en-GB" dirty="0" smtClean="0"/>
              <a:t>Storage with a focus on identifying and removing barriers</a:t>
            </a:r>
            <a:endParaRPr lang="en-GB" dirty="0"/>
          </a:p>
        </p:txBody>
      </p:sp>
      <p:sp>
        <p:nvSpPr>
          <p:cNvPr id="4" name="Slide Number Placeholder 3"/>
          <p:cNvSpPr>
            <a:spLocks noGrp="1"/>
          </p:cNvSpPr>
          <p:nvPr>
            <p:ph type="sldNum" sz="quarter" idx="12"/>
          </p:nvPr>
        </p:nvSpPr>
        <p:spPr/>
        <p:txBody>
          <a:bodyPr/>
          <a:lstStyle/>
          <a:p>
            <a:fld id="{2F8F9916-8C2F-4576-93D2-B64F971D1FD0}" type="slidenum">
              <a:rPr lang="en-GB" altLang="en-US" smtClean="0">
                <a:solidFill>
                  <a:srgbClr val="000000"/>
                </a:solidFill>
              </a:rPr>
              <a:pPr/>
              <a:t>7</a:t>
            </a:fld>
            <a:endParaRPr lang="en-GB" altLang="en-US" dirty="0">
              <a:solidFill>
                <a:srgbClr val="000000"/>
              </a:solidFill>
            </a:endParaRPr>
          </a:p>
        </p:txBody>
      </p:sp>
    </p:spTree>
    <p:extLst>
      <p:ext uri="{BB962C8B-B14F-4D97-AF65-F5344CB8AC3E}">
        <p14:creationId xmlns:p14="http://schemas.microsoft.com/office/powerpoint/2010/main" val="887757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GB" dirty="0"/>
              <a:t>Smart Systems Call for Evidence</a:t>
            </a:r>
          </a:p>
        </p:txBody>
      </p:sp>
      <p:sp>
        <p:nvSpPr>
          <p:cNvPr id="3" name="Content Placeholder 2"/>
          <p:cNvSpPr>
            <a:spLocks noGrp="1"/>
          </p:cNvSpPr>
          <p:nvPr>
            <p:ph idx="1"/>
          </p:nvPr>
        </p:nvSpPr>
        <p:spPr>
          <a:xfrm>
            <a:off x="755576" y="1700808"/>
            <a:ext cx="7772400" cy="4114800"/>
          </a:xfrm>
        </p:spPr>
        <p:txBody>
          <a:bodyPr/>
          <a:lstStyle/>
          <a:p>
            <a:r>
              <a:rPr lang="en-GB" sz="1600" dirty="0"/>
              <a:t>WPD </a:t>
            </a:r>
            <a:r>
              <a:rPr lang="en-GB" sz="1600" dirty="0" smtClean="0"/>
              <a:t>response sets out why </a:t>
            </a:r>
            <a:r>
              <a:rPr lang="en-GB" sz="1600" dirty="0"/>
              <a:t>we </a:t>
            </a:r>
            <a:r>
              <a:rPr lang="en-GB" sz="1600" dirty="0" smtClean="0"/>
              <a:t>believe the </a:t>
            </a:r>
            <a:r>
              <a:rPr lang="en-GB" sz="1600" dirty="0"/>
              <a:t>majority of flexibility will be embedded within the distribution </a:t>
            </a:r>
            <a:r>
              <a:rPr lang="en-GB" sz="1600" dirty="0" smtClean="0"/>
              <a:t>network and why we are best </a:t>
            </a:r>
            <a:r>
              <a:rPr lang="en-GB" sz="1600" dirty="0"/>
              <a:t>placed to deliver as a DSO </a:t>
            </a:r>
            <a:r>
              <a:rPr lang="en-GB" sz="1600" dirty="0" smtClean="0"/>
              <a:t>because:</a:t>
            </a:r>
            <a:endParaRPr lang="en-GB" sz="1600" dirty="0"/>
          </a:p>
          <a:p>
            <a:pPr lvl="1"/>
            <a:r>
              <a:rPr lang="en-GB" sz="1600" dirty="0"/>
              <a:t>Proven track record </a:t>
            </a:r>
            <a:r>
              <a:rPr lang="en-GB" sz="1600" dirty="0" smtClean="0"/>
              <a:t>of efficiency</a:t>
            </a:r>
            <a:r>
              <a:rPr lang="en-GB" sz="1600" dirty="0"/>
              <a:t>, network reliability and customer satisfaction</a:t>
            </a:r>
          </a:p>
          <a:p>
            <a:pPr lvl="1"/>
            <a:r>
              <a:rPr lang="en-GB" sz="1600" dirty="0"/>
              <a:t>Innovation strategy specifically focused on gaining the knowledge and experience in projects that can deliver flexibility as part of the transition from DNO to DSO</a:t>
            </a:r>
          </a:p>
          <a:p>
            <a:pPr lvl="1"/>
            <a:r>
              <a:rPr lang="en-GB" sz="1600" dirty="0"/>
              <a:t>Extensive ANM </a:t>
            </a:r>
            <a:r>
              <a:rPr lang="en-GB" sz="1600" dirty="0" smtClean="0"/>
              <a:t>programme which has developed our capabilities in this area</a:t>
            </a:r>
          </a:p>
          <a:p>
            <a:r>
              <a:rPr lang="en-GB" sz="1600" dirty="0" smtClean="0"/>
              <a:t>Our strategic network investment work indicates that further </a:t>
            </a:r>
            <a:r>
              <a:rPr lang="en-GB" sz="1600" dirty="0"/>
              <a:t>benefits can be achieved where the DSO takes on an enhanced regional responsibility supporting the regional transmission </a:t>
            </a:r>
            <a:r>
              <a:rPr lang="en-GB" sz="1600" dirty="0" smtClean="0"/>
              <a:t>network</a:t>
            </a:r>
          </a:p>
          <a:p>
            <a:r>
              <a:rPr lang="en-GB" sz="1600" dirty="0" smtClean="0"/>
              <a:t>Once responses are consolidated BEIS/</a:t>
            </a:r>
            <a:r>
              <a:rPr lang="en-GB" sz="1600" dirty="0" err="1" smtClean="0"/>
              <a:t>Ofgem</a:t>
            </a:r>
            <a:r>
              <a:rPr lang="en-GB" sz="1600" dirty="0" smtClean="0"/>
              <a:t> </a:t>
            </a:r>
            <a:r>
              <a:rPr lang="en-GB" sz="1600" dirty="0"/>
              <a:t>will issue a joint plan in late May/early June </a:t>
            </a:r>
            <a:r>
              <a:rPr lang="en-GB" sz="1600" dirty="0" smtClean="0"/>
              <a:t>2017</a:t>
            </a:r>
          </a:p>
          <a:p>
            <a:r>
              <a:rPr lang="en-GB" sz="1600" dirty="0" smtClean="0"/>
              <a:t>The </a:t>
            </a:r>
            <a:r>
              <a:rPr lang="en-GB" sz="1600" dirty="0"/>
              <a:t>Smart Energy Plan will comprise a series of work packages comprising both immediate actions and areas for further policy </a:t>
            </a:r>
            <a:r>
              <a:rPr lang="en-GB" sz="1600" dirty="0" smtClean="0"/>
              <a:t>development </a:t>
            </a:r>
            <a:endParaRPr lang="en-GB" sz="1600"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8</a:t>
            </a:fld>
            <a:endParaRPr lang="en-GB" altLang="en-US" dirty="0">
              <a:solidFill>
                <a:srgbClr val="000000"/>
              </a:solidFill>
            </a:endParaRPr>
          </a:p>
        </p:txBody>
      </p:sp>
    </p:spTree>
    <p:extLst>
      <p:ext uri="{BB962C8B-B14F-4D97-AF65-F5344CB8AC3E}">
        <p14:creationId xmlns:p14="http://schemas.microsoft.com/office/powerpoint/2010/main" val="2096023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Grid SO Separation</a:t>
            </a:r>
            <a:endParaRPr lang="en-GB" dirty="0"/>
          </a:p>
        </p:txBody>
      </p:sp>
      <p:sp>
        <p:nvSpPr>
          <p:cNvPr id="3" name="Content Placeholder 2"/>
          <p:cNvSpPr>
            <a:spLocks noGrp="1"/>
          </p:cNvSpPr>
          <p:nvPr>
            <p:ph idx="1"/>
          </p:nvPr>
        </p:nvSpPr>
        <p:spPr/>
        <p:txBody>
          <a:bodyPr/>
          <a:lstStyle/>
          <a:p>
            <a:r>
              <a:rPr lang="en-GB" sz="1800" dirty="0" err="1" smtClean="0"/>
              <a:t>Ofgem</a:t>
            </a:r>
            <a:r>
              <a:rPr lang="en-GB" sz="1800" dirty="0" smtClean="0"/>
              <a:t> is consulting on </a:t>
            </a:r>
            <a:r>
              <a:rPr lang="en-GB" sz="1800" dirty="0"/>
              <a:t>the SO role and its separation from the TO </a:t>
            </a:r>
            <a:r>
              <a:rPr lang="en-GB" sz="1800" dirty="0" smtClean="0"/>
              <a:t>functions</a:t>
            </a:r>
          </a:p>
          <a:p>
            <a:r>
              <a:rPr lang="en-GB" sz="1800" dirty="0"/>
              <a:t>The </a:t>
            </a:r>
            <a:r>
              <a:rPr lang="en-GB" sz="1800" dirty="0" smtClean="0"/>
              <a:t>consultation envisages the SO </a:t>
            </a:r>
            <a:r>
              <a:rPr lang="en-GB" sz="1800" dirty="0"/>
              <a:t>will carry out its existing functions and take on some new ones so as </a:t>
            </a:r>
            <a:r>
              <a:rPr lang="en-GB" sz="1800" dirty="0" smtClean="0"/>
              <a:t>to:</a:t>
            </a:r>
          </a:p>
          <a:p>
            <a:pPr lvl="1"/>
            <a:r>
              <a:rPr lang="en-GB" sz="1800" dirty="0" smtClean="0"/>
              <a:t>Improve </a:t>
            </a:r>
            <a:r>
              <a:rPr lang="en-GB" sz="1800" dirty="0"/>
              <a:t>markets for balancing and ancillary </a:t>
            </a:r>
            <a:r>
              <a:rPr lang="en-GB" sz="1800" dirty="0" smtClean="0"/>
              <a:t>services</a:t>
            </a:r>
          </a:p>
          <a:p>
            <a:pPr lvl="1"/>
            <a:r>
              <a:rPr lang="en-GB" sz="1800" dirty="0" smtClean="0"/>
              <a:t>Promote </a:t>
            </a:r>
            <a:r>
              <a:rPr lang="en-GB" sz="1800" dirty="0"/>
              <a:t>competition and enable markets to innovate and drive efficient </a:t>
            </a:r>
            <a:r>
              <a:rPr lang="en-GB" sz="1800" dirty="0" smtClean="0"/>
              <a:t>outcomes </a:t>
            </a:r>
          </a:p>
          <a:p>
            <a:pPr lvl="1"/>
            <a:r>
              <a:rPr lang="en-GB" sz="1800" dirty="0" smtClean="0"/>
              <a:t>Promote </a:t>
            </a:r>
            <a:r>
              <a:rPr lang="en-GB" sz="1800" dirty="0"/>
              <a:t>economic and efficient whole system solutions, including smart solutions in place of traditional network </a:t>
            </a:r>
            <a:r>
              <a:rPr lang="en-GB" sz="1800" dirty="0" smtClean="0"/>
              <a:t>investment</a:t>
            </a:r>
          </a:p>
          <a:p>
            <a:pPr lvl="1"/>
            <a:r>
              <a:rPr lang="en-GB" sz="1800" dirty="0" smtClean="0"/>
              <a:t>Facilitate </a:t>
            </a:r>
            <a:r>
              <a:rPr lang="en-GB" sz="1800" dirty="0"/>
              <a:t>competition in </a:t>
            </a:r>
            <a:r>
              <a:rPr lang="en-GB" sz="1800" dirty="0" smtClean="0"/>
              <a:t>networks</a:t>
            </a:r>
          </a:p>
          <a:p>
            <a:r>
              <a:rPr lang="en-GB" sz="1800" dirty="0" smtClean="0"/>
              <a:t>The </a:t>
            </a:r>
            <a:r>
              <a:rPr lang="en-GB" sz="1800" dirty="0"/>
              <a:t>consultation closes on </a:t>
            </a:r>
            <a:r>
              <a:rPr lang="en-GB" sz="1800" dirty="0" smtClean="0"/>
              <a:t>10</a:t>
            </a:r>
            <a:r>
              <a:rPr lang="en-GB" sz="1800" baseline="30000" dirty="0" smtClean="0"/>
              <a:t>th</a:t>
            </a:r>
            <a:r>
              <a:rPr lang="en-GB" sz="1800" dirty="0" smtClean="0"/>
              <a:t> March</a:t>
            </a:r>
            <a:r>
              <a:rPr lang="en-GB" sz="1800" dirty="0"/>
              <a:t>. </a:t>
            </a:r>
            <a:r>
              <a:rPr lang="en-GB" sz="1800" dirty="0" err="1"/>
              <a:t>Ofgem</a:t>
            </a:r>
            <a:r>
              <a:rPr lang="en-GB" sz="1800" dirty="0"/>
              <a:t> aim to make the final decision on their policy approach to the roles of the SO by the </a:t>
            </a:r>
            <a:r>
              <a:rPr lang="en-GB" sz="1800" dirty="0" smtClean="0"/>
              <a:t>summer</a:t>
            </a:r>
          </a:p>
          <a:p>
            <a:r>
              <a:rPr lang="en-GB" sz="1800" dirty="0"/>
              <a:t>The target for actual separation is April 2019</a:t>
            </a:r>
          </a:p>
          <a:p>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F8F9916-8C2F-4576-93D2-B64F971D1FD0}" type="slidenum">
              <a:rPr lang="en-GB" altLang="en-US" smtClean="0">
                <a:solidFill>
                  <a:srgbClr val="000000"/>
                </a:solidFill>
              </a:rPr>
              <a:pPr fontAlgn="base">
                <a:spcBef>
                  <a:spcPct val="0"/>
                </a:spcBef>
                <a:spcAft>
                  <a:spcPct val="0"/>
                </a:spcAft>
                <a:defRPr/>
              </a:pPr>
              <a:t>9</a:t>
            </a:fld>
            <a:endParaRPr lang="en-GB" altLang="en-US" dirty="0">
              <a:solidFill>
                <a:srgbClr val="000000"/>
              </a:solidFill>
            </a:endParaRPr>
          </a:p>
        </p:txBody>
      </p:sp>
    </p:spTree>
    <p:extLst>
      <p:ext uri="{BB962C8B-B14F-4D97-AF65-F5344CB8AC3E}">
        <p14:creationId xmlns:p14="http://schemas.microsoft.com/office/powerpoint/2010/main" val="703195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PD Light Background">
  <a:themeElements>
    <a:clrScheme name="WPD Light 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PD Light Backgrou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PD Light 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PD Light 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PD Light 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PD Light 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PD Light 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PD Light 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PD Light 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4537</Words>
  <Application>Microsoft Office PowerPoint</Application>
  <PresentationFormat>On-screen Show (4:3)</PresentationFormat>
  <Paragraphs>598</Paragraphs>
  <Slides>66</Slides>
  <Notes>20</Notes>
  <HiddenSlides>0</HiddenSlides>
  <MMClips>0</MMClips>
  <ScaleCrop>false</ScaleCrop>
  <HeadingPairs>
    <vt:vector size="4" baseType="variant">
      <vt:variant>
        <vt:lpstr>Theme</vt:lpstr>
      </vt:variant>
      <vt:variant>
        <vt:i4>6</vt:i4>
      </vt:variant>
      <vt:variant>
        <vt:lpstr>Slide Titles</vt:lpstr>
      </vt:variant>
      <vt:variant>
        <vt:i4>66</vt:i4>
      </vt:variant>
    </vt:vector>
  </HeadingPairs>
  <TitlesOfParts>
    <vt:vector size="72" baseType="lpstr">
      <vt:lpstr>1_Office Theme</vt:lpstr>
      <vt:lpstr>2_Default Design</vt:lpstr>
      <vt:lpstr>WPD Light Background</vt:lpstr>
      <vt:lpstr>12_Default Design</vt:lpstr>
      <vt:lpstr>1_Default Design</vt:lpstr>
      <vt:lpstr>Default Design</vt:lpstr>
      <vt:lpstr> Connection Customer Steering Group </vt:lpstr>
      <vt:lpstr>Connection Customer Steering Group</vt:lpstr>
      <vt:lpstr>Agenda</vt:lpstr>
      <vt:lpstr> Connections Overview  </vt:lpstr>
      <vt:lpstr>Topics for discussion</vt:lpstr>
      <vt:lpstr>Smart Systems Call for Evidence </vt:lpstr>
      <vt:lpstr>Smart Systems Call for Evidence</vt:lpstr>
      <vt:lpstr>Smart Systems Call for Evidence</vt:lpstr>
      <vt:lpstr>National Grid SO Separation</vt:lpstr>
      <vt:lpstr>ENA TSO-DSO Project</vt:lpstr>
      <vt:lpstr>ENA TSO-DSO Project</vt:lpstr>
      <vt:lpstr>ENA TSO-DSO Project</vt:lpstr>
      <vt:lpstr>ENA TSO-DSO Project</vt:lpstr>
      <vt:lpstr>What are WPD doing ? Transition from DNO to DSO</vt:lpstr>
      <vt:lpstr>Our DSO priorities</vt:lpstr>
      <vt:lpstr>Capabilities we need to develop</vt:lpstr>
      <vt:lpstr>Projects developing these capabilities</vt:lpstr>
      <vt:lpstr>Summary</vt:lpstr>
      <vt:lpstr>PowerPoint Presentation</vt:lpstr>
      <vt:lpstr>Strategic Investment Studies</vt:lpstr>
      <vt:lpstr>Background</vt:lpstr>
      <vt:lpstr>Committee on Climate Change report June 2016</vt:lpstr>
      <vt:lpstr>Objectives</vt:lpstr>
      <vt:lpstr>Scenarios</vt:lpstr>
      <vt:lpstr>Scenarios – methodology for DG</vt:lpstr>
      <vt:lpstr>Scenarios – methodology for Demand</vt:lpstr>
      <vt:lpstr>Network modelling</vt:lpstr>
      <vt:lpstr>Network modelling</vt:lpstr>
      <vt:lpstr>Progress/timetable</vt:lpstr>
      <vt:lpstr>Interface with NGET</vt:lpstr>
      <vt:lpstr>Regional Development Program</vt:lpstr>
      <vt:lpstr>Other issues to address</vt:lpstr>
      <vt:lpstr>Distribution System Operability Framework</vt:lpstr>
      <vt:lpstr>Summary</vt:lpstr>
      <vt:lpstr>Major Customer Senior Point of Contact  CCSG – 21st February 2017</vt:lpstr>
      <vt:lpstr>Background</vt:lpstr>
      <vt:lpstr>Role of the Senior Manager Point of Contact</vt:lpstr>
      <vt:lpstr>Progress to Date</vt:lpstr>
      <vt:lpstr>General Feedback from our Customers(1)</vt:lpstr>
      <vt:lpstr>General Feedback from our Customers(2)</vt:lpstr>
      <vt:lpstr>Questions &amp; Feedback?</vt:lpstr>
      <vt:lpstr> Coffee</vt:lpstr>
      <vt:lpstr>Connection milestones and offer letter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Lunch</vt:lpstr>
      <vt:lpstr> ICE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WPD CCSG Wrap up – Summary and Next Steps  </vt:lpstr>
      <vt:lpstr>Summary </vt:lpstr>
      <vt:lpstr>Next Steps</vt:lpstr>
    </vt:vector>
  </TitlesOfParts>
  <Company>Western Power Distribution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Allcock, Richard N.</dc:creator>
  <cp:lastModifiedBy>Allcock, Richard N.</cp:lastModifiedBy>
  <cp:revision>60</cp:revision>
  <cp:lastPrinted>2017-02-17T15:41:51Z</cp:lastPrinted>
  <dcterms:created xsi:type="dcterms:W3CDTF">2017-02-15T14:29:44Z</dcterms:created>
  <dcterms:modified xsi:type="dcterms:W3CDTF">2017-02-20T17:15:07Z</dcterms:modified>
</cp:coreProperties>
</file>