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7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8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9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0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1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2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3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14.xml" ContentType="application/vnd.openxmlformats-officedocument.theme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15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16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theme/theme17.xml" ContentType="application/vnd.openxmlformats-officedocument.theme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7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4"/>
    <p:sldMasterId id="2147483690" r:id="rId5"/>
    <p:sldMasterId id="2147483706" r:id="rId6"/>
    <p:sldMasterId id="2147483722" r:id="rId7"/>
    <p:sldMasterId id="2147483738" r:id="rId8"/>
    <p:sldMasterId id="2147483754" r:id="rId9"/>
    <p:sldMasterId id="2147483917" r:id="rId10"/>
    <p:sldMasterId id="2147483960" r:id="rId11"/>
    <p:sldMasterId id="2147483976" r:id="rId12"/>
    <p:sldMasterId id="2147483990" r:id="rId13"/>
    <p:sldMasterId id="2147484004" r:id="rId14"/>
    <p:sldMasterId id="2147484018" r:id="rId15"/>
    <p:sldMasterId id="2147484034" r:id="rId16"/>
    <p:sldMasterId id="2147484048" r:id="rId17"/>
    <p:sldMasterId id="2147484061" r:id="rId18"/>
    <p:sldMasterId id="2147484103" r:id="rId19"/>
    <p:sldMasterId id="2147484116" r:id="rId20"/>
    <p:sldMasterId id="2147484130" r:id="rId21"/>
  </p:sldMasterIdLst>
  <p:notesMasterIdLst>
    <p:notesMasterId r:id="rId59"/>
  </p:notesMasterIdLst>
  <p:handoutMasterIdLst>
    <p:handoutMasterId r:id="rId60"/>
  </p:handoutMasterIdLst>
  <p:sldIdLst>
    <p:sldId id="539" r:id="rId22"/>
    <p:sldId id="781" r:id="rId23"/>
    <p:sldId id="782" r:id="rId24"/>
    <p:sldId id="783" r:id="rId25"/>
    <p:sldId id="785" r:id="rId26"/>
    <p:sldId id="888" r:id="rId27"/>
    <p:sldId id="889" r:id="rId28"/>
    <p:sldId id="787" r:id="rId29"/>
    <p:sldId id="790" r:id="rId30"/>
    <p:sldId id="791" r:id="rId31"/>
    <p:sldId id="892" r:id="rId32"/>
    <p:sldId id="891" r:id="rId33"/>
    <p:sldId id="792" r:id="rId34"/>
    <p:sldId id="894" r:id="rId35"/>
    <p:sldId id="893" r:id="rId36"/>
    <p:sldId id="896" r:id="rId37"/>
    <p:sldId id="867" r:id="rId38"/>
    <p:sldId id="804" r:id="rId39"/>
    <p:sldId id="914" r:id="rId40"/>
    <p:sldId id="876" r:id="rId41"/>
    <p:sldId id="898" r:id="rId42"/>
    <p:sldId id="900" r:id="rId43"/>
    <p:sldId id="901" r:id="rId44"/>
    <p:sldId id="915" r:id="rId45"/>
    <p:sldId id="908" r:id="rId46"/>
    <p:sldId id="934" r:id="rId47"/>
    <p:sldId id="869" r:id="rId48"/>
    <p:sldId id="910" r:id="rId49"/>
    <p:sldId id="911" r:id="rId50"/>
    <p:sldId id="912" r:id="rId51"/>
    <p:sldId id="916" r:id="rId52"/>
    <p:sldId id="919" r:id="rId53"/>
    <p:sldId id="918" r:id="rId54"/>
    <p:sldId id="932" r:id="rId55"/>
    <p:sldId id="933" r:id="rId56"/>
    <p:sldId id="885" r:id="rId57"/>
    <p:sldId id="886" r:id="rId58"/>
  </p:sldIdLst>
  <p:sldSz cx="9906000" cy="6858000" type="A4"/>
  <p:notesSz cx="6784975" cy="9856788"/>
  <p:custDataLst>
    <p:tags r:id="rId6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8575"/>
    <a:srgbClr val="EEEEE0"/>
    <a:srgbClr val="55917A"/>
    <a:srgbClr val="4F81BD"/>
    <a:srgbClr val="0A81BD"/>
    <a:srgbClr val="990099"/>
    <a:srgbClr val="75AF99"/>
    <a:srgbClr val="5C9E85"/>
    <a:srgbClr val="FF860D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74" autoAdjust="0"/>
    <p:restoredTop sz="86424" autoAdjust="0"/>
  </p:normalViewPr>
  <p:slideViewPr>
    <p:cSldViewPr>
      <p:cViewPr varScale="1">
        <p:scale>
          <a:sx n="65" d="100"/>
          <a:sy n="65" d="100"/>
        </p:scale>
        <p:origin x="672" y="3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30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08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Master" Target="slideMasters/slideMaster17.xml"/><Relationship Id="rId29" Type="http://schemas.openxmlformats.org/officeDocument/2006/relationships/slide" Target="slides/slide8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61" Type="http://schemas.openxmlformats.org/officeDocument/2006/relationships/tags" Target="tags/tag1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0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0208" cy="493234"/>
          </a:xfrm>
          <a:prstGeom prst="rect">
            <a:avLst/>
          </a:prstGeom>
        </p:spPr>
        <p:txBody>
          <a:bodyPr vert="horz" lIns="90955" tIns="45478" rIns="90955" bIns="45478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3182" y="0"/>
            <a:ext cx="2940208" cy="493234"/>
          </a:xfrm>
          <a:prstGeom prst="rect">
            <a:avLst/>
          </a:prstGeom>
        </p:spPr>
        <p:txBody>
          <a:bodyPr vert="horz" lIns="90955" tIns="45478" rIns="90955" bIns="45478" rtlCol="0"/>
          <a:lstStyle>
            <a:lvl1pPr algn="r">
              <a:defRPr sz="1200"/>
            </a:lvl1pPr>
          </a:lstStyle>
          <a:p>
            <a:fld id="{59AA573A-6176-4268-985D-9F9840FD6038}" type="datetimeFigureOut">
              <a:rPr lang="en-GB" smtClean="0"/>
              <a:t>14/04/2015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61980"/>
            <a:ext cx="2940208" cy="493233"/>
          </a:xfrm>
          <a:prstGeom prst="rect">
            <a:avLst/>
          </a:prstGeom>
        </p:spPr>
        <p:txBody>
          <a:bodyPr vert="horz" lIns="90955" tIns="45478" rIns="90955" bIns="45478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3182" y="9361980"/>
            <a:ext cx="2940208" cy="493233"/>
          </a:xfrm>
          <a:prstGeom prst="rect">
            <a:avLst/>
          </a:prstGeom>
        </p:spPr>
        <p:txBody>
          <a:bodyPr vert="horz" lIns="90955" tIns="45478" rIns="90955" bIns="45478" rtlCol="0" anchor="b"/>
          <a:lstStyle>
            <a:lvl1pPr algn="r">
              <a:defRPr sz="1200"/>
            </a:lvl1pPr>
          </a:lstStyle>
          <a:p>
            <a:fld id="{D39CD945-EAF1-45DD-9D98-F981FA62FAE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94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2940050" cy="492125"/>
          </a:xfrm>
          <a:prstGeom prst="rect">
            <a:avLst/>
          </a:prstGeom>
        </p:spPr>
        <p:txBody>
          <a:bodyPr vert="horz" lIns="92550" tIns="46273" rIns="92550" bIns="4627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3341" y="3"/>
            <a:ext cx="2940050" cy="492125"/>
          </a:xfrm>
          <a:prstGeom prst="rect">
            <a:avLst/>
          </a:prstGeom>
        </p:spPr>
        <p:txBody>
          <a:bodyPr vert="horz" lIns="92550" tIns="46273" rIns="92550" bIns="46273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84FC23E-A0C6-404E-8E88-0E42170B0412}" type="datetimeFigureOut">
              <a:rPr lang="en-GB"/>
              <a:pPr>
                <a:defRPr/>
              </a:pPr>
              <a:t>14/04/2015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3900" y="739775"/>
            <a:ext cx="5337175" cy="3695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50" tIns="46273" rIns="92550" bIns="46273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7866" y="4681539"/>
            <a:ext cx="5429250" cy="4435475"/>
          </a:xfrm>
          <a:prstGeom prst="rect">
            <a:avLst/>
          </a:prstGeom>
        </p:spPr>
        <p:txBody>
          <a:bodyPr vert="horz" lIns="92550" tIns="46273" rIns="92550" bIns="46273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361491"/>
            <a:ext cx="2940050" cy="493712"/>
          </a:xfrm>
          <a:prstGeom prst="rect">
            <a:avLst/>
          </a:prstGeom>
        </p:spPr>
        <p:txBody>
          <a:bodyPr vert="horz" lIns="92550" tIns="46273" rIns="92550" bIns="4627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3341" y="9361491"/>
            <a:ext cx="2940050" cy="493712"/>
          </a:xfrm>
          <a:prstGeom prst="rect">
            <a:avLst/>
          </a:prstGeom>
        </p:spPr>
        <p:txBody>
          <a:bodyPr vert="horz" lIns="92550" tIns="46273" rIns="92550" bIns="46273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F6B7226-CC1F-4624-8085-162D72042CB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20848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9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52101" indent="-289269" eaLnBrk="0" hangingPunct="0">
              <a:defRPr sz="9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57076" indent="-231415" eaLnBrk="0" hangingPunct="0">
              <a:defRPr sz="9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19908" indent="-231415" eaLnBrk="0" hangingPunct="0">
              <a:defRPr sz="9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82739" indent="-231415" eaLnBrk="0" hangingPunct="0">
              <a:defRPr sz="9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45569" indent="-231415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08400" indent="-231415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71229" indent="-231415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34061" indent="-231415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fld id="{CC03220C-7047-41E0-AEFB-DEC88BF03B8C}" type="slidenum">
              <a:rPr lang="en-US" sz="1200" b="0">
                <a:solidFill>
                  <a:prstClr val="black"/>
                </a:solidFill>
              </a:rPr>
              <a:pPr eaLnBrk="1" hangingPunct="1">
                <a:defRPr/>
              </a:pPr>
              <a:t>1</a:t>
            </a:fld>
            <a:endParaRPr lang="en-US" sz="1200" b="0" dirty="0">
              <a:solidFill>
                <a:prstClr val="black"/>
              </a:solidFill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69938" y="763588"/>
            <a:ext cx="5291137" cy="3663950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50" y="4660154"/>
            <a:ext cx="4965862" cy="4430555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990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key determinant of the timescale is whether the connection is “simple” – sole use assets or involves reinforcement</a:t>
            </a:r>
          </a:p>
          <a:p>
            <a:r>
              <a:rPr lang="en-GB" dirty="0"/>
              <a:t>Generally the higher the voltage of connection the higher the cost</a:t>
            </a:r>
          </a:p>
          <a:p>
            <a:r>
              <a:rPr lang="en-GB" dirty="0"/>
              <a:t>+50MW = NG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39B64F-4C71-4ED9-A6B1-0110B8D77A85}" type="slidenum">
              <a:rPr lang="en-GB" altLang="en-US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GB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1532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217488"/>
            <a:ext cx="6807200" cy="4713287"/>
          </a:xfrm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1592" y="5479681"/>
            <a:ext cx="6337442" cy="3615734"/>
          </a:xfrm>
          <a:noFill/>
        </p:spPr>
        <p:txBody>
          <a:bodyPr/>
          <a:lstStyle/>
          <a:p>
            <a:endParaRPr lang="en-US" alt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2573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217488"/>
            <a:ext cx="6807200" cy="4713287"/>
          </a:xfrm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1592" y="5479681"/>
            <a:ext cx="6337442" cy="3615734"/>
          </a:xfrm>
          <a:noFill/>
        </p:spPr>
        <p:txBody>
          <a:bodyPr/>
          <a:lstStyle/>
          <a:p>
            <a:endParaRPr lang="en-US" alt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7980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69938" y="763588"/>
            <a:ext cx="5292725" cy="366395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760" y="4660153"/>
            <a:ext cx="4966949" cy="4428280"/>
          </a:xfrm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29865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9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52101" indent="-289269" eaLnBrk="0" hangingPunct="0">
              <a:defRPr sz="9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57076" indent="-231415" eaLnBrk="0" hangingPunct="0">
              <a:defRPr sz="9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19908" indent="-231415" eaLnBrk="0" hangingPunct="0">
              <a:defRPr sz="9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82739" indent="-231415" eaLnBrk="0" hangingPunct="0">
              <a:defRPr sz="9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45569" indent="-231415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08400" indent="-231415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71229" indent="-231415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34061" indent="-231415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fld id="{CC03220C-7047-41E0-AEFB-DEC88BF03B8C}" type="slidenum">
              <a:rPr lang="en-US" sz="1200" b="0">
                <a:solidFill>
                  <a:prstClr val="black"/>
                </a:solidFill>
              </a:rPr>
              <a:pPr eaLnBrk="1" hangingPunct="1">
                <a:defRPr/>
              </a:pPr>
              <a:t>10</a:t>
            </a:fld>
            <a:endParaRPr lang="en-US" sz="1200" b="0" dirty="0">
              <a:solidFill>
                <a:prstClr val="black"/>
              </a:solidFill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69938" y="763588"/>
            <a:ext cx="5291137" cy="3663950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50" y="4660154"/>
            <a:ext cx="4965862" cy="4430555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75078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23900" y="739775"/>
            <a:ext cx="5337175" cy="3695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39B64F-4C71-4ED9-A6B1-0110B8D77A85}" type="slidenum">
              <a:rPr lang="en-GB" alt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GB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551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9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52101" indent="-289269" eaLnBrk="0" hangingPunct="0">
              <a:defRPr sz="9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57076" indent="-231415" eaLnBrk="0" hangingPunct="0">
              <a:defRPr sz="9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19908" indent="-231415" eaLnBrk="0" hangingPunct="0">
              <a:defRPr sz="9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82739" indent="-231415" eaLnBrk="0" hangingPunct="0">
              <a:defRPr sz="9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45569" indent="-231415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08400" indent="-231415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71229" indent="-231415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34061" indent="-231415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fld id="{CC03220C-7047-41E0-AEFB-DEC88BF03B8C}" type="slidenum">
              <a:rPr lang="en-US" sz="1200" b="0">
                <a:solidFill>
                  <a:prstClr val="black"/>
                </a:solidFill>
              </a:rPr>
              <a:pPr eaLnBrk="1" hangingPunct="1">
                <a:defRPr/>
              </a:pPr>
              <a:t>18</a:t>
            </a:fld>
            <a:endParaRPr lang="en-US" sz="1200" b="0" dirty="0">
              <a:solidFill>
                <a:prstClr val="black"/>
              </a:solidFill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69938" y="763588"/>
            <a:ext cx="5291137" cy="3663950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50" y="4660154"/>
            <a:ext cx="4965862" cy="4430555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92715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23900" y="739775"/>
            <a:ext cx="5337175" cy="3695700"/>
          </a:xfrm>
          <a:ln/>
        </p:spPr>
      </p:sp>
      <p:sp>
        <p:nvSpPr>
          <p:cNvPr id="1761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39012" indent="-28423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36942" indent="-227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91719" indent="-227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46496" indent="-2273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01273" indent="-227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56049" indent="-227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10826" indent="-227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65603" indent="-2273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938C8FA-1131-4CAC-9C0A-E3929025EAE8}" type="slidenum">
              <a:rPr lang="en-GB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28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176132" name="Notes Placeholder 4"/>
          <p:cNvSpPr>
            <a:spLocks noGrp="1"/>
          </p:cNvSpPr>
          <p:nvPr>
            <p:ph type="body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59273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9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52101" indent="-289269" eaLnBrk="0" hangingPunct="0">
              <a:defRPr sz="9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57076" indent="-231415" eaLnBrk="0" hangingPunct="0">
              <a:defRPr sz="9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19908" indent="-231415" eaLnBrk="0" hangingPunct="0">
              <a:defRPr sz="9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82739" indent="-231415" eaLnBrk="0" hangingPunct="0">
              <a:defRPr sz="9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45569" indent="-231415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08400" indent="-231415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71229" indent="-231415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34061" indent="-231415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fld id="{CC03220C-7047-41E0-AEFB-DEC88BF03B8C}" type="slidenum">
              <a:rPr lang="en-US" sz="1200" b="0">
                <a:solidFill>
                  <a:prstClr val="black"/>
                </a:solidFill>
              </a:rPr>
              <a:pPr eaLnBrk="1" hangingPunct="1">
                <a:defRPr/>
              </a:pPr>
              <a:t>29</a:t>
            </a:fld>
            <a:endParaRPr lang="en-US" sz="1200" b="0" dirty="0">
              <a:solidFill>
                <a:prstClr val="black"/>
              </a:solidFill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69938" y="763588"/>
            <a:ext cx="5291137" cy="3663950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49" y="4660153"/>
            <a:ext cx="4965862" cy="4430555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Introduce WPD team</a:t>
            </a:r>
          </a:p>
          <a:p>
            <a:pPr eaLnBrk="1" hangingPunct="1">
              <a:defRPr/>
            </a:pPr>
            <a:r>
              <a:rPr lang="en-US" dirty="0" smtClean="0"/>
              <a:t>Alison</a:t>
            </a:r>
          </a:p>
          <a:p>
            <a:pPr eaLnBrk="1" hangingPunct="1">
              <a:defRPr/>
            </a:pPr>
            <a:r>
              <a:rPr lang="en-US" dirty="0" smtClean="0"/>
              <a:t>Bob</a:t>
            </a:r>
          </a:p>
          <a:p>
            <a:pPr eaLnBrk="1" hangingPunct="1">
              <a:defRPr/>
            </a:pPr>
            <a:r>
              <a:rPr lang="en-US" dirty="0" smtClean="0"/>
              <a:t>Nigel</a:t>
            </a:r>
          </a:p>
          <a:p>
            <a:pPr eaLnBrk="1" hangingPunct="1">
              <a:defRPr/>
            </a:pPr>
            <a:r>
              <a:rPr lang="en-US" dirty="0" smtClean="0"/>
              <a:t>Phil</a:t>
            </a:r>
          </a:p>
          <a:p>
            <a:pPr eaLnBrk="1" hangingPunct="1">
              <a:defRPr/>
            </a:pPr>
            <a:r>
              <a:rPr lang="en-US" dirty="0" smtClean="0"/>
              <a:t>Natasha</a:t>
            </a:r>
          </a:p>
          <a:p>
            <a:pPr eaLnBrk="1" hangingPunct="1">
              <a:defRPr/>
            </a:pPr>
            <a:r>
              <a:rPr lang="en-US" dirty="0" smtClean="0"/>
              <a:t>Also EDCM – Mike/Simon</a:t>
            </a:r>
          </a:p>
        </p:txBody>
      </p:sp>
    </p:spTree>
    <p:extLst>
      <p:ext uri="{BB962C8B-B14F-4D97-AF65-F5344CB8AC3E}">
        <p14:creationId xmlns:p14="http://schemas.microsoft.com/office/powerpoint/2010/main" val="3515188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9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52101" indent="-289269" eaLnBrk="0" hangingPunct="0">
              <a:defRPr sz="9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57076" indent="-231415" eaLnBrk="0" hangingPunct="0">
              <a:defRPr sz="9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19908" indent="-231415" eaLnBrk="0" hangingPunct="0">
              <a:defRPr sz="9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82739" indent="-231415" eaLnBrk="0" hangingPunct="0">
              <a:defRPr sz="9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45569" indent="-231415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08400" indent="-231415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71229" indent="-231415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34061" indent="-231415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fld id="{CC03220C-7047-41E0-AEFB-DEC88BF03B8C}" type="slidenum">
              <a:rPr lang="en-US" sz="1200" b="0">
                <a:solidFill>
                  <a:prstClr val="black"/>
                </a:solidFill>
              </a:rPr>
              <a:pPr eaLnBrk="1" hangingPunct="1">
                <a:defRPr/>
              </a:pPr>
              <a:t>30</a:t>
            </a:fld>
            <a:endParaRPr lang="en-US" sz="1200" b="0" dirty="0">
              <a:solidFill>
                <a:prstClr val="black"/>
              </a:solidFill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69938" y="763588"/>
            <a:ext cx="5291137" cy="3663950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50" y="4660154"/>
            <a:ext cx="4965862" cy="4430555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92715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Does not include small scale generation or connections to our network by others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39B64F-4C71-4ED9-A6B1-0110B8D77A85}" type="slidenum">
              <a:rPr lang="en-GB" altLang="en-US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GB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427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217488"/>
            <a:ext cx="6807200" cy="4713287"/>
          </a:xfrm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1592" y="5479681"/>
            <a:ext cx="6337442" cy="3615734"/>
          </a:xfrm>
          <a:noFill/>
        </p:spPr>
        <p:txBody>
          <a:bodyPr/>
          <a:lstStyle/>
          <a:p>
            <a:endParaRPr lang="en-US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833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7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7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7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8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2950" y="2130437"/>
            <a:ext cx="84201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74FD9-573A-4B74-9907-2421B6DB4B6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37F6E2-7197-41B4-96E7-6DE1F6C663C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3" y="1600204"/>
            <a:ext cx="4381501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5029199" y="1600204"/>
            <a:ext cx="4381501" cy="4525963"/>
          </a:xfrm>
        </p:spPr>
        <p:txBody>
          <a:bodyPr/>
          <a:lstStyle/>
          <a:p>
            <a:pPr lvl="0"/>
            <a:r>
              <a:rPr lang="en-US" noProof="0" dirty="0" smtClean="0"/>
              <a:t>Click icon to add chart</a:t>
            </a:r>
            <a:endParaRPr lang="en-GB" noProof="0" dirty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E72F40-DFA5-40CC-954B-392AA730D46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124076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95300" y="1600204"/>
            <a:ext cx="8915400" cy="4525963"/>
          </a:xfrm>
        </p:spPr>
        <p:txBody>
          <a:bodyPr/>
          <a:lstStyle/>
          <a:p>
            <a:pPr lvl="0"/>
            <a:r>
              <a:rPr lang="en-US" noProof="0" dirty="0" smtClean="0"/>
              <a:t>Click icon to add table</a:t>
            </a:r>
            <a:endParaRPr lang="en-GB" noProof="0" dirty="0" smtClean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88950" y="6237288"/>
            <a:ext cx="2311400" cy="476250"/>
          </a:xfrm>
        </p:spPr>
        <p:txBody>
          <a:bodyPr/>
          <a:lstStyle>
            <a:lvl1pPr algn="l">
              <a:defRPr sz="1100"/>
            </a:lvl1pPr>
          </a:lstStyle>
          <a:p>
            <a:pPr>
              <a:defRPr/>
            </a:pPr>
            <a:fld id="{A74E3631-C66F-4FA5-99D2-7E1A9BE88E0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435475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2950" y="2130437"/>
            <a:ext cx="84201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ea typeface="MS PGothic" pitchFamily="34" charset="-128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1">
                <a:ea typeface="MS PGothic" pitchFamily="34" charset="-128"/>
              </a:defRPr>
            </a:lvl1pPr>
          </a:lstStyle>
          <a:p>
            <a:pPr>
              <a:defRPr/>
            </a:pPr>
            <a:fld id="{E694F673-0199-4D63-B68C-3A3E69DC830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428127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ea typeface="MS PGothic" pitchFamily="34" charset="-128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1">
                <a:ea typeface="MS PGothic" pitchFamily="34" charset="-128"/>
              </a:defRPr>
            </a:lvl1pPr>
          </a:lstStyle>
          <a:p>
            <a:pPr>
              <a:defRPr/>
            </a:pPr>
            <a:fld id="{60317775-BA4E-4775-9537-9E80095AF15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630040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12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ea typeface="MS PGothic" pitchFamily="34" charset="-128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1">
                <a:ea typeface="MS PGothic" pitchFamily="34" charset="-128"/>
              </a:defRPr>
            </a:lvl1pPr>
          </a:lstStyle>
          <a:p>
            <a:pPr>
              <a:defRPr/>
            </a:pPr>
            <a:fld id="{E645ED77-4C1B-4D36-9EFF-B46A67511FB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513247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3" y="1600204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4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ea typeface="MS PGothic" pitchFamily="34" charset="-128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1">
                <a:ea typeface="MS PGothic" pitchFamily="34" charset="-128"/>
              </a:defRPr>
            </a:lvl1pPr>
          </a:lstStyle>
          <a:p>
            <a:pPr>
              <a:defRPr/>
            </a:pPr>
            <a:fld id="{2A74BB2E-3E37-4FC2-8E54-94253AC46C0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97310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82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82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ea typeface="MS PGothic" pitchFamily="34" charset="-128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1">
                <a:ea typeface="MS PGothic" pitchFamily="34" charset="-128"/>
              </a:defRPr>
            </a:lvl1pPr>
          </a:lstStyle>
          <a:p>
            <a:pPr>
              <a:defRPr/>
            </a:pPr>
            <a:fld id="{B950B014-4BE0-484B-AB93-EF85B1D6EE4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167727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ea typeface="MS PGothic" pitchFamily="34" charset="-128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1">
                <a:ea typeface="MS PGothic" pitchFamily="34" charset="-128"/>
              </a:defRPr>
            </a:lvl1pPr>
          </a:lstStyle>
          <a:p>
            <a:pPr>
              <a:defRPr/>
            </a:pPr>
            <a:fld id="{920E9F84-71C9-4272-B216-C39F72A0329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357674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ea typeface="MS PGothic" pitchFamily="34" charset="-128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1">
                <a:ea typeface="MS PGothic" pitchFamily="34" charset="-128"/>
              </a:defRPr>
            </a:lvl1pPr>
          </a:lstStyle>
          <a:p>
            <a:pPr>
              <a:defRPr/>
            </a:pPr>
            <a:fld id="{DDC5E65A-0B14-42C6-9FF2-B3C6F0AA882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745212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52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2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ea typeface="MS PGothic" pitchFamily="34" charset="-128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1">
                <a:ea typeface="MS PGothic" pitchFamily="34" charset="-128"/>
              </a:defRPr>
            </a:lvl1pPr>
          </a:lstStyle>
          <a:p>
            <a:pPr>
              <a:defRPr/>
            </a:pPr>
            <a:fld id="{0A14097E-9287-46B3-BB0F-62A722F126D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7404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6" y="274639"/>
            <a:ext cx="65341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CFDBA-C91A-4087-9D5D-F2736BB783A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ea typeface="MS PGothic" pitchFamily="34" charset="-128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1">
                <a:ea typeface="MS PGothic" pitchFamily="34" charset="-128"/>
              </a:defRPr>
            </a:lvl1pPr>
          </a:lstStyle>
          <a:p>
            <a:pPr>
              <a:defRPr/>
            </a:pPr>
            <a:fld id="{2DE1F11B-E45C-4C1F-B0AC-9FFD27C47AA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091409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ea typeface="MS PGothic" pitchFamily="34" charset="-128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1">
                <a:ea typeface="MS PGothic" pitchFamily="34" charset="-128"/>
              </a:defRPr>
            </a:lvl1pPr>
          </a:lstStyle>
          <a:p>
            <a:pPr>
              <a:defRPr/>
            </a:pPr>
            <a:fld id="{61875703-CF94-4AE0-B243-341B42079BE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225463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6" y="274639"/>
            <a:ext cx="65341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ea typeface="MS PGothic" pitchFamily="34" charset="-128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1">
                <a:ea typeface="MS PGothic" pitchFamily="34" charset="-128"/>
              </a:defRPr>
            </a:lvl1pPr>
          </a:lstStyle>
          <a:p>
            <a:pPr>
              <a:defRPr/>
            </a:pPr>
            <a:fld id="{120C3D1F-04B7-4BD3-83C2-E39B8FDDB7F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46916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95300" y="274639"/>
            <a:ext cx="89154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ea typeface="MS PGothic" pitchFamily="34" charset="-128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1">
                <a:ea typeface="MS PGothic" pitchFamily="34" charset="-128"/>
              </a:defRPr>
            </a:lvl1pPr>
          </a:lstStyle>
          <a:p>
            <a:pPr>
              <a:defRPr/>
            </a:pPr>
            <a:fld id="{79E5CBB4-CE08-4319-8F7C-082E23D29E3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232291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3" y="1600204"/>
            <a:ext cx="4381501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4"/>
            <a:ext cx="4381501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ea typeface="MS PGothic" pitchFamily="34" charset="-128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1">
                <a:ea typeface="MS PGothic" pitchFamily="34" charset="-128"/>
              </a:defRPr>
            </a:lvl1pPr>
          </a:lstStyle>
          <a:p>
            <a:pPr>
              <a:defRPr/>
            </a:pPr>
            <a:fld id="{64A813B1-FD60-49DF-8D5F-6F2EAA53730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977336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3" y="1600204"/>
            <a:ext cx="4381501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5029199" y="1600204"/>
            <a:ext cx="4381501" cy="4525963"/>
          </a:xfrm>
        </p:spPr>
        <p:txBody>
          <a:bodyPr/>
          <a:lstStyle/>
          <a:p>
            <a:pPr lvl="0"/>
            <a:r>
              <a:rPr lang="en-US" noProof="0" dirty="0" smtClean="0"/>
              <a:t>Click icon to add chart</a:t>
            </a:r>
            <a:endParaRPr lang="en-GB" noProof="0" dirty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ea typeface="MS PGothic" pitchFamily="34" charset="-128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1">
                <a:ea typeface="MS PGothic" pitchFamily="34" charset="-128"/>
              </a:defRPr>
            </a:lvl1pPr>
          </a:lstStyle>
          <a:p>
            <a:pPr>
              <a:defRPr/>
            </a:pPr>
            <a:fld id="{26DFE1F4-BFCF-45FC-8944-919CBE0096E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946311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95300" y="1600204"/>
            <a:ext cx="8915400" cy="4525963"/>
          </a:xfrm>
        </p:spPr>
        <p:txBody>
          <a:bodyPr/>
          <a:lstStyle/>
          <a:p>
            <a:pPr lvl="0"/>
            <a:r>
              <a:rPr lang="en-US" noProof="0" dirty="0" smtClean="0"/>
              <a:t>Click icon to add table</a:t>
            </a:r>
            <a:endParaRPr lang="en-GB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ea typeface="MS PGothic" pitchFamily="34" charset="-128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1">
                <a:ea typeface="MS PGothic" pitchFamily="34" charset="-128"/>
              </a:defRPr>
            </a:lvl1pPr>
          </a:lstStyle>
          <a:p>
            <a:pPr>
              <a:defRPr/>
            </a:pPr>
            <a:fld id="{C9C3CF23-4F81-4A66-AA49-D369A43B4FB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46867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2950" y="2130437"/>
            <a:ext cx="84201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099300" y="6245225"/>
            <a:ext cx="2311400" cy="476250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B7EC7C4B-E0D0-4847-8625-69E7C49E5DA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23806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8A398-ADCC-40AA-B34A-A140C6F4BF1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78308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12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C2A75-A672-45FD-82D4-330AB2F601D1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845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95300" y="274639"/>
            <a:ext cx="89154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F97DA-DAAB-454D-B752-AC8BA2BEE15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3" y="1600204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4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F0C358-22E9-416E-8AEC-B820CC5577D4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49956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82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82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4E35A-21AB-4955-8FE5-96152E88B86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79386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AF91C-A36F-4612-8D74-1DADF131856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48040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2174B-7C0C-4DEB-8E62-D38225C179AE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05222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52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2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A30A40-A6C4-471E-AFC6-F3EB2B10FCFE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86831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84410-A325-4B8B-8A38-C9281744A26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22708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B96844-A0D9-4E7B-A31D-B4697947784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88310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6" y="274639"/>
            <a:ext cx="65341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0BCDC-F022-4800-BDCA-28440F68998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50558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95300" y="1600204"/>
            <a:ext cx="8915400" cy="4525963"/>
          </a:xfrm>
        </p:spPr>
        <p:txBody>
          <a:bodyPr/>
          <a:lstStyle/>
          <a:p>
            <a:pPr lvl="0"/>
            <a:r>
              <a:rPr lang="en-US" noProof="0" dirty="0" smtClean="0"/>
              <a:t>Click icon to add table</a:t>
            </a:r>
            <a:endParaRPr lang="en-GB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9CF97A-A472-45C7-B13D-C9AFEAF58034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37647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3" y="1600204"/>
            <a:ext cx="4381501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4"/>
            <a:ext cx="4381501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CADB3D-CB77-48FE-AC67-DB99A7920A1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500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3" y="1600204"/>
            <a:ext cx="4381501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3" y="1628800"/>
            <a:ext cx="4381501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88950" y="6237288"/>
            <a:ext cx="2311400" cy="476250"/>
          </a:xfrm>
        </p:spPr>
        <p:txBody>
          <a:bodyPr/>
          <a:lstStyle>
            <a:lvl1pPr algn="l">
              <a:defRPr sz="1000"/>
            </a:lvl1pPr>
          </a:lstStyle>
          <a:p>
            <a:pPr>
              <a:defRPr/>
            </a:pPr>
            <a:fld id="{6160F872-7FCA-4590-AF88-860CE133176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2950" y="2130437"/>
            <a:ext cx="84201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099300" y="6245225"/>
            <a:ext cx="2311400" cy="476250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B7EC7C4B-E0D0-4847-8625-69E7C49E5DA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0209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8A398-ADCC-40AA-B34A-A140C6F4BF1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05154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12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C2A75-A672-45FD-82D4-330AB2F601D1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18777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3" y="1600204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4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F0C358-22E9-416E-8AEC-B820CC5577D4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96189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82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82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4E35A-21AB-4955-8FE5-96152E88B86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47704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AF91C-A36F-4612-8D74-1DADF131856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7735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2174B-7C0C-4DEB-8E62-D38225C179AE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66829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52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2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A30A40-A6C4-471E-AFC6-F3EB2B10FCFE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64957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84410-A325-4B8B-8A38-C9281744A26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97083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B96844-A0D9-4E7B-A31D-B4697947784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0227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3" y="1600204"/>
            <a:ext cx="4381501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5029199" y="1600204"/>
            <a:ext cx="4381501" cy="4525963"/>
          </a:xfrm>
        </p:spPr>
        <p:txBody>
          <a:bodyPr/>
          <a:lstStyle/>
          <a:p>
            <a:pPr lvl="0"/>
            <a:r>
              <a:rPr lang="en-US" noProof="0" dirty="0" smtClean="0"/>
              <a:t>Click icon to add chart</a:t>
            </a:r>
            <a:endParaRPr lang="en-GB" noProof="0" dirty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E1C98-DD0D-41CD-B983-82AD9F27BC7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6" y="274639"/>
            <a:ext cx="65341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0BCDC-F022-4800-BDCA-28440F68998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28529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95300" y="1600204"/>
            <a:ext cx="8915400" cy="4525963"/>
          </a:xfrm>
        </p:spPr>
        <p:txBody>
          <a:bodyPr/>
          <a:lstStyle/>
          <a:p>
            <a:pPr lvl="0"/>
            <a:r>
              <a:rPr lang="en-US" noProof="0" dirty="0" smtClean="0"/>
              <a:t>Click icon to add table</a:t>
            </a:r>
            <a:endParaRPr lang="en-GB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9CF97A-A472-45C7-B13D-C9AFEAF58034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5792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3" y="1600204"/>
            <a:ext cx="4381501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4"/>
            <a:ext cx="4381501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CADB3D-CB77-48FE-AC67-DB99A7920A1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86514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2950" y="2130437"/>
            <a:ext cx="84201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099300" y="6245225"/>
            <a:ext cx="2311400" cy="476250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B7EC7C4B-E0D0-4847-8625-69E7C49E5DA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20980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8A398-ADCC-40AA-B34A-A140C6F4BF1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38978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12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C2A75-A672-45FD-82D4-330AB2F601D1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91794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3" y="1600204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4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F0C358-22E9-416E-8AEC-B820CC5577D4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08288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82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82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4E35A-21AB-4955-8FE5-96152E88B86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94433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AF91C-A36F-4612-8D74-1DADF131856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35497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2174B-7C0C-4DEB-8E62-D38225C179AE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930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95300" y="1600204"/>
            <a:ext cx="8915400" cy="4525963"/>
          </a:xfrm>
        </p:spPr>
        <p:txBody>
          <a:bodyPr/>
          <a:lstStyle/>
          <a:p>
            <a:pPr lvl="0"/>
            <a:r>
              <a:rPr lang="en-US" noProof="0" dirty="0" smtClean="0"/>
              <a:t>Click icon to add table</a:t>
            </a:r>
            <a:endParaRPr lang="en-GB" noProof="0" dirty="0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88950" y="6237288"/>
            <a:ext cx="2311400" cy="476250"/>
          </a:xfrm>
        </p:spPr>
        <p:txBody>
          <a:bodyPr/>
          <a:lstStyle>
            <a:lvl1pPr algn="l">
              <a:defRPr sz="1100"/>
            </a:lvl1pPr>
          </a:lstStyle>
          <a:p>
            <a:pPr>
              <a:defRPr/>
            </a:pPr>
            <a:fld id="{7D46950A-6D81-4C45-93DA-54523C2A45F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52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2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A30A40-A6C4-471E-AFC6-F3EB2B10FCFE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46798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84410-A325-4B8B-8A38-C9281744A26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75381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B96844-A0D9-4E7B-A31D-B4697947784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18116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6" y="274639"/>
            <a:ext cx="65341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0BCDC-F022-4800-BDCA-28440F68998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63600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95300" y="1600204"/>
            <a:ext cx="8915400" cy="4525963"/>
          </a:xfrm>
        </p:spPr>
        <p:txBody>
          <a:bodyPr/>
          <a:lstStyle/>
          <a:p>
            <a:pPr lvl="0"/>
            <a:r>
              <a:rPr lang="en-US" noProof="0" dirty="0" smtClean="0"/>
              <a:t>Click icon to add table</a:t>
            </a:r>
            <a:endParaRPr lang="en-GB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9CF97A-A472-45C7-B13D-C9AFEAF58034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60619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3" y="1600204"/>
            <a:ext cx="4381501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4"/>
            <a:ext cx="4381501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CADB3D-CB77-48FE-AC67-DB99A7920A1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95448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2950" y="2130437"/>
            <a:ext cx="84201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74FD9-573A-4B74-9907-2421B6DB4B61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68764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Wingdings" pitchFamily="2" charset="2"/>
              <a:buChar char="§"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88950" y="6237288"/>
            <a:ext cx="2311400" cy="476250"/>
          </a:xfrm>
        </p:spPr>
        <p:txBody>
          <a:bodyPr/>
          <a:lstStyle>
            <a:lvl1pPr algn="l">
              <a:defRPr sz="1100"/>
            </a:lvl1pPr>
          </a:lstStyle>
          <a:p>
            <a:pPr>
              <a:defRPr/>
            </a:pPr>
            <a:fld id="{334F5058-8017-4ADC-83FE-0F0CB5979DC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19570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12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E4F8C-3291-4610-9676-646DEB82A5C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40392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3" y="1600204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4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C16F8F-25C2-49CE-B621-0CC6DC88CD5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2762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2950" y="2130437"/>
            <a:ext cx="84201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1B9EF5D-E7F8-4C5E-9175-06E9172C099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82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82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FAD0BC-C71F-435C-9D75-F1472FFDFAB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76203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416496" y="6165304"/>
            <a:ext cx="2311400" cy="476250"/>
          </a:xfrm>
          <a:ln/>
        </p:spPr>
        <p:txBody>
          <a:bodyPr/>
          <a:lstStyle>
            <a:lvl1pPr algn="l">
              <a:defRPr sz="1100"/>
            </a:lvl1pPr>
          </a:lstStyle>
          <a:p>
            <a:pPr>
              <a:defRPr/>
            </a:pPr>
            <a:fld id="{292AD0F7-0A55-434D-942F-7024526F495A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62795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88950" y="6237288"/>
            <a:ext cx="2311400" cy="476250"/>
          </a:xfrm>
        </p:spPr>
        <p:txBody>
          <a:bodyPr/>
          <a:lstStyle>
            <a:lvl1pPr algn="l">
              <a:defRPr sz="1100"/>
            </a:lvl1pPr>
          </a:lstStyle>
          <a:p>
            <a:pPr>
              <a:defRPr/>
            </a:pPr>
            <a:fld id="{304B2A8A-51DC-4F35-A89E-F0D62016696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29910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52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2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F7451-97C7-45A0-81CF-C88CA85FB4E4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93664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7E962F-A773-414D-92B0-E2E9EDCF11E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18593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37F6E2-7197-41B4-96E7-6DE1F6C663C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57053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6" y="274639"/>
            <a:ext cx="65341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CFDBA-C91A-4087-9D5D-F2736BB783A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67674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95300" y="274639"/>
            <a:ext cx="89154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F97DA-DAAB-454D-B752-AC8BA2BEE15A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58050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3" y="1600204"/>
            <a:ext cx="4381501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3" y="1628800"/>
            <a:ext cx="4381501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88950" y="6237288"/>
            <a:ext cx="2311400" cy="476250"/>
          </a:xfrm>
        </p:spPr>
        <p:txBody>
          <a:bodyPr/>
          <a:lstStyle>
            <a:lvl1pPr algn="l">
              <a:defRPr sz="1000"/>
            </a:lvl1pPr>
          </a:lstStyle>
          <a:p>
            <a:pPr>
              <a:defRPr/>
            </a:pPr>
            <a:fld id="{6160F872-7FCA-4590-AF88-860CE133176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82028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3" y="1600204"/>
            <a:ext cx="4381501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5029199" y="1600204"/>
            <a:ext cx="4381501" cy="4525963"/>
          </a:xfrm>
        </p:spPr>
        <p:txBody>
          <a:bodyPr/>
          <a:lstStyle/>
          <a:p>
            <a:pPr lvl="0"/>
            <a:r>
              <a:rPr lang="en-US" noProof="0" dirty="0" smtClean="0"/>
              <a:t>Click icon to add chart</a:t>
            </a:r>
            <a:endParaRPr lang="en-GB" noProof="0" dirty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E1C98-DD0D-41CD-B983-82AD9F27BC71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575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2E9288E-FB31-4E25-9CB9-872D21116F7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95300" y="1600204"/>
            <a:ext cx="8915400" cy="4525963"/>
          </a:xfrm>
        </p:spPr>
        <p:txBody>
          <a:bodyPr/>
          <a:lstStyle/>
          <a:p>
            <a:pPr lvl="0"/>
            <a:r>
              <a:rPr lang="en-US" noProof="0" dirty="0" smtClean="0"/>
              <a:t>Click icon to add table</a:t>
            </a:r>
            <a:endParaRPr lang="en-GB" noProof="0" dirty="0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88950" y="6237288"/>
            <a:ext cx="2311400" cy="476250"/>
          </a:xfrm>
        </p:spPr>
        <p:txBody>
          <a:bodyPr/>
          <a:lstStyle>
            <a:lvl1pPr algn="l">
              <a:defRPr sz="1100"/>
            </a:lvl1pPr>
          </a:lstStyle>
          <a:p>
            <a:pPr>
              <a:defRPr/>
            </a:pPr>
            <a:fld id="{7D46950A-6D81-4C45-93DA-54523C2A45F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35161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2950" y="2130437"/>
            <a:ext cx="84201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EA7ED-DF2F-4CFE-93B6-5D542FA303C9}" type="datetime1">
              <a:rPr lang="en-US">
                <a:solidFill>
                  <a:srgbClr val="000000"/>
                </a:solidFill>
              </a:rPr>
              <a:pPr>
                <a:defRPr/>
              </a:pPr>
              <a:t>4/14/2015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099300" y="6245225"/>
            <a:ext cx="2311400" cy="476250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7B886608-336E-46C8-B8E9-9C902FE9364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31493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B2A9A9-2D44-40CD-B650-14D83B0A3DBA}" type="datetime1">
              <a:rPr lang="en-US">
                <a:solidFill>
                  <a:srgbClr val="000000"/>
                </a:solidFill>
              </a:rPr>
              <a:pPr>
                <a:defRPr/>
              </a:pPr>
              <a:t>4/14/2015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4C267-DC35-4B6C-ACE6-05C2759C5211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55660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12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EE021-5220-4E89-AEE1-DD608BA2344E}" type="datetime1">
              <a:rPr lang="en-US">
                <a:solidFill>
                  <a:srgbClr val="000000"/>
                </a:solidFill>
              </a:rPr>
              <a:pPr>
                <a:defRPr/>
              </a:pPr>
              <a:t>4/14/2015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DDE4AC-B98A-444A-A928-8BF442CD407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58120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3" y="1600204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4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14A41D-8AF5-4025-85FB-7127E7FDC689}" type="datetime1">
              <a:rPr lang="en-US">
                <a:solidFill>
                  <a:srgbClr val="000000"/>
                </a:solidFill>
              </a:rPr>
              <a:pPr>
                <a:defRPr/>
              </a:pPr>
              <a:t>4/14/2015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AEE427-6F48-4AFF-90A2-EBE8DE75D357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9008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82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82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E7D3A-A086-4B35-B0B0-132A7F10C754}" type="datetime1">
              <a:rPr lang="en-US">
                <a:solidFill>
                  <a:srgbClr val="000000"/>
                </a:solidFill>
              </a:rPr>
              <a:pPr>
                <a:defRPr/>
              </a:pPr>
              <a:t>4/14/2015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0747C-C042-4B6A-ADCA-E216EF3676D8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89595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55E64-526A-409C-9179-DEEB067D01E9}" type="datetime1">
              <a:rPr lang="en-US">
                <a:solidFill>
                  <a:srgbClr val="000000"/>
                </a:solidFill>
              </a:rPr>
              <a:pPr>
                <a:defRPr/>
              </a:pPr>
              <a:t>4/14/2015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1016A-D4F3-42B4-983E-09D1963E4934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51660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947EE-9F2E-4E6E-AF1D-833C4B4DE150}" type="datetime1">
              <a:rPr lang="en-US">
                <a:solidFill>
                  <a:srgbClr val="000000"/>
                </a:solidFill>
              </a:rPr>
              <a:pPr>
                <a:defRPr/>
              </a:pPr>
              <a:t>4/14/2015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6FAEA-5F1E-471A-A179-CC1A1D2C7711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0724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52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2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46E969-AC70-4847-A8CB-DE03DE3FC62F}" type="datetime1">
              <a:rPr lang="en-US">
                <a:solidFill>
                  <a:srgbClr val="000000"/>
                </a:solidFill>
              </a:rPr>
              <a:pPr>
                <a:defRPr/>
              </a:pPr>
              <a:t>4/14/2015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2A569C-F9EB-4AF3-8D32-8E1E29D27E5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27302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D67074-90BC-4E06-911B-9F9C143BA98F}" type="datetime1">
              <a:rPr lang="en-US">
                <a:solidFill>
                  <a:srgbClr val="000000"/>
                </a:solidFill>
              </a:rPr>
              <a:pPr>
                <a:defRPr/>
              </a:pPr>
              <a:t>4/14/2015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003A7-B084-4AEB-9131-890D01DF74E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6803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12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F1C8749-0116-4D63-93B7-B7EBB0B353D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6FF36C-67A3-49FA-83CD-F7C2FD354CCB}" type="datetime1">
              <a:rPr lang="en-US">
                <a:solidFill>
                  <a:srgbClr val="000000"/>
                </a:solidFill>
              </a:rPr>
              <a:pPr>
                <a:defRPr/>
              </a:pPr>
              <a:t>4/14/2015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D06B28-28B8-4B65-A56C-E9663ED7652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15210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6" y="274639"/>
            <a:ext cx="65341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9F599A-CEC1-4878-A087-71BDFBCA4D15}" type="datetime1">
              <a:rPr lang="en-US">
                <a:solidFill>
                  <a:srgbClr val="000000"/>
                </a:solidFill>
              </a:rPr>
              <a:pPr>
                <a:defRPr/>
              </a:pPr>
              <a:t>4/14/2015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BBA847-64D7-4CDB-8F0A-DE41D0A4CBD8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06534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95300" y="1600204"/>
            <a:ext cx="8915400" cy="4525963"/>
          </a:xfrm>
        </p:spPr>
        <p:txBody>
          <a:bodyPr/>
          <a:lstStyle/>
          <a:p>
            <a:pPr lvl="0"/>
            <a:endParaRPr lang="en-GB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EFCD9-6022-4B98-A270-9BF01A9486FE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93351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3" y="1600204"/>
            <a:ext cx="4381501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4"/>
            <a:ext cx="4381501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364C13-2745-41FA-A62D-BAFFE863C1C4}" type="datetime1">
              <a:rPr lang="en-US">
                <a:solidFill>
                  <a:srgbClr val="000000"/>
                </a:solidFill>
              </a:rPr>
              <a:pPr>
                <a:defRPr/>
              </a:pPr>
              <a:t>4/14/2015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6D377-A8B4-40D5-8EBC-4452A807E9D4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73859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2950" y="2130437"/>
            <a:ext cx="84201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099300" y="6245225"/>
            <a:ext cx="2311400" cy="476250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9F7F108D-ACAF-4E17-BC6F-6922EB315DF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65417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09FBC-C40C-4876-B0F4-3E0BD01DCFFE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48056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12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D0D34-BF80-4E4C-99AB-147ADCDED15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77377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3" y="1600204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4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0F1FA2-D517-4212-9E04-130504187DA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94726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82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82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25CE9-DAA2-4FE1-84FE-3211F536FDB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33026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D76CD-7CCF-45F4-8E06-89AF11CC4E5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6381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3" y="1600204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4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A05D6E5-DEE8-42B1-BFB0-CA33A0CDE4B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340168-3BC5-445B-AF9A-13B1B2A2A7E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34162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52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2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33A13-3DCE-430F-90BD-3CD4BC5AA5F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04913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FDF50-1E80-4792-B85E-CCCE96BE31C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50517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56C6E-A4E6-40EB-9922-779E760441F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88435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6" y="274639"/>
            <a:ext cx="65341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226E4-986C-4869-96D6-F28308B503C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2525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3" y="1600204"/>
            <a:ext cx="4381501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4"/>
            <a:ext cx="4381501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8D9D6-1285-4ED1-954F-7E95DD6A17F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23054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2950" y="2130437"/>
            <a:ext cx="84201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74FD9-573A-4B74-9907-2421B6DB4B61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37406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Wingdings" pitchFamily="2" charset="2"/>
              <a:buChar char="§"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88950" y="6237288"/>
            <a:ext cx="2311400" cy="476250"/>
          </a:xfrm>
        </p:spPr>
        <p:txBody>
          <a:bodyPr/>
          <a:lstStyle>
            <a:lvl1pPr algn="l">
              <a:defRPr sz="1100"/>
            </a:lvl1pPr>
          </a:lstStyle>
          <a:p>
            <a:pPr>
              <a:defRPr/>
            </a:pPr>
            <a:fld id="{334F5058-8017-4ADC-83FE-0F0CB5979DC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02324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12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E4F8C-3291-4610-9676-646DEB82A5C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19780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3" y="1600204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4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C16F8F-25C2-49CE-B621-0CC6DC88CD5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917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Wingdings" pitchFamily="2" charset="2"/>
              <a:buChar char="§"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88950" y="6237288"/>
            <a:ext cx="2311400" cy="476250"/>
          </a:xfrm>
        </p:spPr>
        <p:txBody>
          <a:bodyPr/>
          <a:lstStyle>
            <a:lvl1pPr algn="l">
              <a:defRPr sz="1100"/>
            </a:lvl1pPr>
          </a:lstStyle>
          <a:p>
            <a:pPr>
              <a:defRPr/>
            </a:pPr>
            <a:fld id="{334F5058-8017-4ADC-83FE-0F0CB5979DC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82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82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3455D2A-FD45-4FDC-B94C-98135B07DF8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82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82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FAD0BC-C71F-435C-9D75-F1472FFDFAB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23129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416496" y="6165304"/>
            <a:ext cx="2311400" cy="476250"/>
          </a:xfrm>
          <a:ln/>
        </p:spPr>
        <p:txBody>
          <a:bodyPr/>
          <a:lstStyle>
            <a:lvl1pPr algn="l">
              <a:defRPr sz="1100"/>
            </a:lvl1pPr>
          </a:lstStyle>
          <a:p>
            <a:pPr>
              <a:defRPr/>
            </a:pPr>
            <a:fld id="{292AD0F7-0A55-434D-942F-7024526F495A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58236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88950" y="6237288"/>
            <a:ext cx="2311400" cy="476250"/>
          </a:xfrm>
        </p:spPr>
        <p:txBody>
          <a:bodyPr/>
          <a:lstStyle>
            <a:lvl1pPr algn="l">
              <a:defRPr sz="1100"/>
            </a:lvl1pPr>
          </a:lstStyle>
          <a:p>
            <a:pPr>
              <a:defRPr/>
            </a:pPr>
            <a:fld id="{304B2A8A-51DC-4F35-A89E-F0D62016696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82595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52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2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F7451-97C7-45A0-81CF-C88CA85FB4E4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0657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7E962F-A773-414D-92B0-E2E9EDCF11E5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53194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37F6E2-7197-41B4-96E7-6DE1F6C663C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33211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6" y="274639"/>
            <a:ext cx="65341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CFDBA-C91A-4087-9D5D-F2736BB783A2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29003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95300" y="274639"/>
            <a:ext cx="89154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F97DA-DAAB-454D-B752-AC8BA2BEE15A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82695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3" y="1600204"/>
            <a:ext cx="4381501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3" y="1628800"/>
            <a:ext cx="4381501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88950" y="6237288"/>
            <a:ext cx="2311400" cy="476250"/>
          </a:xfrm>
        </p:spPr>
        <p:txBody>
          <a:bodyPr/>
          <a:lstStyle>
            <a:lvl1pPr algn="l">
              <a:defRPr sz="1000"/>
            </a:lvl1pPr>
          </a:lstStyle>
          <a:p>
            <a:pPr>
              <a:defRPr/>
            </a:pPr>
            <a:fld id="{6160F872-7FCA-4590-AF88-860CE133176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22965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3" y="1600204"/>
            <a:ext cx="4381501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5029199" y="1600204"/>
            <a:ext cx="4381501" cy="4525963"/>
          </a:xfrm>
        </p:spPr>
        <p:txBody>
          <a:bodyPr/>
          <a:lstStyle/>
          <a:p>
            <a:pPr lvl="0"/>
            <a:r>
              <a:rPr lang="en-US" noProof="0" dirty="0" smtClean="0"/>
              <a:t>Click icon to add chart</a:t>
            </a:r>
            <a:endParaRPr lang="en-GB" noProof="0" dirty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E1C98-DD0D-41CD-B983-82AD9F27BC71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295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88950" y="6165850"/>
            <a:ext cx="2311400" cy="476250"/>
          </a:xfrm>
        </p:spPr>
        <p:txBody>
          <a:bodyPr/>
          <a:lstStyle>
            <a:lvl1pPr algn="l">
              <a:defRPr sz="1100">
                <a:cs typeface="Arial" charset="0"/>
              </a:defRPr>
            </a:lvl1pPr>
          </a:lstStyle>
          <a:p>
            <a:pPr>
              <a:defRPr/>
            </a:pPr>
            <a:fld id="{31F712DC-1807-40A8-A48E-EC07DFA324F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95300" y="1600204"/>
            <a:ext cx="8915400" cy="4525963"/>
          </a:xfrm>
        </p:spPr>
        <p:txBody>
          <a:bodyPr/>
          <a:lstStyle/>
          <a:p>
            <a:pPr lvl="0"/>
            <a:r>
              <a:rPr lang="en-US" noProof="0" dirty="0" smtClean="0"/>
              <a:t>Click icon to add table</a:t>
            </a:r>
            <a:endParaRPr lang="en-GB" noProof="0" dirty="0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88950" y="6237288"/>
            <a:ext cx="2311400" cy="476250"/>
          </a:xfrm>
        </p:spPr>
        <p:txBody>
          <a:bodyPr/>
          <a:lstStyle>
            <a:lvl1pPr algn="l">
              <a:defRPr sz="1100"/>
            </a:lvl1pPr>
          </a:lstStyle>
          <a:p>
            <a:pPr>
              <a:defRPr/>
            </a:pPr>
            <a:fld id="{7D46950A-6D81-4C45-93DA-54523C2A45F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4816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2950" y="2130437"/>
            <a:ext cx="84201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099300" y="6245225"/>
            <a:ext cx="2311400" cy="476250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6114DE5F-5467-4661-8BF2-C42BF6A19A5E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01634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C19D2D-EEB9-40E0-93D0-37F787DE88E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43862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12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0C896-DF59-4F53-BBC9-DDB3A16A3C0A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078584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3" y="1600204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4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BD7DC-D29D-4D10-B603-626247ED6C8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7637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82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82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03578C-8290-4B64-AB9E-D2909C90419A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85359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A01449-441E-4C34-8ED7-A01E22C359E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53449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D937D-B535-41D5-9E39-8BCB057E0A1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64670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52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2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4A263E-8709-494E-B20D-DD8855EA0313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267083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3A15B9-A108-4F22-9B32-1D80A8BEE164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0023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44488" y="6237288"/>
            <a:ext cx="2311400" cy="476250"/>
          </a:xfrm>
        </p:spPr>
        <p:txBody>
          <a:bodyPr/>
          <a:lstStyle>
            <a:lvl1pPr algn="l">
              <a:defRPr sz="1100">
                <a:cs typeface="Arial" charset="0"/>
              </a:defRPr>
            </a:lvl1pPr>
          </a:lstStyle>
          <a:p>
            <a:pPr>
              <a:defRPr/>
            </a:pPr>
            <a:fld id="{6BB1DE1A-E3E9-40B3-A326-0E802F51EFB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24AEC-820A-4D39-97D6-66AF766D111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59629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6" y="274639"/>
            <a:ext cx="65341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496D5A-D4AF-47BE-9D04-80D7E2C3F7A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408626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3" y="1600204"/>
            <a:ext cx="4381501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4"/>
            <a:ext cx="4381501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F4D995-7590-4F68-A3C8-0DC5237EA8C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17873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7"/>
            <a:ext cx="84201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133BAA-14EF-40A4-B147-4C16DF76016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6368864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2496" y="6188075"/>
            <a:ext cx="175590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8615" y="1988840"/>
            <a:ext cx="8420100" cy="4114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05115" y="6235700"/>
            <a:ext cx="2063750" cy="457200"/>
          </a:xfrm>
        </p:spPr>
        <p:txBody>
          <a:bodyPr/>
          <a:lstStyle>
            <a:lvl1pPr algn="l"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BC48726-11F6-48C3-8B3D-21D33BACDA83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228257307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2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3F5BA-3F71-4F9B-949E-03B49BC19D9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1969388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4727" y="6165850"/>
            <a:ext cx="1755907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0" y="1981200"/>
            <a:ext cx="4133851" cy="41148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981200"/>
            <a:ext cx="4133851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05115" y="6237288"/>
            <a:ext cx="2063750" cy="45720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6BB029E1-9E6A-493D-8F80-FF3E540C385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6198236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4727" y="6165850"/>
            <a:ext cx="1755907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504" y="2204864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7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7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488421" y="6237288"/>
            <a:ext cx="2063750" cy="457200"/>
          </a:xfrm>
        </p:spPr>
        <p:txBody>
          <a:bodyPr/>
          <a:lstStyle>
            <a:lvl1pPr algn="l"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6F02511-8EB5-42E6-B0EE-07987820ABEC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28798370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6958" y="6070600"/>
            <a:ext cx="175418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560652" y="6167438"/>
            <a:ext cx="2063750" cy="457200"/>
          </a:xfrm>
        </p:spPr>
        <p:txBody>
          <a:bodyPr/>
          <a:lstStyle>
            <a:lvl1pPr algn="l"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885E302-85AB-4846-9BE6-103D535AEEE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46945018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1861C-4350-4F48-884A-F41A5905277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396455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52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2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86DE789-5F1C-4B36-AC66-5949A95C357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52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2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E0FEC2-9D5C-4834-A377-85EAF372920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44093598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C82B5-B6D1-4D05-9AD0-5E2A5F0B305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656993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60BDE-665C-41D4-856A-A6998D1C50A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04258880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58025" y="609600"/>
            <a:ext cx="2105025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0" y="609600"/>
            <a:ext cx="6162675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3BE9AF-289E-4739-AED6-EE6D14CCA31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3806648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950" y="609600"/>
            <a:ext cx="84201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742950" y="1981200"/>
            <a:ext cx="8420100" cy="4114800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6292F-5F36-4CB5-909D-C66E3C19E15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98166885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742950" y="609600"/>
            <a:ext cx="84201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7CCEB5-7B66-4E7D-AC8D-A8CC658B0EB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80249233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0EDD2C-40E0-4474-8F5C-41FB37DD6DEC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505782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8616" y="1988840"/>
            <a:ext cx="8420100" cy="4114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4528" y="6236048"/>
            <a:ext cx="2063750" cy="457200"/>
          </a:xfrm>
          <a:ln/>
        </p:spPr>
        <p:txBody>
          <a:bodyPr/>
          <a:lstStyle>
            <a:lvl1pPr algn="l"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8F9916-8C2F-4576-93D2-B64F971D1FD0}" type="slidenum">
              <a:rPr lang="en-GB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 dirty="0">
              <a:solidFill>
                <a:srgbClr val="000000"/>
              </a:solidFill>
            </a:endParaRPr>
          </a:p>
        </p:txBody>
      </p:sp>
      <p:pic>
        <p:nvPicPr>
          <p:cNvPr id="7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280" y="6187716"/>
            <a:ext cx="1754562" cy="553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823527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5926A5-499A-4A6D-944D-DA9D485DEB39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176528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0" y="1981200"/>
            <a:ext cx="41338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981200"/>
            <a:ext cx="41338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76536" y="6237312"/>
            <a:ext cx="2063750" cy="457200"/>
          </a:xfrm>
          <a:ln/>
        </p:spPr>
        <p:txBody>
          <a:bodyPr/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>
              <a:defRPr/>
            </a:pPr>
            <a:fld id="{F69EB78C-8EBF-4803-9962-1D6C09FBCF50}" type="slidenum">
              <a:rPr lang="en-GB" altLang="en-US" smtClean="0">
                <a:solidFill>
                  <a:srgbClr val="000000"/>
                </a:solidFill>
              </a:rPr>
              <a:pPr algn="l">
                <a:defRPr/>
              </a:pPr>
              <a:t>‹#›</a:t>
            </a:fld>
            <a:endParaRPr lang="en-GB" altLang="en-US" dirty="0">
              <a:solidFill>
                <a:srgbClr val="000000"/>
              </a:solidFill>
            </a:endParaRPr>
          </a:p>
        </p:txBody>
      </p:sp>
      <p:pic>
        <p:nvPicPr>
          <p:cNvPr id="8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296" y="6071217"/>
            <a:ext cx="1754562" cy="553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76136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4D06E6D-8D6A-4DBE-84F9-30603477D75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FDDAFC-EBE2-4848-A1F9-007B4A2DAA34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04606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60512" y="6167881"/>
            <a:ext cx="2063750" cy="457200"/>
          </a:xfrm>
          <a:ln/>
        </p:spPr>
        <p:txBody>
          <a:bodyPr/>
          <a:lstStyle>
            <a:lvl1pPr algn="l"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11291F1-F02F-4381-B21F-31528B482A8D}" type="slidenum">
              <a:rPr lang="en-GB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  <p:pic>
        <p:nvPicPr>
          <p:cNvPr id="6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296" y="6071217"/>
            <a:ext cx="1754562" cy="553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4653113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479C01-3C1A-426D-B48A-DFC815DDAAE7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959171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C3BA10-7894-49FD-A294-88942412E166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655534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348C4-64F4-489D-91BB-A8FB426985D2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451471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9AB47-8560-425E-AFCD-55AA70149220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352573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58025" y="609600"/>
            <a:ext cx="2105025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0" y="609600"/>
            <a:ext cx="6162675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2E708-487F-4E7D-924A-9DAA46D5A341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540299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950" y="609600"/>
            <a:ext cx="84201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742950" y="1981200"/>
            <a:ext cx="8420100" cy="4114800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58BAF8-2FF3-4017-B604-389D254B99BD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84909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742950" y="609600"/>
            <a:ext cx="84201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CC3FFA-7620-48B7-9417-931A1F66C42D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0672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4F6B972-EA91-41FA-9E9B-F7B601707A5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6" y="274639"/>
            <a:ext cx="65341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EAF3FEE-8B01-4351-976F-78291C3D482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95300" y="274639"/>
            <a:ext cx="89154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5F95BB2-5FAD-4CA4-B6E8-5FD3DE843C5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3" y="1600204"/>
            <a:ext cx="4381501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4"/>
            <a:ext cx="4381501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BD598E2-B45A-4650-B1D1-EF89396F11C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3" y="1600204"/>
            <a:ext cx="4381501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5029199" y="1600204"/>
            <a:ext cx="4381501" cy="4525963"/>
          </a:xfrm>
        </p:spPr>
        <p:txBody>
          <a:bodyPr/>
          <a:lstStyle/>
          <a:p>
            <a:pPr lvl="0"/>
            <a:r>
              <a:rPr lang="en-US" noProof="0" dirty="0" smtClean="0"/>
              <a:t>Click icon to add chart</a:t>
            </a:r>
            <a:endParaRPr lang="en-GB" noProof="0" dirty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6EBBE72-62B1-4446-9028-955F3C76591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12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E4F8C-3291-4610-9676-646DEB82A5C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95300" y="1600204"/>
            <a:ext cx="8915400" cy="4525963"/>
          </a:xfrm>
        </p:spPr>
        <p:txBody>
          <a:bodyPr/>
          <a:lstStyle/>
          <a:p>
            <a:pPr lvl="0"/>
            <a:r>
              <a:rPr lang="en-US" noProof="0" dirty="0" smtClean="0"/>
              <a:t>Click icon to add table</a:t>
            </a:r>
            <a:endParaRPr lang="en-GB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0695F88-0201-4F5D-8CC4-08118C191F3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2950" y="2130437"/>
            <a:ext cx="84201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734849D-18C9-47A3-9091-2929029A890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Wingdings" pitchFamily="2" charset="2"/>
              <a:buChar char="§"/>
              <a:defRPr/>
            </a:lvl1pPr>
            <a:lvl3pPr marL="1143000" indent="-228600">
              <a:buFont typeface="Wingdings" pitchFamily="2" charset="2"/>
              <a:buChar char="§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88950" y="6237288"/>
            <a:ext cx="2311400" cy="476250"/>
          </a:xfrm>
        </p:spPr>
        <p:txBody>
          <a:bodyPr/>
          <a:lstStyle>
            <a:lvl1pPr algn="l">
              <a:defRPr sz="1100">
                <a:cs typeface="Arial" charset="0"/>
              </a:defRPr>
            </a:lvl1pPr>
          </a:lstStyle>
          <a:p>
            <a:pPr>
              <a:defRPr/>
            </a:pPr>
            <a:fld id="{405C7F4C-725B-42A7-A8E9-9F8CBEF5DE2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12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7A9D689-FDA8-4392-95F5-C7C8D794EA3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3" y="1600204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4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8247A78-8F8F-4DFB-9A2F-69097B76F9D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82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82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0CAA6BA-C9A8-4CEE-9AE3-4217023838E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88950" y="6165850"/>
            <a:ext cx="2311400" cy="476250"/>
          </a:xfrm>
        </p:spPr>
        <p:txBody>
          <a:bodyPr/>
          <a:lstStyle>
            <a:lvl1pPr algn="l">
              <a:defRPr sz="1100">
                <a:cs typeface="Arial" charset="0"/>
              </a:defRPr>
            </a:lvl1pPr>
          </a:lstStyle>
          <a:p>
            <a:pPr>
              <a:defRPr/>
            </a:pPr>
            <a:fld id="{735EA66B-8C75-4223-AD50-5B779BB20F7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76D5264-EA04-4839-8AE2-CB20089D448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52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2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1F9602D-A0F1-407F-BFE6-842A08EE40D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0001BA6-38C9-4630-8564-C33C4AA2E25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3" y="1600204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4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C16F8F-25C2-49CE-B621-0CC6DC88CD5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9CFE507-1E95-4C30-8FFD-0E1F605A659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6" y="274639"/>
            <a:ext cx="65341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B543F02-7134-46E6-BF65-0FE51B03253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95300" y="274639"/>
            <a:ext cx="89154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2E6FD7A-7401-4785-9C86-735EB213403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3" y="1600204"/>
            <a:ext cx="4381501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4"/>
            <a:ext cx="4381501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52D882E-037C-497C-96F4-6DC7BB7F016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3" y="1600204"/>
            <a:ext cx="4381501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5029199" y="1600204"/>
            <a:ext cx="4381501" cy="4525963"/>
          </a:xfrm>
        </p:spPr>
        <p:txBody>
          <a:bodyPr/>
          <a:lstStyle/>
          <a:p>
            <a:pPr lvl="0"/>
            <a:r>
              <a:rPr lang="en-US" noProof="0" dirty="0" smtClean="0"/>
              <a:t>Click icon to add chart</a:t>
            </a:r>
            <a:endParaRPr lang="en-GB" noProof="0" dirty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002840E-5185-4CB4-9B60-1F7D7E25C07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95300" y="1600204"/>
            <a:ext cx="8915400" cy="4525963"/>
          </a:xfrm>
        </p:spPr>
        <p:txBody>
          <a:bodyPr/>
          <a:lstStyle/>
          <a:p>
            <a:pPr lvl="0"/>
            <a:r>
              <a:rPr lang="en-US" noProof="0" dirty="0" smtClean="0"/>
              <a:t>Click icon to add table</a:t>
            </a:r>
            <a:endParaRPr lang="en-GB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96D7E91-A382-46A2-9E60-6FC99D3D9BD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2950" y="2130437"/>
            <a:ext cx="84201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6376176-EA40-4138-B138-46F80D32865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BEE2AD5-22E4-450C-A188-0BE9262CDED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12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45AF049-2B95-47CA-A0C0-7315142250C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3" y="1600204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4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BC8F68A-9654-4A47-A653-AFEA5E509D1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82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82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FAD0BC-C71F-435C-9D75-F1472FFDFAB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82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82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754DC7E-5429-42D1-B45D-1679A1A2EB4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7615F38-63A4-4F0E-B424-4231E9D0B23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6BBC97E-9070-47CD-B114-F1A3D7BEC83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52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2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50AB5D2-8662-49D1-8803-086C3171697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FD60439-C9D8-4B99-A9FC-95B27C6D944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44033C3-9C1D-4C93-B37F-C6A7E98A430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6" y="274639"/>
            <a:ext cx="65341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2ADC515-D4D1-462A-953A-2D5205065FF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95300" y="274639"/>
            <a:ext cx="89154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BA883B1-220A-4900-B8DA-A652F9F6049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3" y="1600204"/>
            <a:ext cx="4381501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4"/>
            <a:ext cx="4381501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F9CC9F5-EFD2-4402-98EE-C2E6FB91CF9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3" y="1600204"/>
            <a:ext cx="4381501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5029199" y="1600204"/>
            <a:ext cx="4381501" cy="4525963"/>
          </a:xfrm>
        </p:spPr>
        <p:txBody>
          <a:bodyPr/>
          <a:lstStyle/>
          <a:p>
            <a:pPr lvl="0"/>
            <a:r>
              <a:rPr lang="en-US" noProof="0" dirty="0" smtClean="0"/>
              <a:t>Click icon to add chart</a:t>
            </a:r>
            <a:endParaRPr lang="en-GB" noProof="0" dirty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4972842-B012-49AB-BD97-0E30FF431F0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416496" y="6165304"/>
            <a:ext cx="2311400" cy="476250"/>
          </a:xfrm>
          <a:ln/>
        </p:spPr>
        <p:txBody>
          <a:bodyPr/>
          <a:lstStyle>
            <a:lvl1pPr algn="l">
              <a:defRPr sz="1100"/>
            </a:lvl1pPr>
          </a:lstStyle>
          <a:p>
            <a:pPr>
              <a:defRPr/>
            </a:pPr>
            <a:fld id="{292AD0F7-0A55-434D-942F-7024526F495A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95300" y="1600204"/>
            <a:ext cx="8915400" cy="4525963"/>
          </a:xfrm>
        </p:spPr>
        <p:txBody>
          <a:bodyPr/>
          <a:lstStyle/>
          <a:p>
            <a:pPr lvl="0"/>
            <a:r>
              <a:rPr lang="en-US" noProof="0" dirty="0" smtClean="0"/>
              <a:t>Click icon to add table</a:t>
            </a:r>
            <a:endParaRPr lang="en-GB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9F61B25-65C2-4E80-9F5B-6AF9C6A2B13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37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2A7A07B-410C-4AC5-B58C-67DFF5D9BF0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BD5B52C-A0B7-4179-811A-E0B60CF25D3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12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E9338DB-59E3-4B3A-8FF9-B91C1E6AD5C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3" y="1600204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4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6F41742-9006-48A5-A31B-3FB9E7F486B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82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82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36D3263-6689-4384-A60E-42E2FC57502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B067D67-6012-44F4-8530-651CC1A1C85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40F4BC0-AE78-44CD-BB13-D960E324078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52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2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94CAA5F-C848-4923-A468-444954541CD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926B739-AA48-4397-9D6E-8C6EEBE1703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88950" y="6237288"/>
            <a:ext cx="2311400" cy="476250"/>
          </a:xfrm>
        </p:spPr>
        <p:txBody>
          <a:bodyPr/>
          <a:lstStyle>
            <a:lvl1pPr algn="l">
              <a:defRPr sz="1100"/>
            </a:lvl1pPr>
          </a:lstStyle>
          <a:p>
            <a:pPr>
              <a:defRPr/>
            </a:pPr>
            <a:fld id="{304B2A8A-51DC-4F35-A89E-F0D62016696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C78D891-91DA-4B01-8054-91037B75D30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6" y="274639"/>
            <a:ext cx="65341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997233B-36C1-44D5-A692-5366CEA30B8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95300" y="1600204"/>
            <a:ext cx="8915400" cy="4525963"/>
          </a:xfrm>
        </p:spPr>
        <p:txBody>
          <a:bodyPr/>
          <a:lstStyle/>
          <a:p>
            <a:pPr lvl="0"/>
            <a:r>
              <a:rPr lang="en-US" noProof="0" dirty="0" smtClean="0"/>
              <a:t>Click icon to add table</a:t>
            </a:r>
            <a:endParaRPr lang="en-GB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94B2718-71E7-4457-83AA-A07579F95D4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3" y="1600204"/>
            <a:ext cx="4381501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4"/>
            <a:ext cx="4381501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B5D360D-ED0E-4237-9BAB-E8B5F4370C2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3088" y="6283337"/>
            <a:ext cx="1493837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95300" y="274639"/>
            <a:ext cx="89154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D9B75AF-8DC0-48F5-AE95-C02E48C8E97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3" y="1600204"/>
            <a:ext cx="4381501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5029199" y="1600204"/>
            <a:ext cx="4381501" cy="4525963"/>
          </a:xfrm>
        </p:spPr>
        <p:txBody>
          <a:bodyPr/>
          <a:lstStyle/>
          <a:p>
            <a:pPr lvl="0"/>
            <a:r>
              <a:rPr lang="en-US" noProof="0" dirty="0" smtClean="0"/>
              <a:t>Click icon to add chart</a:t>
            </a:r>
            <a:endParaRPr lang="en-GB" noProof="0" dirty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6E55B30-8C56-45A2-A810-225B6BD5BA9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2950" y="2130437"/>
            <a:ext cx="84201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EB9D953-B727-4C29-A58E-100C3238C65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8C11EEC-A8F5-4AF2-8BF5-FA865A42ECA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12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49AD6BC-F593-47DD-A1F8-09258CC465B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3" y="1600204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4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B888A00-3C7B-425A-BBDB-642F88DE986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52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2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F7451-97C7-45A0-81CF-C88CA85FB4E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82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82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FC5BFE0-19F5-4FE7-BCAD-20BC9A1317B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B291995-A65F-4D5B-87D5-8387234937D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E74D423-F59E-4634-8B59-0667EEEAB73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52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2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5E2A050-748C-42FE-BA84-C785E29BAC3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603B4B9-6948-4BCD-80A9-D6E85CFC1D5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555ABB6-7CA6-4A44-B04D-0D817F9CFFB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6" y="274639"/>
            <a:ext cx="65341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B361187-C850-4BD3-AC5F-D4D9621834E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2950" y="2130437"/>
            <a:ext cx="84201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C9AF0-1DB9-4047-9E75-FDEC8B3A6C8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56163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Wingdings" pitchFamily="2" charset="2"/>
              <a:buChar char="§"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88950" y="6237288"/>
            <a:ext cx="2311400" cy="476250"/>
          </a:xfrm>
        </p:spPr>
        <p:txBody>
          <a:bodyPr/>
          <a:lstStyle>
            <a:lvl1pPr algn="l">
              <a:defRPr sz="1100"/>
            </a:lvl1pPr>
          </a:lstStyle>
          <a:p>
            <a:pPr>
              <a:defRPr/>
            </a:pPr>
            <a:fld id="{110EE565-EA33-4448-8271-B5E2DAC0593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173897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12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FCE51B-0283-459C-9876-39A8AD5FB11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4988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7E962F-A773-414D-92B0-E2E9EDCF11E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3" y="1600204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199" y="1600204"/>
            <a:ext cx="43815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58463-B29B-4F76-89F4-F6BDB48977E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7010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82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82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1CBA2E-2514-4522-911C-BB0B4A865C7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44801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15925" y="6165850"/>
            <a:ext cx="2311400" cy="476250"/>
          </a:xfrm>
        </p:spPr>
        <p:txBody>
          <a:bodyPr/>
          <a:lstStyle>
            <a:lvl1pPr algn="l">
              <a:defRPr sz="1100"/>
            </a:lvl1pPr>
          </a:lstStyle>
          <a:p>
            <a:pPr>
              <a:defRPr/>
            </a:pPr>
            <a:fld id="{E5D79909-173A-4983-868E-E103F99C422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245549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88950" y="6237288"/>
            <a:ext cx="2311400" cy="476250"/>
          </a:xfrm>
        </p:spPr>
        <p:txBody>
          <a:bodyPr/>
          <a:lstStyle>
            <a:lvl1pPr algn="l">
              <a:defRPr sz="1100"/>
            </a:lvl1pPr>
          </a:lstStyle>
          <a:p>
            <a:pPr>
              <a:defRPr/>
            </a:pPr>
            <a:fld id="{2C8E8034-A69E-4F55-A233-BA63923A5D6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712581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52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2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7005F-C1F3-47EB-BC59-5683809F933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401911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B4BBE-6F25-4BAD-8219-2B235F50CE5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221784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926B1-8306-4CA0-83B7-78191B95A94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668194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6" y="274639"/>
            <a:ext cx="65341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780D4C-837B-4BF0-8014-8825BDE1981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164347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95300" y="274639"/>
            <a:ext cx="89154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18CBC1-34A2-46D5-8894-B645B803AE4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405696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3" y="1600204"/>
            <a:ext cx="4381501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3" y="1628800"/>
            <a:ext cx="4381501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88950" y="6237288"/>
            <a:ext cx="2311400" cy="476250"/>
          </a:xfrm>
        </p:spPr>
        <p:txBody>
          <a:bodyPr/>
          <a:lstStyle>
            <a:lvl1pPr algn="l">
              <a:defRPr sz="1000"/>
            </a:lvl1pPr>
          </a:lstStyle>
          <a:p>
            <a:pPr>
              <a:defRPr/>
            </a:pPr>
            <a:fld id="{387F95F1-B9C8-4EFD-B3C5-D1750CBDC8F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4111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157.xml"/><Relationship Id="rId16" Type="http://schemas.openxmlformats.org/officeDocument/2006/relationships/theme" Target="../theme/theme12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slideLayout" Target="../slideLayouts/slideLayout16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13" Type="http://schemas.openxmlformats.org/officeDocument/2006/relationships/slideLayout" Target="../slideLayouts/slideLayout183.xml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slideLayout" Target="../slideLayouts/slideLayout182.xml"/><Relationship Id="rId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slideLayout" Target="../slideLayouts/slideLayout195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Relationship Id="rId14" Type="http://schemas.openxmlformats.org/officeDocument/2006/relationships/image" Target="../media/image4.jpe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3.xml"/><Relationship Id="rId13" Type="http://schemas.openxmlformats.org/officeDocument/2006/relationships/slideLayout" Target="../slideLayouts/slideLayout208.xml"/><Relationship Id="rId3" Type="http://schemas.openxmlformats.org/officeDocument/2006/relationships/slideLayout" Target="../slideLayouts/slideLayout198.xml"/><Relationship Id="rId7" Type="http://schemas.openxmlformats.org/officeDocument/2006/relationships/slideLayout" Target="../slideLayouts/slideLayout202.xml"/><Relationship Id="rId12" Type="http://schemas.openxmlformats.org/officeDocument/2006/relationships/slideLayout" Target="../slideLayouts/slideLayout207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197.xml"/><Relationship Id="rId16" Type="http://schemas.openxmlformats.org/officeDocument/2006/relationships/theme" Target="../theme/theme15.xml"/><Relationship Id="rId1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206.xml"/><Relationship Id="rId5" Type="http://schemas.openxmlformats.org/officeDocument/2006/relationships/slideLayout" Target="../slideLayouts/slideLayout200.xml"/><Relationship Id="rId15" Type="http://schemas.openxmlformats.org/officeDocument/2006/relationships/slideLayout" Target="../slideLayouts/slideLayout210.xml"/><Relationship Id="rId10" Type="http://schemas.openxmlformats.org/officeDocument/2006/relationships/slideLayout" Target="../slideLayouts/slideLayout205.xml"/><Relationship Id="rId4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4.xml"/><Relationship Id="rId14" Type="http://schemas.openxmlformats.org/officeDocument/2006/relationships/slideLayout" Target="../slideLayouts/slideLayout20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213.xml"/><Relationship Id="rId7" Type="http://schemas.openxmlformats.org/officeDocument/2006/relationships/slideLayout" Target="../slideLayouts/slideLayout217.xml"/><Relationship Id="rId12" Type="http://schemas.openxmlformats.org/officeDocument/2006/relationships/slideLayout" Target="../slideLayouts/slideLayout222.xml"/><Relationship Id="rId2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Relationship Id="rId14" Type="http://schemas.openxmlformats.org/officeDocument/2006/relationships/image" Target="../media/image4.jpe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0.xml"/><Relationship Id="rId13" Type="http://schemas.openxmlformats.org/officeDocument/2006/relationships/slideLayout" Target="../slideLayouts/slideLayout235.xml"/><Relationship Id="rId3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229.xml"/><Relationship Id="rId12" Type="http://schemas.openxmlformats.org/officeDocument/2006/relationships/slideLayout" Target="../slideLayouts/slideLayout234.xml"/><Relationship Id="rId2" Type="http://schemas.openxmlformats.org/officeDocument/2006/relationships/slideLayout" Target="../slideLayouts/slideLayout224.xml"/><Relationship Id="rId1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8.xml"/><Relationship Id="rId11" Type="http://schemas.openxmlformats.org/officeDocument/2006/relationships/slideLayout" Target="../slideLayouts/slideLayout233.xml"/><Relationship Id="rId5" Type="http://schemas.openxmlformats.org/officeDocument/2006/relationships/slideLayout" Target="../slideLayouts/slideLayout227.xml"/><Relationship Id="rId10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31.xml"/><Relationship Id="rId1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3.xml"/><Relationship Id="rId13" Type="http://schemas.openxmlformats.org/officeDocument/2006/relationships/slideLayout" Target="../slideLayouts/slideLayout248.xml"/><Relationship Id="rId3" Type="http://schemas.openxmlformats.org/officeDocument/2006/relationships/slideLayout" Target="../slideLayouts/slideLayout238.xml"/><Relationship Id="rId7" Type="http://schemas.openxmlformats.org/officeDocument/2006/relationships/slideLayout" Target="../slideLayouts/slideLayout242.xml"/><Relationship Id="rId12" Type="http://schemas.openxmlformats.org/officeDocument/2006/relationships/slideLayout" Target="../slideLayouts/slideLayout247.xml"/><Relationship Id="rId2" Type="http://schemas.openxmlformats.org/officeDocument/2006/relationships/slideLayout" Target="../slideLayouts/slideLayout237.xml"/><Relationship Id="rId1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41.xml"/><Relationship Id="rId11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240.xml"/><Relationship Id="rId10" Type="http://schemas.openxmlformats.org/officeDocument/2006/relationships/slideLayout" Target="../slideLayouts/slideLayout245.xml"/><Relationship Id="rId4" Type="http://schemas.openxmlformats.org/officeDocument/2006/relationships/slideLayout" Target="../slideLayouts/slideLayout239.xml"/><Relationship Id="rId9" Type="http://schemas.openxmlformats.org/officeDocument/2006/relationships/slideLayout" Target="../slideLayouts/slideLayout244.xml"/><Relationship Id="rId14" Type="http://schemas.openxmlformats.org/officeDocument/2006/relationships/theme" Target="../theme/theme1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32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47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88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103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4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4F107AF-0C76-48DD-881E-FD3EBE512EE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pic>
        <p:nvPicPr>
          <p:cNvPr id="107526" name="Picture 1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5389" y="6165850"/>
            <a:ext cx="1871662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0" r:id="rId3"/>
    <p:sldLayoutId id="2147483839" r:id="rId4"/>
    <p:sldLayoutId id="2147483838" r:id="rId5"/>
    <p:sldLayoutId id="2147483837" r:id="rId6"/>
    <p:sldLayoutId id="2147483843" r:id="rId7"/>
    <p:sldLayoutId id="2147483836" r:id="rId8"/>
    <p:sldLayoutId id="2147483835" r:id="rId9"/>
    <p:sldLayoutId id="2147483834" r:id="rId10"/>
    <p:sldLayoutId id="2147483833" r:id="rId11"/>
    <p:sldLayoutId id="2147483832" r:id="rId12"/>
    <p:sldLayoutId id="2147483844" r:id="rId13"/>
    <p:sldLayoutId id="2147483831" r:id="rId14"/>
    <p:sldLayoutId id="2147483845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4"/>
            <a:ext cx="89154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Arial" pitchFamily="34" charset="0"/>
              </a:defRPr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88950" y="6237288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Arial" pitchFamily="34" charset="0"/>
              </a:defRPr>
            </a:lvl1pPr>
          </a:lstStyle>
          <a:p>
            <a:pPr>
              <a:defRPr/>
            </a:pPr>
            <a:fld id="{47883D5B-1C0C-4E92-AE2A-B4482A210BF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0016" y="6165862"/>
            <a:ext cx="167005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061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  <p:sldLayoutId id="2147484002" r:id="rId12"/>
    <p:sldLayoutId id="2147484003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MS PGothic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4"/>
            <a:ext cx="89154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Arial" pitchFamily="34" charset="0"/>
              </a:defRPr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88950" y="6237288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Arial" pitchFamily="34" charset="0"/>
              </a:defRPr>
            </a:lvl1pPr>
          </a:lstStyle>
          <a:p>
            <a:pPr>
              <a:defRPr/>
            </a:pPr>
            <a:fld id="{47883D5B-1C0C-4E92-AE2A-B4482A210BF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0016" y="6165862"/>
            <a:ext cx="167005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9949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  <p:sldLayoutId id="2147484016" r:id="rId12"/>
    <p:sldLayoutId id="2147484017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MS PGothic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4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4F107AF-0C76-48DD-881E-FD3EBE512EE8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107526" name="Picture 1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5389" y="6165850"/>
            <a:ext cx="1871662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0271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  <p:sldLayoutId id="2147484030" r:id="rId12"/>
    <p:sldLayoutId id="2147484031" r:id="rId13"/>
    <p:sldLayoutId id="2147484032" r:id="rId14"/>
    <p:sldLayoutId id="2147484033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4"/>
            <a:ext cx="89154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Arial" pitchFamily="34" charset="0"/>
              </a:defRPr>
            </a:lvl1pPr>
          </a:lstStyle>
          <a:p>
            <a:pPr>
              <a:defRPr/>
            </a:pPr>
            <a:fld id="{4DFC967B-11E1-42FA-99A5-78A783B72965}" type="datetime1">
              <a:rPr lang="en-US">
                <a:solidFill>
                  <a:srgbClr val="000000"/>
                </a:solidFill>
                <a:ea typeface="MS PGothic" pitchFamily="34" charset="-128"/>
              </a:rPr>
              <a:pPr>
                <a:defRPr/>
              </a:pPr>
              <a:t>4/14/2015</a:t>
            </a:fld>
            <a:endParaRPr lang="en-GB" dirty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88950" y="6237288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Arial" pitchFamily="34" charset="0"/>
              </a:defRPr>
            </a:lvl1pPr>
          </a:lstStyle>
          <a:p>
            <a:pPr>
              <a:defRPr/>
            </a:pPr>
            <a:fld id="{16887CFD-6F91-4203-BD28-BB47083FD58B}" type="slidenum">
              <a:rPr lang="en-GB">
                <a:solidFill>
                  <a:srgbClr val="000000"/>
                </a:solidFill>
                <a:ea typeface="MS PGothic" pitchFamily="34" charset="-128"/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  <a:ea typeface="MS PGothic" pitchFamily="34" charset="-128"/>
            </a:endParaRPr>
          </a:p>
        </p:txBody>
      </p:sp>
      <p:pic>
        <p:nvPicPr>
          <p:cNvPr id="2" name="Picture 2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0016" y="6165862"/>
            <a:ext cx="167005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2507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  <p:sldLayoutId id="2147484046" r:id="rId12"/>
    <p:sldLayoutId id="2147484047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4"/>
            <a:ext cx="89154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Arial" pitchFamily="34" charset="0"/>
              </a:defRPr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88950" y="6237288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Arial" pitchFamily="34" charset="0"/>
              </a:defRPr>
            </a:lvl1pPr>
          </a:lstStyle>
          <a:p>
            <a:pPr>
              <a:defRPr/>
            </a:pPr>
            <a:fld id="{70754EF3-6521-422B-B090-27D76877430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0016" y="6165862"/>
            <a:ext cx="167005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0797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  <p:sldLayoutId id="2147484060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MS PGothic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4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4F107AF-0C76-48DD-881E-FD3EBE512EE8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107526" name="Picture 1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5389" y="6165850"/>
            <a:ext cx="1871662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096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  <p:sldLayoutId id="2147484063" r:id="rId2"/>
    <p:sldLayoutId id="2147484064" r:id="rId3"/>
    <p:sldLayoutId id="2147484065" r:id="rId4"/>
    <p:sldLayoutId id="2147484066" r:id="rId5"/>
    <p:sldLayoutId id="2147484067" r:id="rId6"/>
    <p:sldLayoutId id="2147484068" r:id="rId7"/>
    <p:sldLayoutId id="2147484069" r:id="rId8"/>
    <p:sldLayoutId id="2147484070" r:id="rId9"/>
    <p:sldLayoutId id="2147484071" r:id="rId10"/>
    <p:sldLayoutId id="2147484072" r:id="rId11"/>
    <p:sldLayoutId id="2147484073" r:id="rId12"/>
    <p:sldLayoutId id="2147484074" r:id="rId13"/>
    <p:sldLayoutId id="2147484075" r:id="rId14"/>
    <p:sldLayoutId id="2147484076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4"/>
            <a:ext cx="89154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Arial" pitchFamily="34" charset="0"/>
              </a:defRPr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88950" y="6237288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Arial" pitchFamily="34" charset="0"/>
              </a:defRPr>
            </a:lvl1pPr>
          </a:lstStyle>
          <a:p>
            <a:pPr>
              <a:defRPr/>
            </a:pPr>
            <a:fld id="{32FB86CC-4F71-493B-80D5-57897903E614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0016" y="6165862"/>
            <a:ext cx="167005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4457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  <p:sldLayoutId id="2147484115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MS PGothic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201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GB" altLang="en-US"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GB" altLang="en-US"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8400"/>
            <a:ext cx="206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C129688-031B-4B75-91FB-A5E225FF2B1F}" type="slidenum">
              <a:rPr lang="en-GB" altLang="en-US">
                <a:latin typeface="Times New Roman" pitchFamily="18" charset="0"/>
              </a:rPr>
              <a:pPr>
                <a:defRPr/>
              </a:pPr>
              <a:t>‹#›</a:t>
            </a:fld>
            <a:endParaRPr lang="en-GB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520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128" r:id="rId12"/>
    <p:sldLayoutId id="2147484129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201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Click to edit Master text styles</a:t>
            </a:r>
          </a:p>
          <a:p>
            <a:pPr lvl="1"/>
            <a:r>
              <a:rPr lang="en-GB" altLang="en-US" dirty="0" smtClean="0"/>
              <a:t>Second level</a:t>
            </a:r>
          </a:p>
          <a:p>
            <a:pPr lvl="2"/>
            <a:r>
              <a:rPr lang="en-GB" altLang="en-US" dirty="0" smtClean="0"/>
              <a:t>Third level</a:t>
            </a:r>
          </a:p>
          <a:p>
            <a:pPr lvl="3"/>
            <a:r>
              <a:rPr lang="en-GB" altLang="en-US" dirty="0" smtClean="0"/>
              <a:t>Fourth level</a:t>
            </a:r>
          </a:p>
          <a:p>
            <a:pPr lvl="4"/>
            <a:r>
              <a:rPr lang="en-GB" altLang="en-US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8400"/>
            <a:ext cx="206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9283607-B9CB-42B0-8E1B-605F16F22CDA}" type="slidenum">
              <a:rPr lang="en-GB" altLang="en-US">
                <a:solidFill>
                  <a:srgbClr val="000000"/>
                </a:solidFill>
                <a:latin typeface="Times New Roman" pitchFamily="18" charset="0"/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446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3" r:id="rId3"/>
    <p:sldLayoutId id="2147484134" r:id="rId4"/>
    <p:sldLayoutId id="2147484135" r:id="rId5"/>
    <p:sldLayoutId id="2147484136" r:id="rId6"/>
    <p:sldLayoutId id="2147484137" r:id="rId7"/>
    <p:sldLayoutId id="2147484138" r:id="rId8"/>
    <p:sldLayoutId id="2147484139" r:id="rId9"/>
    <p:sldLayoutId id="2147484140" r:id="rId10"/>
    <p:sldLayoutId id="2147484141" r:id="rId11"/>
    <p:sldLayoutId id="2147484142" r:id="rId12"/>
    <p:sldLayoutId id="2147484143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sz="20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4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8FAEEC7-1E61-4F85-A192-89531F403F1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pic>
        <p:nvPicPr>
          <p:cNvPr id="17414" name="Picture 1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5389" y="6165850"/>
            <a:ext cx="1871662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4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CB46053-7B03-42F4-A1B4-F64D1966663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pic>
        <p:nvPicPr>
          <p:cNvPr id="33798" name="Picture 1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5389" y="6165850"/>
            <a:ext cx="1871662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  <p:sldLayoutId id="2147483874" r:id="rId14"/>
    <p:sldLayoutId id="2147483875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4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F47A357-EDED-4CC4-8C3F-A2FF0D5001E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pic>
        <p:nvPicPr>
          <p:cNvPr id="50182" name="Picture 1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5389" y="6165850"/>
            <a:ext cx="1871662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  <p:sldLayoutId id="2147483888" r:id="rId13"/>
    <p:sldLayoutId id="2147483889" r:id="rId14"/>
    <p:sldLayoutId id="2147483890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4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D740D52-26D2-48CC-89B1-A8822490C43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02" r:id="rId12"/>
    <p:sldLayoutId id="2147483903" r:id="rId13"/>
    <p:sldLayoutId id="2147483904" r:id="rId14"/>
    <p:sldLayoutId id="2147483905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906463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779588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2187575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595563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3052763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509963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967163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424363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4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1E5C0B20-27B8-4448-ABC7-8EF84BA7243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pic>
        <p:nvPicPr>
          <p:cNvPr id="82950" name="Picture 1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5389" y="6165850"/>
            <a:ext cx="1871662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4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1FD5D973-9328-436B-8D06-2D22E6CDACC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pic>
        <p:nvPicPr>
          <p:cNvPr id="8198" name="Picture 1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5389" y="6165850"/>
            <a:ext cx="1871662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2017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  <p:sldLayoutId id="2147483929" r:id="rId12"/>
    <p:sldLayoutId id="2147483930" r:id="rId13"/>
    <p:sldLayoutId id="2147483931" r:id="rId14"/>
    <p:sldLayoutId id="2147483932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4"/>
            <a:ext cx="89154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4490007-A3EF-4373-A517-215273A89EB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pic>
        <p:nvPicPr>
          <p:cNvPr id="2054" name="Picture 1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5389" y="6165850"/>
            <a:ext cx="1871662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6665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  <p:sldLayoutId id="2147483973" r:id="rId13"/>
    <p:sldLayoutId id="2147483974" r:id="rId14"/>
    <p:sldLayoutId id="2147483975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4"/>
            <a:ext cx="89154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Arial" pitchFamily="34" charset="0"/>
              </a:defRPr>
            </a:lvl1pPr>
          </a:lstStyle>
          <a:p>
            <a:pPr>
              <a:defRPr/>
            </a:pP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88950" y="6237288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Arial" pitchFamily="34" charset="0"/>
              </a:defRPr>
            </a:lvl1pPr>
          </a:lstStyle>
          <a:p>
            <a:pPr>
              <a:defRPr/>
            </a:pPr>
            <a:fld id="{47883D5B-1C0C-4E92-AE2A-B4482A210BFF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0016" y="6165862"/>
            <a:ext cx="167005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579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  <p:sldLayoutId id="2147483988" r:id="rId12"/>
    <p:sldLayoutId id="2147483989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MS PGothic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71.xml"/><Relationship Id="rId1" Type="http://schemas.openxmlformats.org/officeDocument/2006/relationships/tags" Target="../tags/tag2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71.xml"/><Relationship Id="rId1" Type="http://schemas.openxmlformats.org/officeDocument/2006/relationships/tags" Target="../tags/tag3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25.emf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8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71.xml"/><Relationship Id="rId1" Type="http://schemas.openxmlformats.org/officeDocument/2006/relationships/tags" Target="../tags/tag4.xml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2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23.xml"/><Relationship Id="rId1" Type="http://schemas.openxmlformats.org/officeDocument/2006/relationships/tags" Target="../tags/tag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71.xml"/><Relationship Id="rId1" Type="http://schemas.openxmlformats.org/officeDocument/2006/relationships/tags" Target="../tags/tag6.xml"/><Relationship Id="rId4" Type="http://schemas.openxmlformats.org/officeDocument/2006/relationships/image" Target="../media/image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72.xml"/><Relationship Id="rId1" Type="http://schemas.openxmlformats.org/officeDocument/2006/relationships/tags" Target="../tags/tag7.xml"/><Relationship Id="rId5" Type="http://schemas.openxmlformats.org/officeDocument/2006/relationships/hyperlink" Target="mailto:asleightholm@westernpower.co.uk" TargetMode="External"/><Relationship Id="rId4" Type="http://schemas.openxmlformats.org/officeDocument/2006/relationships/hyperlink" Target="http://www.westernpower.co.uk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-12700" y="5733268"/>
            <a:ext cx="9906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176213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tabLst>
                <a:tab pos="176213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tabLst>
                <a:tab pos="176213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tabLst>
                <a:tab pos="176213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tabLst>
                <a:tab pos="176213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76213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76213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76213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76213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GB" sz="2800" dirty="0" smtClean="0">
                <a:solidFill>
                  <a:srgbClr val="000000"/>
                </a:solidFill>
              </a:rPr>
              <a:t>April 2015</a:t>
            </a:r>
            <a:endParaRPr lang="en-GB" sz="3200" dirty="0" smtClean="0">
              <a:solidFill>
                <a:srgbClr val="000000"/>
              </a:solidFill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0" y="3150506"/>
            <a:ext cx="9906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5614988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tabLst>
                <a:tab pos="5614988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tabLst>
                <a:tab pos="5614988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tabLst>
                <a:tab pos="5614988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tabLst>
                <a:tab pos="5614988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614988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614988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614988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614988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GB" sz="3200" dirty="0" smtClean="0">
                <a:solidFill>
                  <a:srgbClr val="000000"/>
                </a:solidFill>
              </a:rPr>
              <a:t>Resilience of small / medium businesses:</a:t>
            </a:r>
          </a:p>
          <a:p>
            <a:pPr algn="ctr" eaLnBrk="1" hangingPunct="1">
              <a:defRPr/>
            </a:pPr>
            <a:endParaRPr lang="en-GB" sz="3200" dirty="0" smtClean="0">
              <a:solidFill>
                <a:srgbClr val="000000"/>
              </a:solidFill>
            </a:endParaRPr>
          </a:p>
          <a:p>
            <a:pPr algn="ctr" eaLnBrk="1" hangingPunct="1">
              <a:defRPr/>
            </a:pPr>
            <a:r>
              <a:rPr lang="en-GB" sz="3200" dirty="0" smtClean="0">
                <a:solidFill>
                  <a:srgbClr val="000000"/>
                </a:solidFill>
              </a:rPr>
              <a:t>Stakeholder workshop</a:t>
            </a:r>
          </a:p>
        </p:txBody>
      </p:sp>
      <p:pic>
        <p:nvPicPr>
          <p:cNvPr id="23556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3400" y="763588"/>
            <a:ext cx="610235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567613" y="6491288"/>
            <a:ext cx="2311400" cy="476250"/>
          </a:xfrm>
          <a:noFill/>
        </p:spPr>
        <p:txBody>
          <a:bodyPr/>
          <a:lstStyle>
            <a:lvl1pPr eaLnBrk="0" hangingPunct="0"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E69ADBEE-0F95-4D5E-BB42-29FDB12C0AD1}" type="slidenum">
              <a:rPr lang="en-GB" sz="1400" b="0" smtClean="0">
                <a:solidFill>
                  <a:srgbClr val="000000"/>
                </a:solidFill>
              </a:rPr>
              <a:pPr eaLnBrk="1" hangingPunct="1"/>
              <a:t>1</a:t>
            </a:fld>
            <a:endParaRPr lang="en-GB" sz="1400" b="0" dirty="0" smtClean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282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-12694" y="4869172"/>
            <a:ext cx="991870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176213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tabLst>
                <a:tab pos="176213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tabLst>
                <a:tab pos="176213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tabLst>
                <a:tab pos="176213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tabLst>
                <a:tab pos="176213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76213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76213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76213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76213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GB" sz="2800" b="0" dirty="0" smtClean="0">
                <a:solidFill>
                  <a:srgbClr val="000000"/>
                </a:solidFill>
              </a:rPr>
              <a:t>Alex Wilkes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GB" sz="2800" b="0" dirty="0" smtClean="0">
                <a:solidFill>
                  <a:srgbClr val="000000"/>
                </a:solidFill>
              </a:rPr>
              <a:t>Stakeholder Engagement Manager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0" y="3150506"/>
            <a:ext cx="9906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5614988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tabLst>
                <a:tab pos="5614988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tabLst>
                <a:tab pos="5614988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tabLst>
                <a:tab pos="5614988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tabLst>
                <a:tab pos="5614988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614988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614988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614988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614988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GB" sz="3200" dirty="0" smtClean="0">
                <a:solidFill>
                  <a:srgbClr val="578575"/>
                </a:solidFill>
              </a:rPr>
              <a:t>Session 1:</a:t>
            </a:r>
          </a:p>
          <a:p>
            <a:pPr algn="ctr" eaLnBrk="1" hangingPunct="1">
              <a:defRPr/>
            </a:pPr>
            <a:r>
              <a:rPr lang="en-GB" sz="3200" dirty="0">
                <a:solidFill>
                  <a:srgbClr val="000000"/>
                </a:solidFill>
              </a:rPr>
              <a:t>Understanding </a:t>
            </a:r>
            <a:r>
              <a:rPr lang="en-GB" sz="3200" dirty="0" smtClean="0">
                <a:solidFill>
                  <a:srgbClr val="000000"/>
                </a:solidFill>
              </a:rPr>
              <a:t>‘vulnerability’ </a:t>
            </a:r>
            <a:r>
              <a:rPr lang="en-GB" sz="3200" dirty="0">
                <a:solidFill>
                  <a:srgbClr val="000000"/>
                </a:solidFill>
              </a:rPr>
              <a:t>for </a:t>
            </a:r>
            <a:endParaRPr lang="en-GB" sz="3200" dirty="0" smtClean="0">
              <a:solidFill>
                <a:srgbClr val="000000"/>
              </a:solidFill>
            </a:endParaRPr>
          </a:p>
          <a:p>
            <a:pPr algn="ctr" eaLnBrk="1" hangingPunct="1">
              <a:defRPr/>
            </a:pPr>
            <a:r>
              <a:rPr lang="en-GB" sz="3200" dirty="0" smtClean="0">
                <a:solidFill>
                  <a:srgbClr val="000000"/>
                </a:solidFill>
              </a:rPr>
              <a:t>small </a:t>
            </a:r>
            <a:r>
              <a:rPr lang="en-GB" sz="3200" dirty="0">
                <a:solidFill>
                  <a:srgbClr val="000000"/>
                </a:solidFill>
              </a:rPr>
              <a:t>/ medium businesses</a:t>
            </a:r>
            <a:endParaRPr lang="en-GB" sz="3200" dirty="0" smtClean="0">
              <a:solidFill>
                <a:srgbClr val="000000"/>
              </a:solidFill>
            </a:endParaRPr>
          </a:p>
        </p:txBody>
      </p:sp>
      <p:pic>
        <p:nvPicPr>
          <p:cNvPr id="23556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3400" y="763588"/>
            <a:ext cx="610235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567613" y="6491288"/>
            <a:ext cx="2311400" cy="476250"/>
          </a:xfrm>
          <a:noFill/>
        </p:spPr>
        <p:txBody>
          <a:bodyPr/>
          <a:lstStyle>
            <a:lvl1pPr eaLnBrk="0" hangingPunct="0"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E69ADBEE-0F95-4D5E-BB42-29FDB12C0AD1}" type="slidenum">
              <a:rPr lang="en-GB" sz="1400" b="0" smtClean="0">
                <a:solidFill>
                  <a:srgbClr val="000000"/>
                </a:solidFill>
              </a:rPr>
              <a:pPr eaLnBrk="1" hangingPunct="1"/>
              <a:t>10</a:t>
            </a:fld>
            <a:endParaRPr lang="en-GB" sz="1400" b="0" dirty="0" smtClean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079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W</a:t>
            </a:r>
            <a:r>
              <a:rPr lang="en-GB" dirty="0" smtClean="0"/>
              <a:t>hat does ‘vulnerability’ traditionally mean for WPD?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282706"/>
            <a:ext cx="9410700" cy="4525963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kern="1200" dirty="0" smtClean="0">
                <a:solidFill>
                  <a:prstClr val="black"/>
                </a:solidFill>
                <a:latin typeface="+mj-lt"/>
              </a:rPr>
              <a:t>Domestic customer focussed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600" kern="1200" dirty="0">
              <a:solidFill>
                <a:prstClr val="black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kern="1200" dirty="0" smtClean="0">
                <a:solidFill>
                  <a:prstClr val="black"/>
                </a:solidFill>
                <a:latin typeface="+mj-lt"/>
              </a:rPr>
              <a:t>Until recently - customers </a:t>
            </a:r>
            <a:r>
              <a:rPr lang="en-GB" sz="1600" u="sng" kern="1200" dirty="0" smtClean="0">
                <a:solidFill>
                  <a:prstClr val="black"/>
                </a:solidFill>
                <a:latin typeface="+mj-lt"/>
              </a:rPr>
              <a:t>permanently</a:t>
            </a:r>
            <a:r>
              <a:rPr lang="en-GB" sz="1600" kern="1200" dirty="0" smtClean="0">
                <a:solidFill>
                  <a:prstClr val="black"/>
                </a:solidFill>
                <a:latin typeface="+mj-lt"/>
              </a:rPr>
              <a:t> vulnerable not just in vulnerable </a:t>
            </a:r>
            <a:r>
              <a:rPr lang="en-GB" sz="1600" u="sng" kern="1200" dirty="0" smtClean="0">
                <a:solidFill>
                  <a:prstClr val="black"/>
                </a:solidFill>
                <a:latin typeface="+mj-lt"/>
              </a:rPr>
              <a:t>circumstances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 u="sng" kern="1200" dirty="0">
              <a:solidFill>
                <a:prstClr val="black"/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kern="1200" dirty="0" smtClean="0">
                <a:solidFill>
                  <a:prstClr val="black"/>
                </a:solidFill>
                <a:latin typeface="+mj-lt"/>
              </a:rPr>
              <a:t>We have and update a ‘Priority </a:t>
            </a:r>
            <a:r>
              <a:rPr lang="en-GB" sz="1600" kern="1200" dirty="0">
                <a:solidFill>
                  <a:prstClr val="black"/>
                </a:solidFill>
                <a:latin typeface="+mj-lt"/>
              </a:rPr>
              <a:t>Service </a:t>
            </a:r>
            <a:r>
              <a:rPr lang="en-GB" sz="1600" kern="1200" dirty="0" smtClean="0">
                <a:solidFill>
                  <a:prstClr val="black"/>
                </a:solidFill>
                <a:latin typeface="+mj-lt"/>
              </a:rPr>
              <a:t>Register’: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600" kern="1200" dirty="0" smtClean="0">
              <a:solidFill>
                <a:prstClr val="black"/>
              </a:solidFill>
              <a:latin typeface="+mj-lt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600" kern="1200" dirty="0" smtClean="0">
              <a:solidFill>
                <a:prstClr val="black"/>
              </a:solidFill>
              <a:latin typeface="+mj-lt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600" kern="1200" dirty="0" smtClean="0">
              <a:solidFill>
                <a:prstClr val="black"/>
              </a:solidFill>
              <a:latin typeface="+mj-lt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600" kern="1200" dirty="0" smtClean="0">
              <a:solidFill>
                <a:prstClr val="black"/>
              </a:solidFill>
              <a:latin typeface="+mj-lt"/>
            </a:endParaRPr>
          </a:p>
          <a:p>
            <a:pPr marL="342900" lvl="1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GB" sz="1050" kern="1200" dirty="0" smtClean="0">
              <a:solidFill>
                <a:prstClr val="black"/>
              </a:solidFill>
              <a:latin typeface="+mj-lt"/>
              <a:cs typeface="+mn-cs"/>
            </a:endParaRPr>
          </a:p>
          <a:p>
            <a:pPr marL="342900" lvl="1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GB" sz="1600" kern="1200" dirty="0" smtClean="0">
                <a:solidFill>
                  <a:prstClr val="black"/>
                </a:solidFill>
                <a:latin typeface="+mj-lt"/>
                <a:cs typeface="+mn-cs"/>
              </a:rPr>
              <a:t>Focus </a:t>
            </a:r>
            <a:r>
              <a:rPr lang="en-GB" sz="1600" kern="1200" dirty="0">
                <a:solidFill>
                  <a:prstClr val="black"/>
                </a:solidFill>
                <a:latin typeface="+mj-lt"/>
                <a:cs typeface="+mn-cs"/>
              </a:rPr>
              <a:t>on power cuts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kern="1200" dirty="0" smtClean="0">
                <a:solidFill>
                  <a:prstClr val="black"/>
                </a:solidFill>
                <a:latin typeface="+mj-lt"/>
              </a:rPr>
              <a:t>Resilience advice/planning in advance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kern="1200" dirty="0" smtClean="0">
                <a:solidFill>
                  <a:prstClr val="black"/>
                </a:solidFill>
                <a:latin typeface="+mj-lt"/>
              </a:rPr>
              <a:t>Practical assistance </a:t>
            </a:r>
            <a:r>
              <a:rPr lang="en-GB" sz="1600" kern="1200" dirty="0">
                <a:solidFill>
                  <a:prstClr val="black"/>
                </a:solidFill>
                <a:latin typeface="+mj-lt"/>
              </a:rPr>
              <a:t>and </a:t>
            </a:r>
            <a:r>
              <a:rPr lang="en-GB" sz="1600" kern="1200" dirty="0" smtClean="0">
                <a:solidFill>
                  <a:prstClr val="black"/>
                </a:solidFill>
                <a:latin typeface="+mj-lt"/>
              </a:rPr>
              <a:t>information during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585112"/>
              </p:ext>
            </p:extLst>
          </p:nvPr>
        </p:nvGraphicFramePr>
        <p:xfrm>
          <a:off x="560518" y="2708920"/>
          <a:ext cx="9073007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1499"/>
                <a:gridCol w="1711499"/>
                <a:gridCol w="1711499"/>
                <a:gridCol w="1711499"/>
                <a:gridCol w="222701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5917A"/>
                          </a:solidFill>
                          <a:effectLst/>
                          <a:uLnTx/>
                          <a:uFillTx/>
                          <a:latin typeface="+mn-lt"/>
                          <a:ea typeface="MS PGothic" pitchFamily="34" charset="-128"/>
                          <a:cs typeface="+mn-cs"/>
                        </a:rPr>
                        <a:t>Medically dependent on electricity</a:t>
                      </a:r>
                      <a:endParaRPr lang="en-GB" sz="1400" dirty="0">
                        <a:solidFill>
                          <a:srgbClr val="55917A"/>
                        </a:solidFill>
                      </a:endParaRPr>
                    </a:p>
                  </a:txBody>
                  <a:tcPr marL="72001" marR="7200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1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5917A"/>
                          </a:solidFill>
                          <a:effectLst/>
                          <a:uLnTx/>
                          <a:uFillTx/>
                          <a:latin typeface="+mn-lt"/>
                          <a:ea typeface="MS PGothic" pitchFamily="34" charset="-128"/>
                          <a:cs typeface="+mn-cs"/>
                        </a:rPr>
                        <a:t>Pensionable age</a:t>
                      </a:r>
                      <a:endParaRPr lang="en-GB" sz="1400" dirty="0">
                        <a:solidFill>
                          <a:srgbClr val="55917A"/>
                        </a:solidFill>
                      </a:endParaRPr>
                    </a:p>
                  </a:txBody>
                  <a:tcPr marL="72001" marR="7200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3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5917A"/>
                          </a:solidFill>
                          <a:effectLst/>
                          <a:uLnTx/>
                          <a:uFillTx/>
                          <a:latin typeface="+mn-lt"/>
                          <a:ea typeface="MS PGothic" pitchFamily="34" charset="-128"/>
                          <a:cs typeface="+mn-cs"/>
                        </a:rPr>
                        <a:t>Chronically sick </a:t>
                      </a:r>
                      <a:endParaRPr lang="en-GB" sz="1400" dirty="0">
                        <a:solidFill>
                          <a:srgbClr val="55917A"/>
                        </a:solidFill>
                      </a:endParaRPr>
                    </a:p>
                  </a:txBody>
                  <a:tcPr marL="72001" marR="7200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1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5917A"/>
                          </a:solidFill>
                          <a:effectLst/>
                          <a:uLnTx/>
                          <a:uFillTx/>
                          <a:latin typeface="+mn-lt"/>
                          <a:ea typeface="MS PGothic" pitchFamily="34" charset="-128"/>
                          <a:cs typeface="+mn-cs"/>
                        </a:rPr>
                        <a:t>Communication needs </a:t>
                      </a:r>
                    </a:p>
                    <a:p>
                      <a:pPr algn="ctr"/>
                      <a:r>
                        <a:rPr kumimoji="0" lang="en-GB" sz="12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55917A"/>
                          </a:solidFill>
                          <a:effectLst/>
                          <a:uLnTx/>
                          <a:uFillTx/>
                          <a:latin typeface="+mn-lt"/>
                          <a:ea typeface="MS PGothic" pitchFamily="34" charset="-128"/>
                          <a:cs typeface="+mn-cs"/>
                        </a:rPr>
                        <a:t>(e.g. blind or deaf)</a:t>
                      </a:r>
                      <a:endParaRPr lang="en-GB" sz="1200" i="1" dirty="0">
                        <a:solidFill>
                          <a:srgbClr val="55917A"/>
                        </a:solidFill>
                      </a:endParaRPr>
                    </a:p>
                  </a:txBody>
                  <a:tcPr marL="72001" marR="7200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3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55917A"/>
                          </a:solidFill>
                          <a:effectLst/>
                          <a:uLnTx/>
                          <a:uFillTx/>
                          <a:latin typeface="+mn-lt"/>
                          <a:ea typeface="MS PGothic" pitchFamily="34" charset="-128"/>
                          <a:cs typeface="+mn-cs"/>
                        </a:rPr>
                        <a:t>Wider vulnerability </a:t>
                      </a:r>
                    </a:p>
                    <a:p>
                      <a:pPr algn="ctr"/>
                      <a:r>
                        <a:rPr kumimoji="0" lang="en-GB" sz="1200" b="0" i="1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55917A"/>
                          </a:solidFill>
                          <a:effectLst/>
                          <a:uLnTx/>
                          <a:uFillTx/>
                          <a:latin typeface="+mn-lt"/>
                          <a:ea typeface="MS PGothic" pitchFamily="34" charset="-128"/>
                          <a:cs typeface="+mn-cs"/>
                        </a:rPr>
                        <a:t>(e.g. restricted movement, stair lift user </a:t>
                      </a:r>
                      <a:r>
                        <a:rPr kumimoji="0" lang="en-GB" sz="1200" b="0" i="1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srgbClr val="55917A"/>
                          </a:solidFill>
                          <a:effectLst/>
                          <a:uLnTx/>
                          <a:uFillTx/>
                          <a:latin typeface="+mn-lt"/>
                          <a:ea typeface="MS PGothic" pitchFamily="34" charset="-128"/>
                          <a:cs typeface="+mn-cs"/>
                        </a:rPr>
                        <a:t>etc</a:t>
                      </a:r>
                      <a:r>
                        <a:rPr kumimoji="0" lang="en-GB" sz="1200" b="0" i="1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55917A"/>
                          </a:solidFill>
                          <a:effectLst/>
                          <a:uLnTx/>
                          <a:uFillTx/>
                          <a:latin typeface="+mn-lt"/>
                          <a:ea typeface="MS PGothic" pitchFamily="34" charset="-128"/>
                          <a:cs typeface="+mn-cs"/>
                        </a:rPr>
                        <a:t>)</a:t>
                      </a:r>
                      <a:endParaRPr kumimoji="0" lang="en-GB" sz="1200" b="0" i="1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55917A"/>
                        </a:solidFill>
                        <a:effectLst/>
                        <a:uLnTx/>
                        <a:uFillTx/>
                        <a:latin typeface="+mn-lt"/>
                        <a:ea typeface="MS PGothic" pitchFamily="34" charset="-128"/>
                        <a:cs typeface="+mn-cs"/>
                      </a:endParaRPr>
                    </a:p>
                  </a:txBody>
                  <a:tcPr marL="72001" marR="7200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1D5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0592" y="4939748"/>
            <a:ext cx="2296608" cy="19457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83" y="4939753"/>
            <a:ext cx="1297091" cy="19456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2840" y="4940865"/>
            <a:ext cx="1361040" cy="195842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808" r="9009" b="840"/>
          <a:stretch/>
        </p:blipFill>
        <p:spPr bwMode="auto">
          <a:xfrm>
            <a:off x="6146079" y="4941180"/>
            <a:ext cx="1317367" cy="195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00" r="8833" b="11084"/>
          <a:stretch>
            <a:fillRect/>
          </a:stretch>
        </p:blipFill>
        <p:spPr bwMode="auto">
          <a:xfrm>
            <a:off x="4808991" y="4942838"/>
            <a:ext cx="1336193" cy="195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636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“Anyone can be vulnerable”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Wingdings" pitchFamily="2" charset="2"/>
              <a:buChar char="§"/>
            </a:pPr>
            <a:r>
              <a:rPr lang="en-GB" sz="1800" dirty="0" smtClean="0"/>
              <a:t>The nature of WPD’s activities…</a:t>
            </a:r>
          </a:p>
          <a:p>
            <a:pPr marL="0" lvl="1" indent="0">
              <a:buNone/>
            </a:pPr>
            <a:endParaRPr lang="en-GB" sz="1800" dirty="0" smtClean="0"/>
          </a:p>
          <a:p>
            <a:pPr marL="0" lvl="1" indent="0">
              <a:buNone/>
            </a:pPr>
            <a:r>
              <a:rPr lang="en-GB" sz="1800" i="1" dirty="0" smtClean="0">
                <a:solidFill>
                  <a:srgbClr val="578575"/>
                </a:solidFill>
              </a:rPr>
              <a:t>Power cuts	 Connections	      Maintenance	                General enquiries</a:t>
            </a:r>
          </a:p>
          <a:p>
            <a:pPr marL="0" lvl="1" indent="0">
              <a:buNone/>
            </a:pPr>
            <a:r>
              <a:rPr lang="en-GB" sz="1800" i="1" dirty="0">
                <a:solidFill>
                  <a:srgbClr val="578575"/>
                </a:solidFill>
              </a:rPr>
              <a:t>	</a:t>
            </a:r>
            <a:r>
              <a:rPr lang="en-GB" sz="1800" i="1" dirty="0" smtClean="0">
                <a:solidFill>
                  <a:srgbClr val="578575"/>
                </a:solidFill>
              </a:rPr>
              <a:t>Vehicles		</a:t>
            </a:r>
            <a:r>
              <a:rPr lang="en-GB" sz="1800" i="1" dirty="0" err="1" smtClean="0">
                <a:solidFill>
                  <a:srgbClr val="578575"/>
                </a:solidFill>
              </a:rPr>
              <a:t>Streetworks</a:t>
            </a:r>
            <a:r>
              <a:rPr lang="en-GB" sz="1800" i="1" dirty="0" smtClean="0">
                <a:solidFill>
                  <a:srgbClr val="578575"/>
                </a:solidFill>
              </a:rPr>
              <a:t>	    Large </a:t>
            </a:r>
            <a:r>
              <a:rPr lang="en-GB" sz="1800" i="1" dirty="0">
                <a:solidFill>
                  <a:srgbClr val="578575"/>
                </a:solidFill>
              </a:rPr>
              <a:t>and visible </a:t>
            </a:r>
            <a:r>
              <a:rPr lang="en-GB" sz="1800" i="1" dirty="0" smtClean="0">
                <a:solidFill>
                  <a:srgbClr val="578575"/>
                </a:solidFill>
              </a:rPr>
              <a:t>infrastructure</a:t>
            </a:r>
          </a:p>
          <a:p>
            <a:pPr marL="0" lvl="1" indent="0" algn="r">
              <a:buNone/>
            </a:pPr>
            <a:r>
              <a:rPr lang="en-GB" sz="1800" i="1" dirty="0" smtClean="0"/>
              <a:t> </a:t>
            </a:r>
          </a:p>
          <a:p>
            <a:pPr marL="0" lvl="1" indent="0" algn="r">
              <a:buNone/>
            </a:pPr>
            <a:r>
              <a:rPr lang="en-GB" sz="1800" i="1" dirty="0" smtClean="0"/>
              <a:t>…</a:t>
            </a:r>
            <a:r>
              <a:rPr lang="en-GB" sz="1800" dirty="0" smtClean="0"/>
              <a:t>mean we have a big impact on customers of all types</a:t>
            </a:r>
          </a:p>
          <a:p>
            <a:pPr marL="342900" lvl="1" indent="-342900">
              <a:buFont typeface="Wingdings" pitchFamily="2" charset="2"/>
              <a:buChar char="§"/>
            </a:pPr>
            <a:endParaRPr lang="en-GB" sz="1800" dirty="0" smtClean="0"/>
          </a:p>
          <a:p>
            <a:r>
              <a:rPr lang="en-GB" sz="1800" dirty="0" smtClean="0"/>
              <a:t>Its not just when things go “wrong” (e.g. multiple power cuts) but the impact of day-to-day work (e.g. planned maintenance of the network)</a:t>
            </a:r>
          </a:p>
          <a:p>
            <a:endParaRPr lang="en-GB" sz="1800" dirty="0" smtClean="0"/>
          </a:p>
          <a:p>
            <a:pPr marL="0" indent="0" algn="ctr">
              <a:buNone/>
            </a:pPr>
            <a:r>
              <a:rPr lang="en-GB" sz="1800" dirty="0" smtClean="0">
                <a:solidFill>
                  <a:srgbClr val="FF0000"/>
                </a:solidFill>
              </a:rPr>
              <a:t>This session:</a:t>
            </a:r>
          </a:p>
          <a:p>
            <a:pPr marL="0" indent="0" algn="ctr">
              <a:buNone/>
            </a:pPr>
            <a:r>
              <a:rPr lang="en-GB" sz="1800" b="1" dirty="0" smtClean="0">
                <a:solidFill>
                  <a:srgbClr val="FF0000"/>
                </a:solidFill>
              </a:rPr>
              <a:t>How resilient are you and what are the key factors that impact you?</a:t>
            </a:r>
            <a:endParaRPr lang="en-GB" sz="18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58690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0" name="Rectangle 2"/>
          <p:cNvSpPr>
            <a:spLocks noChangeArrowheads="1"/>
          </p:cNvSpPr>
          <p:nvPr/>
        </p:nvSpPr>
        <p:spPr bwMode="auto">
          <a:xfrm>
            <a:off x="0" y="544513"/>
            <a:ext cx="9906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 b="1" dirty="0">
                <a:solidFill>
                  <a:schemeClr val="tx2"/>
                </a:solidFill>
                <a:latin typeface="+mj-lt"/>
                <a:ea typeface="MS PGothic" pitchFamily="34" charset="-128"/>
                <a:cs typeface="+mj-cs"/>
              </a:rPr>
              <a:t>Understanding vulnerability </a:t>
            </a:r>
          </a:p>
        </p:txBody>
      </p:sp>
      <p:sp>
        <p:nvSpPr>
          <p:cNvPr id="162821" name="Text Box 67"/>
          <p:cNvSpPr txBox="1">
            <a:spLocks noChangeArrowheads="1"/>
          </p:cNvSpPr>
          <p:nvPr/>
        </p:nvSpPr>
        <p:spPr bwMode="auto">
          <a:xfrm>
            <a:off x="2193933" y="5110163"/>
            <a:ext cx="57769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400" dirty="0">
              <a:solidFill>
                <a:srgbClr val="000000"/>
              </a:solidFill>
            </a:endParaRPr>
          </a:p>
        </p:txBody>
      </p:sp>
      <p:sp>
        <p:nvSpPr>
          <p:cNvPr id="162823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594600" y="6376988"/>
            <a:ext cx="2311400" cy="476250"/>
          </a:xfrm>
          <a:noFill/>
        </p:spPr>
        <p:txBody>
          <a:bodyPr anchor="b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0C2BBF0-47E6-425C-9130-554370613A5C}" type="slidenum">
              <a:rPr lang="en-GB" altLang="en-US" sz="1400" smtClean="0">
                <a:solidFill>
                  <a:srgbClr val="000000"/>
                </a:solidFill>
                <a:cs typeface="Arial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en-GB" altLang="en-US" sz="1400" dirty="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91907" y="1591593"/>
            <a:ext cx="8922197" cy="478539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300"/>
              </a:spcAft>
            </a:pPr>
            <a:r>
              <a:rPr lang="en-GB" sz="1800" dirty="0"/>
              <a:t>Within our network area, we </a:t>
            </a:r>
            <a:r>
              <a:rPr lang="en-GB" sz="1800" dirty="0" smtClean="0"/>
              <a:t>have:</a:t>
            </a:r>
          </a:p>
          <a:p>
            <a:pPr lvl="1">
              <a:spcAft>
                <a:spcPts val="300"/>
              </a:spcAft>
            </a:pPr>
            <a:r>
              <a:rPr lang="en-GB" sz="1800" dirty="0" smtClean="0"/>
              <a:t>466,387 small businesses</a:t>
            </a:r>
          </a:p>
          <a:p>
            <a:pPr lvl="1">
              <a:spcAft>
                <a:spcPts val="300"/>
              </a:spcAft>
            </a:pPr>
            <a:r>
              <a:rPr lang="en-GB" sz="1800" dirty="0" smtClean="0"/>
              <a:t>201,038 medium businesses</a:t>
            </a:r>
          </a:p>
          <a:p>
            <a:pPr lvl="1">
              <a:spcAft>
                <a:spcPts val="300"/>
              </a:spcAft>
            </a:pPr>
            <a:endParaRPr lang="en-GB" sz="1800" dirty="0"/>
          </a:p>
          <a:p>
            <a:pPr>
              <a:spcAft>
                <a:spcPts val="300"/>
              </a:spcAft>
            </a:pPr>
            <a:r>
              <a:rPr lang="en-GB" sz="1800" dirty="0" smtClean="0"/>
              <a:t>These vary across a range of sectors and industries </a:t>
            </a:r>
          </a:p>
          <a:p>
            <a:pPr>
              <a:spcAft>
                <a:spcPts val="300"/>
              </a:spcAft>
            </a:pPr>
            <a:endParaRPr lang="en-GB" sz="1800" dirty="0"/>
          </a:p>
          <a:p>
            <a:pPr>
              <a:spcAft>
                <a:spcPts val="300"/>
              </a:spcAft>
            </a:pPr>
            <a:r>
              <a:rPr lang="en-GB" sz="1800" dirty="0" smtClean="0"/>
              <a:t>Some stakeholders have told us that relatively few small/medium businesses consider developing a resilience plan</a:t>
            </a:r>
          </a:p>
          <a:p>
            <a:pPr lvl="1">
              <a:spcAft>
                <a:spcPts val="300"/>
              </a:spcAft>
            </a:pPr>
            <a:r>
              <a:rPr lang="en-GB" sz="1800" dirty="0" smtClean="0"/>
              <a:t>But the impact can be disproportionately large if supply is interrupted</a:t>
            </a:r>
          </a:p>
          <a:p>
            <a:pPr lvl="1">
              <a:spcAft>
                <a:spcPts val="300"/>
              </a:spcAft>
            </a:pPr>
            <a:endParaRPr lang="en-GB" sz="1800" dirty="0"/>
          </a:p>
          <a:p>
            <a:pPr>
              <a:spcAft>
                <a:spcPts val="300"/>
              </a:spcAft>
            </a:pPr>
            <a:r>
              <a:rPr lang="en-GB" sz="1800" dirty="0" smtClean="0"/>
              <a:t>This is why they could be categorised as ‘vulnerable’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73273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 example – Small businesses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412782"/>
            <a:ext cx="8915400" cy="4713387"/>
          </a:xfrm>
        </p:spPr>
        <p:txBody>
          <a:bodyPr/>
          <a:lstStyle/>
          <a:p>
            <a:pPr marL="342900" lvl="1" indent="-342900">
              <a:buFont typeface="Wingdings" pitchFamily="2" charset="2"/>
              <a:buChar char="§"/>
            </a:pPr>
            <a:r>
              <a:rPr lang="en-GB" sz="1600" dirty="0"/>
              <a:t>Our recent workshops highlighted that small and medium businesses also feel vulnerable to certain circumstances</a:t>
            </a:r>
          </a:p>
          <a:p>
            <a:pPr marL="342900" lvl="1" indent="-342900">
              <a:buFont typeface="Wingdings" pitchFamily="2" charset="2"/>
              <a:buChar char="§"/>
            </a:pPr>
            <a:endParaRPr lang="en-GB" sz="1000" dirty="0"/>
          </a:p>
          <a:p>
            <a:pPr marL="342900" lvl="1" indent="-342900">
              <a:buFont typeface="Wingdings" pitchFamily="2" charset="2"/>
              <a:buChar char="§"/>
            </a:pPr>
            <a:r>
              <a:rPr lang="en-GB" sz="1600" dirty="0" smtClean="0"/>
              <a:t>In a recent Utility Week article, the Chairman of the Federation of Small Businesses stated:</a:t>
            </a:r>
          </a:p>
          <a:p>
            <a:pPr marL="342900" lvl="1" indent="-342900">
              <a:buFont typeface="Wingdings" pitchFamily="2" charset="2"/>
              <a:buChar char="§"/>
            </a:pPr>
            <a:endParaRPr lang="en-GB" sz="1000" dirty="0"/>
          </a:p>
          <a:p>
            <a:pPr marL="0" lvl="1" indent="0">
              <a:buNone/>
            </a:pPr>
            <a:r>
              <a:rPr lang="en-GB" sz="1500" i="1" dirty="0" smtClean="0">
                <a:solidFill>
                  <a:srgbClr val="55917A"/>
                </a:solidFill>
              </a:rPr>
              <a:t>“How resilient small businesses are to extreme weather… [is] one of the key, unanswered questions raised by government”</a:t>
            </a:r>
          </a:p>
          <a:p>
            <a:pPr marL="0" lvl="1" indent="0">
              <a:buNone/>
            </a:pPr>
            <a:endParaRPr lang="en-GB" sz="1000" i="1" dirty="0">
              <a:solidFill>
                <a:srgbClr val="55917A"/>
              </a:solidFill>
            </a:endParaRPr>
          </a:p>
          <a:p>
            <a:pPr marL="0" lvl="1" indent="0" algn="r">
              <a:buNone/>
            </a:pPr>
            <a:r>
              <a:rPr lang="en-GB" sz="1500" i="1" dirty="0" smtClean="0">
                <a:solidFill>
                  <a:srgbClr val="55917A"/>
                </a:solidFill>
              </a:rPr>
              <a:t>“FSB research shows that </a:t>
            </a:r>
            <a:r>
              <a:rPr lang="en-GB" sz="1500" b="1" i="1" dirty="0" smtClean="0">
                <a:solidFill>
                  <a:srgbClr val="55917A"/>
                </a:solidFill>
              </a:rPr>
              <a:t>66% of small businesses have been negatively </a:t>
            </a:r>
          </a:p>
          <a:p>
            <a:pPr marL="0" lvl="1" indent="0" algn="r">
              <a:buNone/>
            </a:pPr>
            <a:r>
              <a:rPr lang="en-GB" sz="1500" b="1" i="1" dirty="0" smtClean="0">
                <a:solidFill>
                  <a:srgbClr val="55917A"/>
                </a:solidFill>
              </a:rPr>
              <a:t>affected by extreme weather </a:t>
            </a:r>
            <a:r>
              <a:rPr lang="en-GB" sz="1500" i="1" dirty="0" smtClean="0">
                <a:solidFill>
                  <a:srgbClr val="55917A"/>
                </a:solidFill>
              </a:rPr>
              <a:t>in the past three years”</a:t>
            </a:r>
          </a:p>
          <a:p>
            <a:pPr marL="0" lvl="1" indent="0">
              <a:buNone/>
            </a:pPr>
            <a:endParaRPr lang="en-GB" sz="1000" i="1" dirty="0" smtClean="0">
              <a:solidFill>
                <a:srgbClr val="55917A"/>
              </a:solidFill>
            </a:endParaRPr>
          </a:p>
          <a:p>
            <a:pPr marL="0" lvl="1" indent="0">
              <a:buNone/>
            </a:pPr>
            <a:r>
              <a:rPr lang="en-GB" sz="1500" i="1" dirty="0" smtClean="0">
                <a:solidFill>
                  <a:srgbClr val="55917A"/>
                </a:solidFill>
              </a:rPr>
              <a:t>“As a result of disruption to transport and utility infrastructure, many small businesses suffered from the indirect impacts on their operations and staff, with many reporting a drop in customer numbers”</a:t>
            </a:r>
          </a:p>
          <a:p>
            <a:pPr marL="0" lvl="1" indent="0">
              <a:buNone/>
            </a:pPr>
            <a:endParaRPr lang="en-GB" sz="1000" i="1" dirty="0" smtClean="0">
              <a:solidFill>
                <a:srgbClr val="55917A"/>
              </a:solidFill>
            </a:endParaRPr>
          </a:p>
          <a:p>
            <a:pPr marL="0" lvl="1" indent="0" algn="r">
              <a:buNone/>
            </a:pPr>
            <a:r>
              <a:rPr lang="en-GB" sz="1500" i="1" dirty="0" smtClean="0">
                <a:solidFill>
                  <a:srgbClr val="55917A"/>
                </a:solidFill>
              </a:rPr>
              <a:t>“However, our most recent research suggests </a:t>
            </a:r>
          </a:p>
          <a:p>
            <a:pPr marL="0" lvl="1" indent="0" algn="r">
              <a:buNone/>
            </a:pPr>
            <a:r>
              <a:rPr lang="en-GB" sz="1500" b="1" i="1" dirty="0" smtClean="0">
                <a:solidFill>
                  <a:srgbClr val="55917A"/>
                </a:solidFill>
              </a:rPr>
              <a:t>60% of small businesses still have no resilience plan in place</a:t>
            </a:r>
            <a:r>
              <a:rPr lang="en-GB" sz="1500" i="1" dirty="0" smtClean="0">
                <a:solidFill>
                  <a:srgbClr val="55917A"/>
                </a:solidFill>
              </a:rPr>
              <a:t>”</a:t>
            </a:r>
          </a:p>
          <a:p>
            <a:pPr marL="0" indent="0">
              <a:buNone/>
            </a:pPr>
            <a:endParaRPr lang="en-GB" sz="16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53115" y="5705872"/>
            <a:ext cx="1852969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80842" y="5705884"/>
            <a:ext cx="1881192" cy="1152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705872"/>
            <a:ext cx="1853108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06077" y="5705872"/>
            <a:ext cx="1882274" cy="115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920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 bwMode="auto">
          <a:xfrm>
            <a:off x="627109" y="3863950"/>
            <a:ext cx="4248472" cy="648072"/>
          </a:xfrm>
          <a:prstGeom prst="roundRect">
            <a:avLst/>
          </a:prstGeom>
          <a:solidFill>
            <a:srgbClr val="FCD908"/>
          </a:solidFill>
          <a:ln>
            <a:noFill/>
          </a:ln>
          <a:effectLst/>
          <a:extLst/>
        </p:spPr>
        <p:txBody>
          <a:bodyPr vert="horz" wrap="square" lIns="54000" tIns="54000" rIns="54000" bIns="54000" numCol="1" rtlCol="0" anchor="ctr" anchorCtr="0" compatLnSpc="1">
            <a:prstTxWarp prst="textNoShape">
              <a:avLst/>
            </a:prstTxWarp>
          </a:bodyPr>
          <a:lstStyle/>
          <a:p>
            <a:pPr marL="342900" indent="-342900" algn="ctr" defTabSz="996950">
              <a:buFont typeface="+mj-lt"/>
              <a:buAutoNum type="arabicPeriod"/>
            </a:pPr>
            <a:r>
              <a:rPr lang="en-GB" sz="1600" b="1" dirty="0">
                <a:solidFill>
                  <a:srgbClr val="000000"/>
                </a:solidFill>
                <a:ea typeface="ＭＳ Ｐゴシック" charset="-128"/>
              </a:rPr>
              <a:t>Minimising the </a:t>
            </a:r>
            <a:r>
              <a:rPr lang="en-GB" sz="1600" b="1" dirty="0" smtClean="0">
                <a:solidFill>
                  <a:srgbClr val="000000"/>
                </a:solidFill>
                <a:ea typeface="ＭＳ Ｐゴシック" charset="-128"/>
              </a:rPr>
              <a:t>disruption </a:t>
            </a:r>
            <a:r>
              <a:rPr lang="en-GB" sz="1600" b="1" dirty="0">
                <a:solidFill>
                  <a:srgbClr val="000000"/>
                </a:solidFill>
                <a:ea typeface="ＭＳ Ｐゴシック" charset="-128"/>
              </a:rPr>
              <a:t>caused by our operations in the first place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6615" y="5376130"/>
            <a:ext cx="4229459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lvl="1"/>
            <a:r>
              <a:rPr lang="en-GB" sz="1400" i="1" dirty="0" smtClean="0">
                <a:solidFill>
                  <a:srgbClr val="55917A"/>
                </a:solidFill>
                <a:latin typeface="Arial"/>
              </a:rPr>
              <a:t>“How we can identify and address </a:t>
            </a:r>
            <a:r>
              <a:rPr lang="en-GB" sz="1400" b="1" i="1" dirty="0" smtClean="0">
                <a:solidFill>
                  <a:srgbClr val="55917A"/>
                </a:solidFill>
                <a:latin typeface="Arial"/>
              </a:rPr>
              <a:t>vulnerabilities in our infrastructure /  network</a:t>
            </a:r>
            <a:r>
              <a:rPr lang="en-GB" sz="1400" i="1" dirty="0" smtClean="0">
                <a:solidFill>
                  <a:srgbClr val="55917A"/>
                </a:solidFill>
                <a:latin typeface="Arial"/>
              </a:rPr>
              <a:t>”</a:t>
            </a:r>
            <a:endParaRPr lang="en-GB" sz="1400" i="1" dirty="0">
              <a:solidFill>
                <a:srgbClr val="55917A"/>
              </a:solidFill>
              <a:latin typeface="Arial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2499317" y="4700750"/>
            <a:ext cx="504056" cy="576064"/>
          </a:xfrm>
          <a:prstGeom prst="downArrow">
            <a:avLst/>
          </a:prstGeom>
          <a:solidFill>
            <a:srgbClr val="FCD908"/>
          </a:solidFill>
          <a:ln>
            <a:solidFill>
              <a:srgbClr val="5591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“Anyone can be vulnerable”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340771"/>
            <a:ext cx="8915400" cy="2523180"/>
          </a:xfrm>
        </p:spPr>
        <p:txBody>
          <a:bodyPr/>
          <a:lstStyle/>
          <a:p>
            <a:pPr indent="-2857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dirty="0" smtClean="0"/>
              <a:t>It </a:t>
            </a:r>
            <a:r>
              <a:rPr lang="en-GB" sz="1800" dirty="0"/>
              <a:t>is </a:t>
            </a:r>
            <a:r>
              <a:rPr lang="en-GB" sz="1800" dirty="0" smtClean="0"/>
              <a:t>therefore important </a:t>
            </a:r>
            <a:r>
              <a:rPr lang="en-GB" sz="1800" dirty="0"/>
              <a:t>to us that </a:t>
            </a:r>
            <a:r>
              <a:rPr lang="en-GB" sz="1800" dirty="0" smtClean="0"/>
              <a:t>we understand:</a:t>
            </a:r>
          </a:p>
          <a:p>
            <a:pPr marL="5715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GB" sz="1800" dirty="0" smtClean="0"/>
          </a:p>
          <a:p>
            <a:pPr marL="800100" lvl="1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GB" sz="1800" dirty="0" smtClean="0">
                <a:solidFill>
                  <a:srgbClr val="55917A"/>
                </a:solidFill>
              </a:rPr>
              <a:t>The </a:t>
            </a:r>
            <a:r>
              <a:rPr lang="en-GB" sz="1800" dirty="0">
                <a:solidFill>
                  <a:srgbClr val="55917A"/>
                </a:solidFill>
              </a:rPr>
              <a:t>impact of our operations on </a:t>
            </a:r>
            <a:r>
              <a:rPr lang="en-GB" sz="1800" dirty="0" smtClean="0">
                <a:solidFill>
                  <a:srgbClr val="55917A"/>
                </a:solidFill>
              </a:rPr>
              <a:t>you.</a:t>
            </a:r>
          </a:p>
          <a:p>
            <a:pPr marL="800100" lvl="1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GB" sz="1000" dirty="0" smtClean="0">
              <a:solidFill>
                <a:srgbClr val="55917A"/>
              </a:solidFill>
            </a:endParaRPr>
          </a:p>
          <a:p>
            <a:pPr marL="800100" lvl="1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GB" sz="1800" dirty="0" smtClean="0">
                <a:solidFill>
                  <a:srgbClr val="55917A"/>
                </a:solidFill>
              </a:rPr>
              <a:t>The different ways in which wider customers are vulnerable, and when.</a:t>
            </a:r>
          </a:p>
          <a:p>
            <a:pPr marL="800100" lvl="1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GB" sz="1000" dirty="0" smtClean="0">
              <a:solidFill>
                <a:srgbClr val="55917A"/>
              </a:solidFill>
            </a:endParaRPr>
          </a:p>
          <a:p>
            <a:pPr marL="800100" lvl="1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GB" sz="1800" dirty="0" smtClean="0">
                <a:solidFill>
                  <a:srgbClr val="55917A"/>
                </a:solidFill>
              </a:rPr>
              <a:t>What we can do to address this.</a:t>
            </a:r>
          </a:p>
          <a:p>
            <a:pPr marL="800100" lvl="1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GB" sz="1800" dirty="0" smtClean="0">
              <a:solidFill>
                <a:srgbClr val="55917A"/>
              </a:solidFill>
            </a:endParaRPr>
          </a:p>
          <a:p>
            <a:pPr marL="342900" lvl="1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GB" sz="1800" dirty="0" smtClean="0">
                <a:cs typeface="+mn-cs"/>
              </a:rPr>
              <a:t>There are seemingly two key aspects for us to consider:</a:t>
            </a:r>
            <a:endParaRPr lang="en-GB" sz="1800" kern="12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5237144" y="3863950"/>
            <a:ext cx="4248472" cy="648072"/>
          </a:xfrm>
          <a:prstGeom prst="roundRect">
            <a:avLst/>
          </a:prstGeom>
          <a:solidFill>
            <a:srgbClr val="FCD908"/>
          </a:solidFill>
          <a:ln>
            <a:noFill/>
          </a:ln>
          <a:effectLst/>
          <a:extLst/>
        </p:spPr>
        <p:txBody>
          <a:bodyPr vert="horz" wrap="square" lIns="54000" tIns="54000" rIns="54000" bIns="54000" numCol="1" rtlCol="0" anchor="ctr" anchorCtr="0" compatLnSpc="1">
            <a:prstTxWarp prst="textNoShape">
              <a:avLst/>
            </a:prstTxWarp>
          </a:bodyPr>
          <a:lstStyle/>
          <a:p>
            <a:pPr marL="342900" indent="-342900" algn="ctr" defTabSz="996950">
              <a:buFont typeface="+mj-lt"/>
              <a:buAutoNum type="arabicPeriod" startAt="2"/>
            </a:pPr>
            <a:r>
              <a:rPr lang="en-GB" sz="1600" b="1" dirty="0">
                <a:solidFill>
                  <a:srgbClr val="000000"/>
                </a:solidFill>
                <a:ea typeface="ＭＳ Ｐゴシック" charset="-128"/>
              </a:rPr>
              <a:t>Helping to improve </a:t>
            </a:r>
            <a:r>
              <a:rPr lang="en-GB" sz="1600" b="1" dirty="0" smtClean="0">
                <a:solidFill>
                  <a:srgbClr val="000000"/>
                </a:solidFill>
                <a:ea typeface="ＭＳ Ｐゴシック" charset="-128"/>
              </a:rPr>
              <a:t>self-resilience</a:t>
            </a:r>
          </a:p>
        </p:txBody>
      </p:sp>
      <p:sp>
        <p:nvSpPr>
          <p:cNvPr id="7" name="Rectangle 6"/>
          <p:cNvSpPr/>
          <p:nvPr/>
        </p:nvSpPr>
        <p:spPr>
          <a:xfrm>
            <a:off x="5256161" y="5376130"/>
            <a:ext cx="4306874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lvl="1"/>
            <a:r>
              <a:rPr lang="en-GB" sz="1400" i="1" dirty="0" smtClean="0">
                <a:solidFill>
                  <a:srgbClr val="55917A"/>
                </a:solidFill>
                <a:latin typeface="Arial"/>
              </a:rPr>
              <a:t>“How </a:t>
            </a:r>
            <a:r>
              <a:rPr lang="en-GB" sz="1400" i="1" dirty="0">
                <a:solidFill>
                  <a:srgbClr val="55917A"/>
                </a:solidFill>
                <a:latin typeface="Arial"/>
              </a:rPr>
              <a:t>we can </a:t>
            </a:r>
            <a:r>
              <a:rPr lang="en-GB" sz="1400" b="1" i="1" dirty="0" smtClean="0">
                <a:solidFill>
                  <a:srgbClr val="55917A"/>
                </a:solidFill>
                <a:latin typeface="Arial"/>
              </a:rPr>
              <a:t>help </a:t>
            </a:r>
            <a:r>
              <a:rPr lang="en-GB" sz="1400" b="1" i="1" dirty="0">
                <a:solidFill>
                  <a:srgbClr val="55917A"/>
                </a:solidFill>
                <a:latin typeface="Arial"/>
              </a:rPr>
              <a:t>businesses to help themselves </a:t>
            </a:r>
            <a:r>
              <a:rPr lang="en-GB" sz="1400" i="1" dirty="0">
                <a:solidFill>
                  <a:srgbClr val="55917A"/>
                </a:solidFill>
                <a:latin typeface="Arial"/>
              </a:rPr>
              <a:t>to minimise the impact of extreme weather”</a:t>
            </a:r>
          </a:p>
        </p:txBody>
      </p:sp>
      <p:sp>
        <p:nvSpPr>
          <p:cNvPr id="8" name="Down Arrow 7"/>
          <p:cNvSpPr/>
          <p:nvPr/>
        </p:nvSpPr>
        <p:spPr>
          <a:xfrm>
            <a:off x="7109352" y="4700750"/>
            <a:ext cx="504056" cy="576064"/>
          </a:xfrm>
          <a:prstGeom prst="downArrow">
            <a:avLst/>
          </a:prstGeom>
          <a:solidFill>
            <a:srgbClr val="FCD908"/>
          </a:solidFill>
          <a:ln>
            <a:solidFill>
              <a:srgbClr val="5591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09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  <p:bldP spid="5" grpId="0" animBg="1"/>
      <p:bldP spid="7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/>
        </p:nvGrpSpPr>
        <p:grpSpPr>
          <a:xfrm>
            <a:off x="6738322" y="2674664"/>
            <a:ext cx="1104848" cy="2536142"/>
            <a:chOff x="5203811" y="3091636"/>
            <a:chExt cx="1104848" cy="2536142"/>
          </a:xfrm>
        </p:grpSpPr>
        <p:sp>
          <p:nvSpPr>
            <p:cNvPr id="50" name="Freeform 49"/>
            <p:cNvSpPr/>
            <p:nvPr/>
          </p:nvSpPr>
          <p:spPr>
            <a:xfrm>
              <a:off x="5203811" y="3091636"/>
              <a:ext cx="122760" cy="39374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393743"/>
                  </a:lnTo>
                  <a:lnTo>
                    <a:pt x="122760" y="393743"/>
                  </a:lnTo>
                </a:path>
              </a:pathLst>
            </a:custGeom>
            <a:noFill/>
            <a:ln>
              <a:solidFill>
                <a:srgbClr val="FCD908"/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1" name="Freeform 50"/>
            <p:cNvSpPr/>
            <p:nvPr/>
          </p:nvSpPr>
          <p:spPr>
            <a:xfrm>
              <a:off x="5326572" y="3245088"/>
              <a:ext cx="982087" cy="480584"/>
            </a:xfrm>
            <a:custGeom>
              <a:avLst/>
              <a:gdLst>
                <a:gd name="connsiteX0" fmla="*/ 0 w 982087"/>
                <a:gd name="connsiteY0" fmla="*/ 48058 h 480584"/>
                <a:gd name="connsiteX1" fmla="*/ 48058 w 982087"/>
                <a:gd name="connsiteY1" fmla="*/ 0 h 480584"/>
                <a:gd name="connsiteX2" fmla="*/ 934029 w 982087"/>
                <a:gd name="connsiteY2" fmla="*/ 0 h 480584"/>
                <a:gd name="connsiteX3" fmla="*/ 982087 w 982087"/>
                <a:gd name="connsiteY3" fmla="*/ 48058 h 480584"/>
                <a:gd name="connsiteX4" fmla="*/ 982087 w 982087"/>
                <a:gd name="connsiteY4" fmla="*/ 432526 h 480584"/>
                <a:gd name="connsiteX5" fmla="*/ 934029 w 982087"/>
                <a:gd name="connsiteY5" fmla="*/ 480584 h 480584"/>
                <a:gd name="connsiteX6" fmla="*/ 48058 w 982087"/>
                <a:gd name="connsiteY6" fmla="*/ 480584 h 480584"/>
                <a:gd name="connsiteX7" fmla="*/ 0 w 982087"/>
                <a:gd name="connsiteY7" fmla="*/ 432526 h 480584"/>
                <a:gd name="connsiteX8" fmla="*/ 0 w 982087"/>
                <a:gd name="connsiteY8" fmla="*/ 48058 h 480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2087" h="480584">
                  <a:moveTo>
                    <a:pt x="0" y="48058"/>
                  </a:moveTo>
                  <a:cubicBezTo>
                    <a:pt x="0" y="21516"/>
                    <a:pt x="21516" y="0"/>
                    <a:pt x="48058" y="0"/>
                  </a:cubicBezTo>
                  <a:lnTo>
                    <a:pt x="934029" y="0"/>
                  </a:lnTo>
                  <a:cubicBezTo>
                    <a:pt x="960571" y="0"/>
                    <a:pt x="982087" y="21516"/>
                    <a:pt x="982087" y="48058"/>
                  </a:cubicBezTo>
                  <a:lnTo>
                    <a:pt x="982087" y="432526"/>
                  </a:lnTo>
                  <a:cubicBezTo>
                    <a:pt x="982087" y="459068"/>
                    <a:pt x="960571" y="480584"/>
                    <a:pt x="934029" y="480584"/>
                  </a:cubicBezTo>
                  <a:lnTo>
                    <a:pt x="48058" y="480584"/>
                  </a:lnTo>
                  <a:cubicBezTo>
                    <a:pt x="21516" y="480584"/>
                    <a:pt x="0" y="459068"/>
                    <a:pt x="0" y="432526"/>
                  </a:cubicBezTo>
                  <a:lnTo>
                    <a:pt x="0" y="48058"/>
                  </a:lnTo>
                  <a:close/>
                </a:path>
              </a:pathLst>
            </a:custGeom>
            <a:ln>
              <a:solidFill>
                <a:srgbClr val="FCD908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126" tIns="26776" rIns="33126" bIns="26776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en-GB" sz="1000" dirty="0" smtClean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rPr>
                <a:t>Dips and voltage fluctuations</a:t>
              </a:r>
              <a:endParaRPr lang="en-GB" sz="10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5203811" y="3091636"/>
              <a:ext cx="122760" cy="102777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027778"/>
                  </a:lnTo>
                  <a:lnTo>
                    <a:pt x="122760" y="1027778"/>
                  </a:lnTo>
                </a:path>
              </a:pathLst>
            </a:custGeom>
            <a:noFill/>
            <a:ln>
              <a:solidFill>
                <a:srgbClr val="FCD908"/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3" name="Freeform 52"/>
            <p:cNvSpPr/>
            <p:nvPr/>
          </p:nvSpPr>
          <p:spPr>
            <a:xfrm>
              <a:off x="5326572" y="3879123"/>
              <a:ext cx="982087" cy="480584"/>
            </a:xfrm>
            <a:custGeom>
              <a:avLst/>
              <a:gdLst>
                <a:gd name="connsiteX0" fmla="*/ 0 w 982087"/>
                <a:gd name="connsiteY0" fmla="*/ 48058 h 480584"/>
                <a:gd name="connsiteX1" fmla="*/ 48058 w 982087"/>
                <a:gd name="connsiteY1" fmla="*/ 0 h 480584"/>
                <a:gd name="connsiteX2" fmla="*/ 934029 w 982087"/>
                <a:gd name="connsiteY2" fmla="*/ 0 h 480584"/>
                <a:gd name="connsiteX3" fmla="*/ 982087 w 982087"/>
                <a:gd name="connsiteY3" fmla="*/ 48058 h 480584"/>
                <a:gd name="connsiteX4" fmla="*/ 982087 w 982087"/>
                <a:gd name="connsiteY4" fmla="*/ 432526 h 480584"/>
                <a:gd name="connsiteX5" fmla="*/ 934029 w 982087"/>
                <a:gd name="connsiteY5" fmla="*/ 480584 h 480584"/>
                <a:gd name="connsiteX6" fmla="*/ 48058 w 982087"/>
                <a:gd name="connsiteY6" fmla="*/ 480584 h 480584"/>
                <a:gd name="connsiteX7" fmla="*/ 0 w 982087"/>
                <a:gd name="connsiteY7" fmla="*/ 432526 h 480584"/>
                <a:gd name="connsiteX8" fmla="*/ 0 w 982087"/>
                <a:gd name="connsiteY8" fmla="*/ 48058 h 480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2087" h="480584">
                  <a:moveTo>
                    <a:pt x="0" y="48058"/>
                  </a:moveTo>
                  <a:cubicBezTo>
                    <a:pt x="0" y="21516"/>
                    <a:pt x="21516" y="0"/>
                    <a:pt x="48058" y="0"/>
                  </a:cubicBezTo>
                  <a:lnTo>
                    <a:pt x="934029" y="0"/>
                  </a:lnTo>
                  <a:cubicBezTo>
                    <a:pt x="960571" y="0"/>
                    <a:pt x="982087" y="21516"/>
                    <a:pt x="982087" y="48058"/>
                  </a:cubicBezTo>
                  <a:lnTo>
                    <a:pt x="982087" y="432526"/>
                  </a:lnTo>
                  <a:cubicBezTo>
                    <a:pt x="982087" y="459068"/>
                    <a:pt x="960571" y="480584"/>
                    <a:pt x="934029" y="480584"/>
                  </a:cubicBezTo>
                  <a:lnTo>
                    <a:pt x="48058" y="480584"/>
                  </a:lnTo>
                  <a:cubicBezTo>
                    <a:pt x="21516" y="480584"/>
                    <a:pt x="0" y="459068"/>
                    <a:pt x="0" y="432526"/>
                  </a:cubicBezTo>
                  <a:lnTo>
                    <a:pt x="0" y="48058"/>
                  </a:lnTo>
                  <a:close/>
                </a:path>
              </a:pathLst>
            </a:custGeom>
            <a:ln>
              <a:solidFill>
                <a:srgbClr val="FCD908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126" tIns="26776" rIns="33126" bIns="26776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en-GB" sz="1000" dirty="0" smtClean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rPr>
                <a:t>Disruption (to operations)</a:t>
              </a:r>
              <a:endParaRPr lang="en-GB" sz="10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  <p:sp>
          <p:nvSpPr>
            <p:cNvPr id="54" name="Freeform 53"/>
            <p:cNvSpPr/>
            <p:nvPr/>
          </p:nvSpPr>
          <p:spPr>
            <a:xfrm>
              <a:off x="5203811" y="3091636"/>
              <a:ext cx="122760" cy="166181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661814"/>
                  </a:lnTo>
                  <a:lnTo>
                    <a:pt x="122760" y="1661814"/>
                  </a:lnTo>
                </a:path>
              </a:pathLst>
            </a:custGeom>
            <a:noFill/>
            <a:ln>
              <a:solidFill>
                <a:srgbClr val="FCD908"/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5" name="Freeform 54"/>
            <p:cNvSpPr/>
            <p:nvPr/>
          </p:nvSpPr>
          <p:spPr>
            <a:xfrm>
              <a:off x="5326572" y="4513158"/>
              <a:ext cx="982087" cy="480584"/>
            </a:xfrm>
            <a:custGeom>
              <a:avLst/>
              <a:gdLst>
                <a:gd name="connsiteX0" fmla="*/ 0 w 982087"/>
                <a:gd name="connsiteY0" fmla="*/ 48058 h 480584"/>
                <a:gd name="connsiteX1" fmla="*/ 48058 w 982087"/>
                <a:gd name="connsiteY1" fmla="*/ 0 h 480584"/>
                <a:gd name="connsiteX2" fmla="*/ 934029 w 982087"/>
                <a:gd name="connsiteY2" fmla="*/ 0 h 480584"/>
                <a:gd name="connsiteX3" fmla="*/ 982087 w 982087"/>
                <a:gd name="connsiteY3" fmla="*/ 48058 h 480584"/>
                <a:gd name="connsiteX4" fmla="*/ 982087 w 982087"/>
                <a:gd name="connsiteY4" fmla="*/ 432526 h 480584"/>
                <a:gd name="connsiteX5" fmla="*/ 934029 w 982087"/>
                <a:gd name="connsiteY5" fmla="*/ 480584 h 480584"/>
                <a:gd name="connsiteX6" fmla="*/ 48058 w 982087"/>
                <a:gd name="connsiteY6" fmla="*/ 480584 h 480584"/>
                <a:gd name="connsiteX7" fmla="*/ 0 w 982087"/>
                <a:gd name="connsiteY7" fmla="*/ 432526 h 480584"/>
                <a:gd name="connsiteX8" fmla="*/ 0 w 982087"/>
                <a:gd name="connsiteY8" fmla="*/ 48058 h 480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2087" h="480584">
                  <a:moveTo>
                    <a:pt x="0" y="48058"/>
                  </a:moveTo>
                  <a:cubicBezTo>
                    <a:pt x="0" y="21516"/>
                    <a:pt x="21516" y="0"/>
                    <a:pt x="48058" y="0"/>
                  </a:cubicBezTo>
                  <a:lnTo>
                    <a:pt x="934029" y="0"/>
                  </a:lnTo>
                  <a:cubicBezTo>
                    <a:pt x="960571" y="0"/>
                    <a:pt x="982087" y="21516"/>
                    <a:pt x="982087" y="48058"/>
                  </a:cubicBezTo>
                  <a:lnTo>
                    <a:pt x="982087" y="432526"/>
                  </a:lnTo>
                  <a:cubicBezTo>
                    <a:pt x="982087" y="459068"/>
                    <a:pt x="960571" y="480584"/>
                    <a:pt x="934029" y="480584"/>
                  </a:cubicBezTo>
                  <a:lnTo>
                    <a:pt x="48058" y="480584"/>
                  </a:lnTo>
                  <a:cubicBezTo>
                    <a:pt x="21516" y="480584"/>
                    <a:pt x="0" y="459068"/>
                    <a:pt x="0" y="432526"/>
                  </a:cubicBezTo>
                  <a:lnTo>
                    <a:pt x="0" y="48058"/>
                  </a:lnTo>
                  <a:close/>
                </a:path>
              </a:pathLst>
            </a:custGeom>
            <a:ln>
              <a:solidFill>
                <a:srgbClr val="FCD908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126" tIns="26776" rIns="33126" bIns="26776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en-GB" sz="1000" dirty="0" smtClean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rPr>
                <a:t>Sensitivity of equipment</a:t>
              </a:r>
              <a:endParaRPr lang="en-GB" sz="10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  <p:sp>
          <p:nvSpPr>
            <p:cNvPr id="56" name="Freeform 55"/>
            <p:cNvSpPr/>
            <p:nvPr/>
          </p:nvSpPr>
          <p:spPr>
            <a:xfrm>
              <a:off x="5203811" y="3091636"/>
              <a:ext cx="122760" cy="229584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295849"/>
                  </a:lnTo>
                  <a:lnTo>
                    <a:pt x="122760" y="2295849"/>
                  </a:lnTo>
                </a:path>
              </a:pathLst>
            </a:custGeom>
            <a:noFill/>
            <a:ln>
              <a:solidFill>
                <a:srgbClr val="FCD908"/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7" name="Freeform 56"/>
            <p:cNvSpPr/>
            <p:nvPr/>
          </p:nvSpPr>
          <p:spPr>
            <a:xfrm>
              <a:off x="5326572" y="5147194"/>
              <a:ext cx="982087" cy="480584"/>
            </a:xfrm>
            <a:custGeom>
              <a:avLst/>
              <a:gdLst>
                <a:gd name="connsiteX0" fmla="*/ 0 w 982087"/>
                <a:gd name="connsiteY0" fmla="*/ 48058 h 480584"/>
                <a:gd name="connsiteX1" fmla="*/ 48058 w 982087"/>
                <a:gd name="connsiteY1" fmla="*/ 0 h 480584"/>
                <a:gd name="connsiteX2" fmla="*/ 934029 w 982087"/>
                <a:gd name="connsiteY2" fmla="*/ 0 h 480584"/>
                <a:gd name="connsiteX3" fmla="*/ 982087 w 982087"/>
                <a:gd name="connsiteY3" fmla="*/ 48058 h 480584"/>
                <a:gd name="connsiteX4" fmla="*/ 982087 w 982087"/>
                <a:gd name="connsiteY4" fmla="*/ 432526 h 480584"/>
                <a:gd name="connsiteX5" fmla="*/ 934029 w 982087"/>
                <a:gd name="connsiteY5" fmla="*/ 480584 h 480584"/>
                <a:gd name="connsiteX6" fmla="*/ 48058 w 982087"/>
                <a:gd name="connsiteY6" fmla="*/ 480584 h 480584"/>
                <a:gd name="connsiteX7" fmla="*/ 0 w 982087"/>
                <a:gd name="connsiteY7" fmla="*/ 432526 h 480584"/>
                <a:gd name="connsiteX8" fmla="*/ 0 w 982087"/>
                <a:gd name="connsiteY8" fmla="*/ 48058 h 480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2087" h="480584">
                  <a:moveTo>
                    <a:pt x="0" y="48058"/>
                  </a:moveTo>
                  <a:cubicBezTo>
                    <a:pt x="0" y="21516"/>
                    <a:pt x="21516" y="0"/>
                    <a:pt x="48058" y="0"/>
                  </a:cubicBezTo>
                  <a:lnTo>
                    <a:pt x="934029" y="0"/>
                  </a:lnTo>
                  <a:cubicBezTo>
                    <a:pt x="960571" y="0"/>
                    <a:pt x="982087" y="21516"/>
                    <a:pt x="982087" y="48058"/>
                  </a:cubicBezTo>
                  <a:lnTo>
                    <a:pt x="982087" y="432526"/>
                  </a:lnTo>
                  <a:cubicBezTo>
                    <a:pt x="982087" y="459068"/>
                    <a:pt x="960571" y="480584"/>
                    <a:pt x="934029" y="480584"/>
                  </a:cubicBezTo>
                  <a:lnTo>
                    <a:pt x="48058" y="480584"/>
                  </a:lnTo>
                  <a:cubicBezTo>
                    <a:pt x="21516" y="480584"/>
                    <a:pt x="0" y="459068"/>
                    <a:pt x="0" y="432526"/>
                  </a:cubicBezTo>
                  <a:lnTo>
                    <a:pt x="0" y="48058"/>
                  </a:lnTo>
                  <a:close/>
                </a:path>
              </a:pathLst>
            </a:custGeom>
            <a:ln>
              <a:solidFill>
                <a:srgbClr val="FCD908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126" tIns="26776" rIns="33126" bIns="26776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en-GB" sz="10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rPr>
                <a:t>Lost production time (=lost profit)</a:t>
              </a:r>
            </a:p>
          </p:txBody>
        </p:sp>
      </p:grpSp>
      <p:sp>
        <p:nvSpPr>
          <p:cNvPr id="51203" name="TextBox 4"/>
          <p:cNvSpPr txBox="1">
            <a:spLocks noChangeArrowheads="1"/>
          </p:cNvSpPr>
          <p:nvPr/>
        </p:nvSpPr>
        <p:spPr bwMode="auto">
          <a:xfrm>
            <a:off x="344488" y="1383154"/>
            <a:ext cx="16785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1600" dirty="0" smtClean="0">
                <a:solidFill>
                  <a:srgbClr val="000000"/>
                </a:solidFill>
              </a:rPr>
              <a:t>A few examples:</a:t>
            </a:r>
            <a:endParaRPr lang="en-GB" altLang="en-US" sz="1600" b="1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Some of the factors you may wish to consider</a:t>
            </a:r>
            <a:endParaRPr lang="en-GB" dirty="0"/>
          </a:p>
        </p:txBody>
      </p:sp>
      <p:sp>
        <p:nvSpPr>
          <p:cNvPr id="4" name="Freeform 3"/>
          <p:cNvSpPr/>
          <p:nvPr/>
        </p:nvSpPr>
        <p:spPr>
          <a:xfrm>
            <a:off x="477521" y="2060848"/>
            <a:ext cx="1227608" cy="613804"/>
          </a:xfrm>
          <a:custGeom>
            <a:avLst/>
            <a:gdLst>
              <a:gd name="connsiteX0" fmla="*/ 0 w 1227608"/>
              <a:gd name="connsiteY0" fmla="*/ 61380 h 613804"/>
              <a:gd name="connsiteX1" fmla="*/ 61380 w 1227608"/>
              <a:gd name="connsiteY1" fmla="*/ 0 h 613804"/>
              <a:gd name="connsiteX2" fmla="*/ 1166228 w 1227608"/>
              <a:gd name="connsiteY2" fmla="*/ 0 h 613804"/>
              <a:gd name="connsiteX3" fmla="*/ 1227608 w 1227608"/>
              <a:gd name="connsiteY3" fmla="*/ 61380 h 613804"/>
              <a:gd name="connsiteX4" fmla="*/ 1227608 w 1227608"/>
              <a:gd name="connsiteY4" fmla="*/ 552424 h 613804"/>
              <a:gd name="connsiteX5" fmla="*/ 1166228 w 1227608"/>
              <a:gd name="connsiteY5" fmla="*/ 613804 h 613804"/>
              <a:gd name="connsiteX6" fmla="*/ 61380 w 1227608"/>
              <a:gd name="connsiteY6" fmla="*/ 613804 h 613804"/>
              <a:gd name="connsiteX7" fmla="*/ 0 w 1227608"/>
              <a:gd name="connsiteY7" fmla="*/ 552424 h 613804"/>
              <a:gd name="connsiteX8" fmla="*/ 0 w 1227608"/>
              <a:gd name="connsiteY8" fmla="*/ 61380 h 613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7608" h="613804">
                <a:moveTo>
                  <a:pt x="0" y="61380"/>
                </a:moveTo>
                <a:cubicBezTo>
                  <a:pt x="0" y="27481"/>
                  <a:pt x="27481" y="0"/>
                  <a:pt x="61380" y="0"/>
                </a:cubicBezTo>
                <a:lnTo>
                  <a:pt x="1166228" y="0"/>
                </a:lnTo>
                <a:cubicBezTo>
                  <a:pt x="1200127" y="0"/>
                  <a:pt x="1227608" y="27481"/>
                  <a:pt x="1227608" y="61380"/>
                </a:cubicBezTo>
                <a:lnTo>
                  <a:pt x="1227608" y="552424"/>
                </a:lnTo>
                <a:cubicBezTo>
                  <a:pt x="1227608" y="586323"/>
                  <a:pt x="1200127" y="613804"/>
                  <a:pt x="1166228" y="613804"/>
                </a:cubicBezTo>
                <a:lnTo>
                  <a:pt x="61380" y="613804"/>
                </a:lnTo>
                <a:cubicBezTo>
                  <a:pt x="27481" y="613804"/>
                  <a:pt x="0" y="586323"/>
                  <a:pt x="0" y="552424"/>
                </a:cubicBezTo>
                <a:lnTo>
                  <a:pt x="0" y="61380"/>
                </a:lnTo>
                <a:close/>
              </a:path>
            </a:pathLst>
          </a:custGeom>
          <a:solidFill>
            <a:srgbClr val="55917A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2743" tIns="34488" rIns="42743" bIns="34488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en-GB" sz="1300" b="1" dirty="0" smtClean="0">
                <a:solidFill>
                  <a:srgbClr val="FFFFFF"/>
                </a:solidFill>
              </a:rPr>
              <a:t>Power Cuts</a:t>
            </a:r>
            <a:endParaRPr lang="en-GB" sz="1300" b="1" dirty="0">
              <a:solidFill>
                <a:srgbClr val="FFFFFF"/>
              </a:solidFill>
            </a:endParaRPr>
          </a:p>
        </p:txBody>
      </p:sp>
      <p:grpSp>
        <p:nvGrpSpPr>
          <p:cNvPr id="51213" name="Group 51212"/>
          <p:cNvGrpSpPr/>
          <p:nvPr/>
        </p:nvGrpSpPr>
        <p:grpSpPr>
          <a:xfrm>
            <a:off x="600285" y="2674652"/>
            <a:ext cx="1104847" cy="1902106"/>
            <a:chOff x="600279" y="3091636"/>
            <a:chExt cx="1104847" cy="1902106"/>
          </a:xfrm>
        </p:grpSpPr>
        <p:sp>
          <p:nvSpPr>
            <p:cNvPr id="5" name="Freeform 4"/>
            <p:cNvSpPr/>
            <p:nvPr/>
          </p:nvSpPr>
          <p:spPr>
            <a:xfrm>
              <a:off x="600279" y="3091636"/>
              <a:ext cx="122760" cy="39374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393743"/>
                  </a:lnTo>
                  <a:lnTo>
                    <a:pt x="122760" y="393743"/>
                  </a:lnTo>
                </a:path>
              </a:pathLst>
            </a:custGeom>
            <a:noFill/>
            <a:ln>
              <a:solidFill>
                <a:srgbClr val="FCD908"/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Freeform 5"/>
            <p:cNvSpPr/>
            <p:nvPr/>
          </p:nvSpPr>
          <p:spPr>
            <a:xfrm>
              <a:off x="723039" y="3245088"/>
              <a:ext cx="982087" cy="480584"/>
            </a:xfrm>
            <a:custGeom>
              <a:avLst/>
              <a:gdLst>
                <a:gd name="connsiteX0" fmla="*/ 0 w 982087"/>
                <a:gd name="connsiteY0" fmla="*/ 48058 h 480584"/>
                <a:gd name="connsiteX1" fmla="*/ 48058 w 982087"/>
                <a:gd name="connsiteY1" fmla="*/ 0 h 480584"/>
                <a:gd name="connsiteX2" fmla="*/ 934029 w 982087"/>
                <a:gd name="connsiteY2" fmla="*/ 0 h 480584"/>
                <a:gd name="connsiteX3" fmla="*/ 982087 w 982087"/>
                <a:gd name="connsiteY3" fmla="*/ 48058 h 480584"/>
                <a:gd name="connsiteX4" fmla="*/ 982087 w 982087"/>
                <a:gd name="connsiteY4" fmla="*/ 432526 h 480584"/>
                <a:gd name="connsiteX5" fmla="*/ 934029 w 982087"/>
                <a:gd name="connsiteY5" fmla="*/ 480584 h 480584"/>
                <a:gd name="connsiteX6" fmla="*/ 48058 w 982087"/>
                <a:gd name="connsiteY6" fmla="*/ 480584 h 480584"/>
                <a:gd name="connsiteX7" fmla="*/ 0 w 982087"/>
                <a:gd name="connsiteY7" fmla="*/ 432526 h 480584"/>
                <a:gd name="connsiteX8" fmla="*/ 0 w 982087"/>
                <a:gd name="connsiteY8" fmla="*/ 48058 h 480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2087" h="480584">
                  <a:moveTo>
                    <a:pt x="0" y="48058"/>
                  </a:moveTo>
                  <a:cubicBezTo>
                    <a:pt x="0" y="21516"/>
                    <a:pt x="21516" y="0"/>
                    <a:pt x="48058" y="0"/>
                  </a:cubicBezTo>
                  <a:lnTo>
                    <a:pt x="934029" y="0"/>
                  </a:lnTo>
                  <a:cubicBezTo>
                    <a:pt x="960571" y="0"/>
                    <a:pt x="982087" y="21516"/>
                    <a:pt x="982087" y="48058"/>
                  </a:cubicBezTo>
                  <a:lnTo>
                    <a:pt x="982087" y="432526"/>
                  </a:lnTo>
                  <a:cubicBezTo>
                    <a:pt x="982087" y="459068"/>
                    <a:pt x="960571" y="480584"/>
                    <a:pt x="934029" y="480584"/>
                  </a:cubicBezTo>
                  <a:lnTo>
                    <a:pt x="48058" y="480584"/>
                  </a:lnTo>
                  <a:cubicBezTo>
                    <a:pt x="21516" y="480584"/>
                    <a:pt x="0" y="459068"/>
                    <a:pt x="0" y="432526"/>
                  </a:cubicBezTo>
                  <a:lnTo>
                    <a:pt x="0" y="48058"/>
                  </a:lnTo>
                  <a:close/>
                </a:path>
              </a:pathLst>
            </a:custGeom>
            <a:ln>
              <a:solidFill>
                <a:srgbClr val="FCD908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126" tIns="26776" rIns="33126" bIns="26776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en-GB" sz="1000" dirty="0" smtClean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rPr>
                <a:t>Staff down time</a:t>
              </a:r>
              <a:endParaRPr lang="en-GB" sz="10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600279" y="3091636"/>
              <a:ext cx="122760" cy="102777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027778"/>
                  </a:lnTo>
                  <a:lnTo>
                    <a:pt x="122760" y="1027778"/>
                  </a:lnTo>
                </a:path>
              </a:pathLst>
            </a:custGeom>
            <a:noFill/>
            <a:ln>
              <a:solidFill>
                <a:srgbClr val="FCD908"/>
              </a:solidFill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reeform 8"/>
            <p:cNvSpPr/>
            <p:nvPr/>
          </p:nvSpPr>
          <p:spPr>
            <a:xfrm>
              <a:off x="723039" y="3879123"/>
              <a:ext cx="982087" cy="480584"/>
            </a:xfrm>
            <a:custGeom>
              <a:avLst/>
              <a:gdLst>
                <a:gd name="connsiteX0" fmla="*/ 0 w 982087"/>
                <a:gd name="connsiteY0" fmla="*/ 48058 h 480584"/>
                <a:gd name="connsiteX1" fmla="*/ 48058 w 982087"/>
                <a:gd name="connsiteY1" fmla="*/ 0 h 480584"/>
                <a:gd name="connsiteX2" fmla="*/ 934029 w 982087"/>
                <a:gd name="connsiteY2" fmla="*/ 0 h 480584"/>
                <a:gd name="connsiteX3" fmla="*/ 982087 w 982087"/>
                <a:gd name="connsiteY3" fmla="*/ 48058 h 480584"/>
                <a:gd name="connsiteX4" fmla="*/ 982087 w 982087"/>
                <a:gd name="connsiteY4" fmla="*/ 432526 h 480584"/>
                <a:gd name="connsiteX5" fmla="*/ 934029 w 982087"/>
                <a:gd name="connsiteY5" fmla="*/ 480584 h 480584"/>
                <a:gd name="connsiteX6" fmla="*/ 48058 w 982087"/>
                <a:gd name="connsiteY6" fmla="*/ 480584 h 480584"/>
                <a:gd name="connsiteX7" fmla="*/ 0 w 982087"/>
                <a:gd name="connsiteY7" fmla="*/ 432526 h 480584"/>
                <a:gd name="connsiteX8" fmla="*/ 0 w 982087"/>
                <a:gd name="connsiteY8" fmla="*/ 48058 h 480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2087" h="480584">
                  <a:moveTo>
                    <a:pt x="0" y="48058"/>
                  </a:moveTo>
                  <a:cubicBezTo>
                    <a:pt x="0" y="21516"/>
                    <a:pt x="21516" y="0"/>
                    <a:pt x="48058" y="0"/>
                  </a:cubicBezTo>
                  <a:lnTo>
                    <a:pt x="934029" y="0"/>
                  </a:lnTo>
                  <a:cubicBezTo>
                    <a:pt x="960571" y="0"/>
                    <a:pt x="982087" y="21516"/>
                    <a:pt x="982087" y="48058"/>
                  </a:cubicBezTo>
                  <a:lnTo>
                    <a:pt x="982087" y="432526"/>
                  </a:lnTo>
                  <a:cubicBezTo>
                    <a:pt x="982087" y="459068"/>
                    <a:pt x="960571" y="480584"/>
                    <a:pt x="934029" y="480584"/>
                  </a:cubicBezTo>
                  <a:lnTo>
                    <a:pt x="48058" y="480584"/>
                  </a:lnTo>
                  <a:cubicBezTo>
                    <a:pt x="21516" y="480584"/>
                    <a:pt x="0" y="459068"/>
                    <a:pt x="0" y="432526"/>
                  </a:cubicBezTo>
                  <a:lnTo>
                    <a:pt x="0" y="48058"/>
                  </a:lnTo>
                  <a:close/>
                </a:path>
              </a:pathLst>
            </a:custGeom>
            <a:ln>
              <a:solidFill>
                <a:srgbClr val="FCD908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126" tIns="26776" rIns="33126" bIns="26776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en-GB" sz="1000" dirty="0" smtClean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rPr>
                <a:t>Availability of information</a:t>
              </a:r>
              <a:endParaRPr lang="en-GB" sz="10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600279" y="3091636"/>
              <a:ext cx="122760" cy="166181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661814"/>
                  </a:lnTo>
                  <a:lnTo>
                    <a:pt x="122760" y="1661814"/>
                  </a:lnTo>
                </a:path>
              </a:pathLst>
            </a:custGeom>
            <a:noFill/>
            <a:ln>
              <a:solidFill>
                <a:srgbClr val="FCD908"/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3039" y="4513158"/>
              <a:ext cx="982087" cy="480584"/>
            </a:xfrm>
            <a:custGeom>
              <a:avLst/>
              <a:gdLst>
                <a:gd name="connsiteX0" fmla="*/ 0 w 982087"/>
                <a:gd name="connsiteY0" fmla="*/ 48058 h 480584"/>
                <a:gd name="connsiteX1" fmla="*/ 48058 w 982087"/>
                <a:gd name="connsiteY1" fmla="*/ 0 h 480584"/>
                <a:gd name="connsiteX2" fmla="*/ 934029 w 982087"/>
                <a:gd name="connsiteY2" fmla="*/ 0 h 480584"/>
                <a:gd name="connsiteX3" fmla="*/ 982087 w 982087"/>
                <a:gd name="connsiteY3" fmla="*/ 48058 h 480584"/>
                <a:gd name="connsiteX4" fmla="*/ 982087 w 982087"/>
                <a:gd name="connsiteY4" fmla="*/ 432526 h 480584"/>
                <a:gd name="connsiteX5" fmla="*/ 934029 w 982087"/>
                <a:gd name="connsiteY5" fmla="*/ 480584 h 480584"/>
                <a:gd name="connsiteX6" fmla="*/ 48058 w 982087"/>
                <a:gd name="connsiteY6" fmla="*/ 480584 h 480584"/>
                <a:gd name="connsiteX7" fmla="*/ 0 w 982087"/>
                <a:gd name="connsiteY7" fmla="*/ 432526 h 480584"/>
                <a:gd name="connsiteX8" fmla="*/ 0 w 982087"/>
                <a:gd name="connsiteY8" fmla="*/ 48058 h 480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2087" h="480584">
                  <a:moveTo>
                    <a:pt x="0" y="48058"/>
                  </a:moveTo>
                  <a:cubicBezTo>
                    <a:pt x="0" y="21516"/>
                    <a:pt x="21516" y="0"/>
                    <a:pt x="48058" y="0"/>
                  </a:cubicBezTo>
                  <a:lnTo>
                    <a:pt x="934029" y="0"/>
                  </a:lnTo>
                  <a:cubicBezTo>
                    <a:pt x="960571" y="0"/>
                    <a:pt x="982087" y="21516"/>
                    <a:pt x="982087" y="48058"/>
                  </a:cubicBezTo>
                  <a:lnTo>
                    <a:pt x="982087" y="432526"/>
                  </a:lnTo>
                  <a:cubicBezTo>
                    <a:pt x="982087" y="459068"/>
                    <a:pt x="960571" y="480584"/>
                    <a:pt x="934029" y="480584"/>
                  </a:cubicBezTo>
                  <a:lnTo>
                    <a:pt x="48058" y="480584"/>
                  </a:lnTo>
                  <a:cubicBezTo>
                    <a:pt x="21516" y="480584"/>
                    <a:pt x="0" y="459068"/>
                    <a:pt x="0" y="432526"/>
                  </a:cubicBezTo>
                  <a:lnTo>
                    <a:pt x="0" y="48058"/>
                  </a:lnTo>
                  <a:close/>
                </a:path>
              </a:pathLst>
            </a:custGeom>
            <a:ln>
              <a:solidFill>
                <a:srgbClr val="FCD908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126" tIns="26776" rIns="33126" bIns="26776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en-GB" sz="1000" dirty="0" smtClean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rPr>
                <a:t>Lost production time (=lost profit)</a:t>
              </a:r>
              <a:endParaRPr lang="en-GB" sz="10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sp>
        <p:nvSpPr>
          <p:cNvPr id="12" name="Freeform 11"/>
          <p:cNvSpPr/>
          <p:nvPr/>
        </p:nvSpPr>
        <p:spPr>
          <a:xfrm>
            <a:off x="2012029" y="2060848"/>
            <a:ext cx="1227608" cy="613804"/>
          </a:xfrm>
          <a:custGeom>
            <a:avLst/>
            <a:gdLst>
              <a:gd name="connsiteX0" fmla="*/ 0 w 1227608"/>
              <a:gd name="connsiteY0" fmla="*/ 61380 h 613804"/>
              <a:gd name="connsiteX1" fmla="*/ 61380 w 1227608"/>
              <a:gd name="connsiteY1" fmla="*/ 0 h 613804"/>
              <a:gd name="connsiteX2" fmla="*/ 1166228 w 1227608"/>
              <a:gd name="connsiteY2" fmla="*/ 0 h 613804"/>
              <a:gd name="connsiteX3" fmla="*/ 1227608 w 1227608"/>
              <a:gd name="connsiteY3" fmla="*/ 61380 h 613804"/>
              <a:gd name="connsiteX4" fmla="*/ 1227608 w 1227608"/>
              <a:gd name="connsiteY4" fmla="*/ 552424 h 613804"/>
              <a:gd name="connsiteX5" fmla="*/ 1166228 w 1227608"/>
              <a:gd name="connsiteY5" fmla="*/ 613804 h 613804"/>
              <a:gd name="connsiteX6" fmla="*/ 61380 w 1227608"/>
              <a:gd name="connsiteY6" fmla="*/ 613804 h 613804"/>
              <a:gd name="connsiteX7" fmla="*/ 0 w 1227608"/>
              <a:gd name="connsiteY7" fmla="*/ 552424 h 613804"/>
              <a:gd name="connsiteX8" fmla="*/ 0 w 1227608"/>
              <a:gd name="connsiteY8" fmla="*/ 61380 h 613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7608" h="613804">
                <a:moveTo>
                  <a:pt x="0" y="61380"/>
                </a:moveTo>
                <a:cubicBezTo>
                  <a:pt x="0" y="27481"/>
                  <a:pt x="27481" y="0"/>
                  <a:pt x="61380" y="0"/>
                </a:cubicBezTo>
                <a:lnTo>
                  <a:pt x="1166228" y="0"/>
                </a:lnTo>
                <a:cubicBezTo>
                  <a:pt x="1200127" y="0"/>
                  <a:pt x="1227608" y="27481"/>
                  <a:pt x="1227608" y="61380"/>
                </a:cubicBezTo>
                <a:lnTo>
                  <a:pt x="1227608" y="552424"/>
                </a:lnTo>
                <a:cubicBezTo>
                  <a:pt x="1227608" y="586323"/>
                  <a:pt x="1200127" y="613804"/>
                  <a:pt x="1166228" y="613804"/>
                </a:cubicBezTo>
                <a:lnTo>
                  <a:pt x="61380" y="613804"/>
                </a:lnTo>
                <a:cubicBezTo>
                  <a:pt x="27481" y="613804"/>
                  <a:pt x="0" y="586323"/>
                  <a:pt x="0" y="552424"/>
                </a:cubicBezTo>
                <a:lnTo>
                  <a:pt x="0" y="61380"/>
                </a:lnTo>
                <a:close/>
              </a:path>
            </a:pathLst>
          </a:custGeom>
          <a:solidFill>
            <a:srgbClr val="55917A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2743" tIns="34488" rIns="42743" bIns="34488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en-GB" sz="1300" b="1" dirty="0" smtClean="0">
                <a:solidFill>
                  <a:srgbClr val="FFFFFF"/>
                </a:solidFill>
              </a:rPr>
              <a:t>Low Customer Awareness</a:t>
            </a:r>
            <a:endParaRPr lang="en-GB" sz="1300" b="1" dirty="0">
              <a:solidFill>
                <a:srgbClr val="FFFFFF"/>
              </a:solidFill>
            </a:endParaRPr>
          </a:p>
        </p:txBody>
      </p:sp>
      <p:grpSp>
        <p:nvGrpSpPr>
          <p:cNvPr id="51214" name="Group 51213"/>
          <p:cNvGrpSpPr/>
          <p:nvPr/>
        </p:nvGrpSpPr>
        <p:grpSpPr>
          <a:xfrm>
            <a:off x="2134797" y="2674664"/>
            <a:ext cx="1104847" cy="1268071"/>
            <a:chOff x="2134790" y="3091636"/>
            <a:chExt cx="1104847" cy="1268071"/>
          </a:xfrm>
        </p:grpSpPr>
        <p:sp>
          <p:nvSpPr>
            <p:cNvPr id="13" name="Freeform 12"/>
            <p:cNvSpPr/>
            <p:nvPr/>
          </p:nvSpPr>
          <p:spPr>
            <a:xfrm>
              <a:off x="2134790" y="3091636"/>
              <a:ext cx="122760" cy="39374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393743"/>
                  </a:lnTo>
                  <a:lnTo>
                    <a:pt x="122760" y="393743"/>
                  </a:lnTo>
                </a:path>
              </a:pathLst>
            </a:custGeom>
            <a:noFill/>
            <a:ln>
              <a:solidFill>
                <a:srgbClr val="FCD908"/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2257550" y="3245088"/>
              <a:ext cx="982087" cy="480584"/>
            </a:xfrm>
            <a:custGeom>
              <a:avLst/>
              <a:gdLst>
                <a:gd name="connsiteX0" fmla="*/ 0 w 982087"/>
                <a:gd name="connsiteY0" fmla="*/ 48058 h 480584"/>
                <a:gd name="connsiteX1" fmla="*/ 48058 w 982087"/>
                <a:gd name="connsiteY1" fmla="*/ 0 h 480584"/>
                <a:gd name="connsiteX2" fmla="*/ 934029 w 982087"/>
                <a:gd name="connsiteY2" fmla="*/ 0 h 480584"/>
                <a:gd name="connsiteX3" fmla="*/ 982087 w 982087"/>
                <a:gd name="connsiteY3" fmla="*/ 48058 h 480584"/>
                <a:gd name="connsiteX4" fmla="*/ 982087 w 982087"/>
                <a:gd name="connsiteY4" fmla="*/ 432526 h 480584"/>
                <a:gd name="connsiteX5" fmla="*/ 934029 w 982087"/>
                <a:gd name="connsiteY5" fmla="*/ 480584 h 480584"/>
                <a:gd name="connsiteX6" fmla="*/ 48058 w 982087"/>
                <a:gd name="connsiteY6" fmla="*/ 480584 h 480584"/>
                <a:gd name="connsiteX7" fmla="*/ 0 w 982087"/>
                <a:gd name="connsiteY7" fmla="*/ 432526 h 480584"/>
                <a:gd name="connsiteX8" fmla="*/ 0 w 982087"/>
                <a:gd name="connsiteY8" fmla="*/ 48058 h 480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2087" h="480584">
                  <a:moveTo>
                    <a:pt x="0" y="48058"/>
                  </a:moveTo>
                  <a:cubicBezTo>
                    <a:pt x="0" y="21516"/>
                    <a:pt x="21516" y="0"/>
                    <a:pt x="48058" y="0"/>
                  </a:cubicBezTo>
                  <a:lnTo>
                    <a:pt x="934029" y="0"/>
                  </a:lnTo>
                  <a:cubicBezTo>
                    <a:pt x="960571" y="0"/>
                    <a:pt x="982087" y="21516"/>
                    <a:pt x="982087" y="48058"/>
                  </a:cubicBezTo>
                  <a:lnTo>
                    <a:pt x="982087" y="432526"/>
                  </a:lnTo>
                  <a:cubicBezTo>
                    <a:pt x="982087" y="459068"/>
                    <a:pt x="960571" y="480584"/>
                    <a:pt x="934029" y="480584"/>
                  </a:cubicBezTo>
                  <a:lnTo>
                    <a:pt x="48058" y="480584"/>
                  </a:lnTo>
                  <a:cubicBezTo>
                    <a:pt x="21516" y="480584"/>
                    <a:pt x="0" y="459068"/>
                    <a:pt x="0" y="432526"/>
                  </a:cubicBezTo>
                  <a:lnTo>
                    <a:pt x="0" y="48058"/>
                  </a:lnTo>
                  <a:close/>
                </a:path>
              </a:pathLst>
            </a:custGeom>
            <a:ln>
              <a:solidFill>
                <a:srgbClr val="FCD908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126" tIns="26776" rIns="33126" bIns="26776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en-GB" sz="1000" dirty="0" smtClean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rPr>
                <a:t>Not knowing who to talk to</a:t>
              </a:r>
              <a:endParaRPr lang="en-GB" sz="10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2134790" y="3091636"/>
              <a:ext cx="122760" cy="102777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027778"/>
                  </a:lnTo>
                  <a:lnTo>
                    <a:pt x="122760" y="1027778"/>
                  </a:lnTo>
                </a:path>
              </a:pathLst>
            </a:custGeom>
            <a:noFill/>
            <a:ln>
              <a:solidFill>
                <a:srgbClr val="FCD908"/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2257550" y="3879123"/>
              <a:ext cx="982087" cy="480584"/>
            </a:xfrm>
            <a:custGeom>
              <a:avLst/>
              <a:gdLst>
                <a:gd name="connsiteX0" fmla="*/ 0 w 982087"/>
                <a:gd name="connsiteY0" fmla="*/ 48058 h 480584"/>
                <a:gd name="connsiteX1" fmla="*/ 48058 w 982087"/>
                <a:gd name="connsiteY1" fmla="*/ 0 h 480584"/>
                <a:gd name="connsiteX2" fmla="*/ 934029 w 982087"/>
                <a:gd name="connsiteY2" fmla="*/ 0 h 480584"/>
                <a:gd name="connsiteX3" fmla="*/ 982087 w 982087"/>
                <a:gd name="connsiteY3" fmla="*/ 48058 h 480584"/>
                <a:gd name="connsiteX4" fmla="*/ 982087 w 982087"/>
                <a:gd name="connsiteY4" fmla="*/ 432526 h 480584"/>
                <a:gd name="connsiteX5" fmla="*/ 934029 w 982087"/>
                <a:gd name="connsiteY5" fmla="*/ 480584 h 480584"/>
                <a:gd name="connsiteX6" fmla="*/ 48058 w 982087"/>
                <a:gd name="connsiteY6" fmla="*/ 480584 h 480584"/>
                <a:gd name="connsiteX7" fmla="*/ 0 w 982087"/>
                <a:gd name="connsiteY7" fmla="*/ 432526 h 480584"/>
                <a:gd name="connsiteX8" fmla="*/ 0 w 982087"/>
                <a:gd name="connsiteY8" fmla="*/ 48058 h 480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2087" h="480584">
                  <a:moveTo>
                    <a:pt x="0" y="48058"/>
                  </a:moveTo>
                  <a:cubicBezTo>
                    <a:pt x="0" y="21516"/>
                    <a:pt x="21516" y="0"/>
                    <a:pt x="48058" y="0"/>
                  </a:cubicBezTo>
                  <a:lnTo>
                    <a:pt x="934029" y="0"/>
                  </a:lnTo>
                  <a:cubicBezTo>
                    <a:pt x="960571" y="0"/>
                    <a:pt x="982087" y="21516"/>
                    <a:pt x="982087" y="48058"/>
                  </a:cubicBezTo>
                  <a:lnTo>
                    <a:pt x="982087" y="432526"/>
                  </a:lnTo>
                  <a:cubicBezTo>
                    <a:pt x="982087" y="459068"/>
                    <a:pt x="960571" y="480584"/>
                    <a:pt x="934029" y="480584"/>
                  </a:cubicBezTo>
                  <a:lnTo>
                    <a:pt x="48058" y="480584"/>
                  </a:lnTo>
                  <a:cubicBezTo>
                    <a:pt x="21516" y="480584"/>
                    <a:pt x="0" y="459068"/>
                    <a:pt x="0" y="432526"/>
                  </a:cubicBezTo>
                  <a:lnTo>
                    <a:pt x="0" y="48058"/>
                  </a:lnTo>
                  <a:close/>
                </a:path>
              </a:pathLst>
            </a:custGeom>
            <a:ln>
              <a:solidFill>
                <a:srgbClr val="FCD908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126" tIns="26776" rIns="33126" bIns="26776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en-GB" sz="1000" dirty="0" smtClean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rPr>
                <a:t>Not having WPD contact details</a:t>
              </a:r>
              <a:endParaRPr lang="en-GB" sz="10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sp>
        <p:nvSpPr>
          <p:cNvPr id="17" name="Freeform 16"/>
          <p:cNvSpPr/>
          <p:nvPr/>
        </p:nvSpPr>
        <p:spPr>
          <a:xfrm>
            <a:off x="3546546" y="2060848"/>
            <a:ext cx="1227608" cy="613804"/>
          </a:xfrm>
          <a:custGeom>
            <a:avLst/>
            <a:gdLst>
              <a:gd name="connsiteX0" fmla="*/ 0 w 1227608"/>
              <a:gd name="connsiteY0" fmla="*/ 61380 h 613804"/>
              <a:gd name="connsiteX1" fmla="*/ 61380 w 1227608"/>
              <a:gd name="connsiteY1" fmla="*/ 0 h 613804"/>
              <a:gd name="connsiteX2" fmla="*/ 1166228 w 1227608"/>
              <a:gd name="connsiteY2" fmla="*/ 0 h 613804"/>
              <a:gd name="connsiteX3" fmla="*/ 1227608 w 1227608"/>
              <a:gd name="connsiteY3" fmla="*/ 61380 h 613804"/>
              <a:gd name="connsiteX4" fmla="*/ 1227608 w 1227608"/>
              <a:gd name="connsiteY4" fmla="*/ 552424 h 613804"/>
              <a:gd name="connsiteX5" fmla="*/ 1166228 w 1227608"/>
              <a:gd name="connsiteY5" fmla="*/ 613804 h 613804"/>
              <a:gd name="connsiteX6" fmla="*/ 61380 w 1227608"/>
              <a:gd name="connsiteY6" fmla="*/ 613804 h 613804"/>
              <a:gd name="connsiteX7" fmla="*/ 0 w 1227608"/>
              <a:gd name="connsiteY7" fmla="*/ 552424 h 613804"/>
              <a:gd name="connsiteX8" fmla="*/ 0 w 1227608"/>
              <a:gd name="connsiteY8" fmla="*/ 61380 h 613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7608" h="613804">
                <a:moveTo>
                  <a:pt x="0" y="61380"/>
                </a:moveTo>
                <a:cubicBezTo>
                  <a:pt x="0" y="27481"/>
                  <a:pt x="27481" y="0"/>
                  <a:pt x="61380" y="0"/>
                </a:cubicBezTo>
                <a:lnTo>
                  <a:pt x="1166228" y="0"/>
                </a:lnTo>
                <a:cubicBezTo>
                  <a:pt x="1200127" y="0"/>
                  <a:pt x="1227608" y="27481"/>
                  <a:pt x="1227608" y="61380"/>
                </a:cubicBezTo>
                <a:lnTo>
                  <a:pt x="1227608" y="552424"/>
                </a:lnTo>
                <a:cubicBezTo>
                  <a:pt x="1227608" y="586323"/>
                  <a:pt x="1200127" y="613804"/>
                  <a:pt x="1166228" y="613804"/>
                </a:cubicBezTo>
                <a:lnTo>
                  <a:pt x="61380" y="613804"/>
                </a:lnTo>
                <a:cubicBezTo>
                  <a:pt x="27481" y="613804"/>
                  <a:pt x="0" y="586323"/>
                  <a:pt x="0" y="552424"/>
                </a:cubicBezTo>
                <a:lnTo>
                  <a:pt x="0" y="61380"/>
                </a:lnTo>
                <a:close/>
              </a:path>
            </a:pathLst>
          </a:custGeom>
          <a:solidFill>
            <a:srgbClr val="55917A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2743" tIns="34488" rIns="42743" bIns="34488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en-GB" sz="1300" b="1" dirty="0" smtClean="0">
                <a:solidFill>
                  <a:srgbClr val="FFFFFF"/>
                </a:solidFill>
              </a:rPr>
              <a:t>Connections</a:t>
            </a:r>
            <a:endParaRPr lang="en-GB" sz="1300" b="1" dirty="0">
              <a:solidFill>
                <a:srgbClr val="FFFFFF"/>
              </a:solidFill>
            </a:endParaRPr>
          </a:p>
        </p:txBody>
      </p:sp>
      <p:grpSp>
        <p:nvGrpSpPr>
          <p:cNvPr id="51215" name="Group 51214"/>
          <p:cNvGrpSpPr/>
          <p:nvPr/>
        </p:nvGrpSpPr>
        <p:grpSpPr>
          <a:xfrm>
            <a:off x="3669300" y="2674652"/>
            <a:ext cx="1104848" cy="2536142"/>
            <a:chOff x="3669300" y="3091636"/>
            <a:chExt cx="1104848" cy="2536142"/>
          </a:xfrm>
        </p:grpSpPr>
        <p:sp>
          <p:nvSpPr>
            <p:cNvPr id="18" name="Freeform 17"/>
            <p:cNvSpPr/>
            <p:nvPr/>
          </p:nvSpPr>
          <p:spPr>
            <a:xfrm>
              <a:off x="3669300" y="3091636"/>
              <a:ext cx="122760" cy="39374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393743"/>
                  </a:lnTo>
                  <a:lnTo>
                    <a:pt x="122760" y="393743"/>
                  </a:lnTo>
                </a:path>
              </a:pathLst>
            </a:custGeom>
            <a:noFill/>
            <a:ln>
              <a:solidFill>
                <a:srgbClr val="FCD908"/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Freeform 18"/>
            <p:cNvSpPr/>
            <p:nvPr/>
          </p:nvSpPr>
          <p:spPr>
            <a:xfrm>
              <a:off x="3792061" y="3245088"/>
              <a:ext cx="982087" cy="480584"/>
            </a:xfrm>
            <a:custGeom>
              <a:avLst/>
              <a:gdLst>
                <a:gd name="connsiteX0" fmla="*/ 0 w 982087"/>
                <a:gd name="connsiteY0" fmla="*/ 48058 h 480584"/>
                <a:gd name="connsiteX1" fmla="*/ 48058 w 982087"/>
                <a:gd name="connsiteY1" fmla="*/ 0 h 480584"/>
                <a:gd name="connsiteX2" fmla="*/ 934029 w 982087"/>
                <a:gd name="connsiteY2" fmla="*/ 0 h 480584"/>
                <a:gd name="connsiteX3" fmla="*/ 982087 w 982087"/>
                <a:gd name="connsiteY3" fmla="*/ 48058 h 480584"/>
                <a:gd name="connsiteX4" fmla="*/ 982087 w 982087"/>
                <a:gd name="connsiteY4" fmla="*/ 432526 h 480584"/>
                <a:gd name="connsiteX5" fmla="*/ 934029 w 982087"/>
                <a:gd name="connsiteY5" fmla="*/ 480584 h 480584"/>
                <a:gd name="connsiteX6" fmla="*/ 48058 w 982087"/>
                <a:gd name="connsiteY6" fmla="*/ 480584 h 480584"/>
                <a:gd name="connsiteX7" fmla="*/ 0 w 982087"/>
                <a:gd name="connsiteY7" fmla="*/ 432526 h 480584"/>
                <a:gd name="connsiteX8" fmla="*/ 0 w 982087"/>
                <a:gd name="connsiteY8" fmla="*/ 48058 h 480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2087" h="480584">
                  <a:moveTo>
                    <a:pt x="0" y="48058"/>
                  </a:moveTo>
                  <a:cubicBezTo>
                    <a:pt x="0" y="21516"/>
                    <a:pt x="21516" y="0"/>
                    <a:pt x="48058" y="0"/>
                  </a:cubicBezTo>
                  <a:lnTo>
                    <a:pt x="934029" y="0"/>
                  </a:lnTo>
                  <a:cubicBezTo>
                    <a:pt x="960571" y="0"/>
                    <a:pt x="982087" y="21516"/>
                    <a:pt x="982087" y="48058"/>
                  </a:cubicBezTo>
                  <a:lnTo>
                    <a:pt x="982087" y="432526"/>
                  </a:lnTo>
                  <a:cubicBezTo>
                    <a:pt x="982087" y="459068"/>
                    <a:pt x="960571" y="480584"/>
                    <a:pt x="934029" y="480584"/>
                  </a:cubicBezTo>
                  <a:lnTo>
                    <a:pt x="48058" y="480584"/>
                  </a:lnTo>
                  <a:cubicBezTo>
                    <a:pt x="21516" y="480584"/>
                    <a:pt x="0" y="459068"/>
                    <a:pt x="0" y="432526"/>
                  </a:cubicBezTo>
                  <a:lnTo>
                    <a:pt x="0" y="48058"/>
                  </a:lnTo>
                  <a:close/>
                </a:path>
              </a:pathLst>
            </a:custGeom>
            <a:ln>
              <a:solidFill>
                <a:srgbClr val="FCD908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126" tIns="26776" rIns="33126" bIns="26776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en-GB" sz="1000" dirty="0" smtClean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rPr>
                <a:t>Speed of process</a:t>
              </a:r>
              <a:endParaRPr lang="en-GB" sz="10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3669300" y="3091636"/>
              <a:ext cx="122760" cy="102777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027778"/>
                  </a:lnTo>
                  <a:lnTo>
                    <a:pt x="122760" y="1027778"/>
                  </a:lnTo>
                </a:path>
              </a:pathLst>
            </a:custGeom>
            <a:noFill/>
            <a:ln>
              <a:solidFill>
                <a:srgbClr val="FCD908"/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3792061" y="3879123"/>
              <a:ext cx="982087" cy="480584"/>
            </a:xfrm>
            <a:custGeom>
              <a:avLst/>
              <a:gdLst>
                <a:gd name="connsiteX0" fmla="*/ 0 w 982087"/>
                <a:gd name="connsiteY0" fmla="*/ 48058 h 480584"/>
                <a:gd name="connsiteX1" fmla="*/ 48058 w 982087"/>
                <a:gd name="connsiteY1" fmla="*/ 0 h 480584"/>
                <a:gd name="connsiteX2" fmla="*/ 934029 w 982087"/>
                <a:gd name="connsiteY2" fmla="*/ 0 h 480584"/>
                <a:gd name="connsiteX3" fmla="*/ 982087 w 982087"/>
                <a:gd name="connsiteY3" fmla="*/ 48058 h 480584"/>
                <a:gd name="connsiteX4" fmla="*/ 982087 w 982087"/>
                <a:gd name="connsiteY4" fmla="*/ 432526 h 480584"/>
                <a:gd name="connsiteX5" fmla="*/ 934029 w 982087"/>
                <a:gd name="connsiteY5" fmla="*/ 480584 h 480584"/>
                <a:gd name="connsiteX6" fmla="*/ 48058 w 982087"/>
                <a:gd name="connsiteY6" fmla="*/ 480584 h 480584"/>
                <a:gd name="connsiteX7" fmla="*/ 0 w 982087"/>
                <a:gd name="connsiteY7" fmla="*/ 432526 h 480584"/>
                <a:gd name="connsiteX8" fmla="*/ 0 w 982087"/>
                <a:gd name="connsiteY8" fmla="*/ 48058 h 480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2087" h="480584">
                  <a:moveTo>
                    <a:pt x="0" y="48058"/>
                  </a:moveTo>
                  <a:cubicBezTo>
                    <a:pt x="0" y="21516"/>
                    <a:pt x="21516" y="0"/>
                    <a:pt x="48058" y="0"/>
                  </a:cubicBezTo>
                  <a:lnTo>
                    <a:pt x="934029" y="0"/>
                  </a:lnTo>
                  <a:cubicBezTo>
                    <a:pt x="960571" y="0"/>
                    <a:pt x="982087" y="21516"/>
                    <a:pt x="982087" y="48058"/>
                  </a:cubicBezTo>
                  <a:lnTo>
                    <a:pt x="982087" y="432526"/>
                  </a:lnTo>
                  <a:cubicBezTo>
                    <a:pt x="982087" y="459068"/>
                    <a:pt x="960571" y="480584"/>
                    <a:pt x="934029" y="480584"/>
                  </a:cubicBezTo>
                  <a:lnTo>
                    <a:pt x="48058" y="480584"/>
                  </a:lnTo>
                  <a:cubicBezTo>
                    <a:pt x="21516" y="480584"/>
                    <a:pt x="0" y="459068"/>
                    <a:pt x="0" y="432526"/>
                  </a:cubicBezTo>
                  <a:lnTo>
                    <a:pt x="0" y="48058"/>
                  </a:lnTo>
                  <a:close/>
                </a:path>
              </a:pathLst>
            </a:custGeom>
            <a:ln>
              <a:solidFill>
                <a:srgbClr val="FCD908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126" tIns="26776" rIns="33126" bIns="26776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en-GB" sz="1000" dirty="0" smtClean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rPr>
                <a:t>Cost / availability of capacity</a:t>
              </a:r>
              <a:endParaRPr lang="en-GB" sz="10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3669300" y="3091636"/>
              <a:ext cx="122760" cy="166181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661814"/>
                  </a:lnTo>
                  <a:lnTo>
                    <a:pt x="122760" y="1661814"/>
                  </a:lnTo>
                </a:path>
              </a:pathLst>
            </a:custGeom>
            <a:noFill/>
            <a:ln>
              <a:solidFill>
                <a:srgbClr val="FCD908"/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3792061" y="4513158"/>
              <a:ext cx="982087" cy="480584"/>
            </a:xfrm>
            <a:custGeom>
              <a:avLst/>
              <a:gdLst>
                <a:gd name="connsiteX0" fmla="*/ 0 w 982087"/>
                <a:gd name="connsiteY0" fmla="*/ 48058 h 480584"/>
                <a:gd name="connsiteX1" fmla="*/ 48058 w 982087"/>
                <a:gd name="connsiteY1" fmla="*/ 0 h 480584"/>
                <a:gd name="connsiteX2" fmla="*/ 934029 w 982087"/>
                <a:gd name="connsiteY2" fmla="*/ 0 h 480584"/>
                <a:gd name="connsiteX3" fmla="*/ 982087 w 982087"/>
                <a:gd name="connsiteY3" fmla="*/ 48058 h 480584"/>
                <a:gd name="connsiteX4" fmla="*/ 982087 w 982087"/>
                <a:gd name="connsiteY4" fmla="*/ 432526 h 480584"/>
                <a:gd name="connsiteX5" fmla="*/ 934029 w 982087"/>
                <a:gd name="connsiteY5" fmla="*/ 480584 h 480584"/>
                <a:gd name="connsiteX6" fmla="*/ 48058 w 982087"/>
                <a:gd name="connsiteY6" fmla="*/ 480584 h 480584"/>
                <a:gd name="connsiteX7" fmla="*/ 0 w 982087"/>
                <a:gd name="connsiteY7" fmla="*/ 432526 h 480584"/>
                <a:gd name="connsiteX8" fmla="*/ 0 w 982087"/>
                <a:gd name="connsiteY8" fmla="*/ 48058 h 480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2087" h="480584">
                  <a:moveTo>
                    <a:pt x="0" y="48058"/>
                  </a:moveTo>
                  <a:cubicBezTo>
                    <a:pt x="0" y="21516"/>
                    <a:pt x="21516" y="0"/>
                    <a:pt x="48058" y="0"/>
                  </a:cubicBezTo>
                  <a:lnTo>
                    <a:pt x="934029" y="0"/>
                  </a:lnTo>
                  <a:cubicBezTo>
                    <a:pt x="960571" y="0"/>
                    <a:pt x="982087" y="21516"/>
                    <a:pt x="982087" y="48058"/>
                  </a:cubicBezTo>
                  <a:lnTo>
                    <a:pt x="982087" y="432526"/>
                  </a:lnTo>
                  <a:cubicBezTo>
                    <a:pt x="982087" y="459068"/>
                    <a:pt x="960571" y="480584"/>
                    <a:pt x="934029" y="480584"/>
                  </a:cubicBezTo>
                  <a:lnTo>
                    <a:pt x="48058" y="480584"/>
                  </a:lnTo>
                  <a:cubicBezTo>
                    <a:pt x="21516" y="480584"/>
                    <a:pt x="0" y="459068"/>
                    <a:pt x="0" y="432526"/>
                  </a:cubicBezTo>
                  <a:lnTo>
                    <a:pt x="0" y="48058"/>
                  </a:lnTo>
                  <a:close/>
                </a:path>
              </a:pathLst>
            </a:custGeom>
            <a:ln>
              <a:solidFill>
                <a:srgbClr val="FCD908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126" tIns="26776" rIns="33126" bIns="26776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en-GB" sz="1000" dirty="0" smtClean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rPr>
                <a:t>Lost time / productivity</a:t>
              </a:r>
              <a:endParaRPr lang="en-GB" sz="10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3669300" y="3091636"/>
              <a:ext cx="122760" cy="229584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295849"/>
                  </a:lnTo>
                  <a:lnTo>
                    <a:pt x="122760" y="2295849"/>
                  </a:lnTo>
                </a:path>
              </a:pathLst>
            </a:custGeom>
            <a:noFill/>
            <a:ln>
              <a:solidFill>
                <a:srgbClr val="FCD908"/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3792061" y="5147194"/>
              <a:ext cx="982087" cy="480584"/>
            </a:xfrm>
            <a:custGeom>
              <a:avLst/>
              <a:gdLst>
                <a:gd name="connsiteX0" fmla="*/ 0 w 982087"/>
                <a:gd name="connsiteY0" fmla="*/ 48058 h 480584"/>
                <a:gd name="connsiteX1" fmla="*/ 48058 w 982087"/>
                <a:gd name="connsiteY1" fmla="*/ 0 h 480584"/>
                <a:gd name="connsiteX2" fmla="*/ 934029 w 982087"/>
                <a:gd name="connsiteY2" fmla="*/ 0 h 480584"/>
                <a:gd name="connsiteX3" fmla="*/ 982087 w 982087"/>
                <a:gd name="connsiteY3" fmla="*/ 48058 h 480584"/>
                <a:gd name="connsiteX4" fmla="*/ 982087 w 982087"/>
                <a:gd name="connsiteY4" fmla="*/ 432526 h 480584"/>
                <a:gd name="connsiteX5" fmla="*/ 934029 w 982087"/>
                <a:gd name="connsiteY5" fmla="*/ 480584 h 480584"/>
                <a:gd name="connsiteX6" fmla="*/ 48058 w 982087"/>
                <a:gd name="connsiteY6" fmla="*/ 480584 h 480584"/>
                <a:gd name="connsiteX7" fmla="*/ 0 w 982087"/>
                <a:gd name="connsiteY7" fmla="*/ 432526 h 480584"/>
                <a:gd name="connsiteX8" fmla="*/ 0 w 982087"/>
                <a:gd name="connsiteY8" fmla="*/ 48058 h 480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2087" h="480584">
                  <a:moveTo>
                    <a:pt x="0" y="48058"/>
                  </a:moveTo>
                  <a:cubicBezTo>
                    <a:pt x="0" y="21516"/>
                    <a:pt x="21516" y="0"/>
                    <a:pt x="48058" y="0"/>
                  </a:cubicBezTo>
                  <a:lnTo>
                    <a:pt x="934029" y="0"/>
                  </a:lnTo>
                  <a:cubicBezTo>
                    <a:pt x="960571" y="0"/>
                    <a:pt x="982087" y="21516"/>
                    <a:pt x="982087" y="48058"/>
                  </a:cubicBezTo>
                  <a:lnTo>
                    <a:pt x="982087" y="432526"/>
                  </a:lnTo>
                  <a:cubicBezTo>
                    <a:pt x="982087" y="459068"/>
                    <a:pt x="960571" y="480584"/>
                    <a:pt x="934029" y="480584"/>
                  </a:cubicBezTo>
                  <a:lnTo>
                    <a:pt x="48058" y="480584"/>
                  </a:lnTo>
                  <a:cubicBezTo>
                    <a:pt x="21516" y="480584"/>
                    <a:pt x="0" y="459068"/>
                    <a:pt x="0" y="432526"/>
                  </a:cubicBezTo>
                  <a:lnTo>
                    <a:pt x="0" y="48058"/>
                  </a:lnTo>
                  <a:close/>
                </a:path>
              </a:pathLst>
            </a:custGeom>
            <a:ln>
              <a:solidFill>
                <a:srgbClr val="FCD908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126" tIns="26776" rIns="33126" bIns="26776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en-GB" sz="1000" dirty="0" smtClean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rPr>
                <a:t>Inability to plan</a:t>
              </a:r>
              <a:endParaRPr lang="en-GB" sz="10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sp>
        <p:nvSpPr>
          <p:cNvPr id="26" name="Freeform 25"/>
          <p:cNvSpPr/>
          <p:nvPr/>
        </p:nvSpPr>
        <p:spPr>
          <a:xfrm>
            <a:off x="5081055" y="2060848"/>
            <a:ext cx="1227608" cy="613804"/>
          </a:xfrm>
          <a:custGeom>
            <a:avLst/>
            <a:gdLst>
              <a:gd name="connsiteX0" fmla="*/ 0 w 1227608"/>
              <a:gd name="connsiteY0" fmla="*/ 61380 h 613804"/>
              <a:gd name="connsiteX1" fmla="*/ 61380 w 1227608"/>
              <a:gd name="connsiteY1" fmla="*/ 0 h 613804"/>
              <a:gd name="connsiteX2" fmla="*/ 1166228 w 1227608"/>
              <a:gd name="connsiteY2" fmla="*/ 0 h 613804"/>
              <a:gd name="connsiteX3" fmla="*/ 1227608 w 1227608"/>
              <a:gd name="connsiteY3" fmla="*/ 61380 h 613804"/>
              <a:gd name="connsiteX4" fmla="*/ 1227608 w 1227608"/>
              <a:gd name="connsiteY4" fmla="*/ 552424 h 613804"/>
              <a:gd name="connsiteX5" fmla="*/ 1166228 w 1227608"/>
              <a:gd name="connsiteY5" fmla="*/ 613804 h 613804"/>
              <a:gd name="connsiteX6" fmla="*/ 61380 w 1227608"/>
              <a:gd name="connsiteY6" fmla="*/ 613804 h 613804"/>
              <a:gd name="connsiteX7" fmla="*/ 0 w 1227608"/>
              <a:gd name="connsiteY7" fmla="*/ 552424 h 613804"/>
              <a:gd name="connsiteX8" fmla="*/ 0 w 1227608"/>
              <a:gd name="connsiteY8" fmla="*/ 61380 h 613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7608" h="613804">
                <a:moveTo>
                  <a:pt x="0" y="61380"/>
                </a:moveTo>
                <a:cubicBezTo>
                  <a:pt x="0" y="27481"/>
                  <a:pt x="27481" y="0"/>
                  <a:pt x="61380" y="0"/>
                </a:cubicBezTo>
                <a:lnTo>
                  <a:pt x="1166228" y="0"/>
                </a:lnTo>
                <a:cubicBezTo>
                  <a:pt x="1200127" y="0"/>
                  <a:pt x="1227608" y="27481"/>
                  <a:pt x="1227608" y="61380"/>
                </a:cubicBezTo>
                <a:lnTo>
                  <a:pt x="1227608" y="552424"/>
                </a:lnTo>
                <a:cubicBezTo>
                  <a:pt x="1227608" y="586323"/>
                  <a:pt x="1200127" y="613804"/>
                  <a:pt x="1166228" y="613804"/>
                </a:cubicBezTo>
                <a:lnTo>
                  <a:pt x="61380" y="613804"/>
                </a:lnTo>
                <a:cubicBezTo>
                  <a:pt x="27481" y="613804"/>
                  <a:pt x="0" y="586323"/>
                  <a:pt x="0" y="552424"/>
                </a:cubicBezTo>
                <a:lnTo>
                  <a:pt x="0" y="61380"/>
                </a:lnTo>
                <a:close/>
              </a:path>
            </a:pathLst>
          </a:custGeom>
          <a:solidFill>
            <a:srgbClr val="55917A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2743" tIns="34488" rIns="42743" bIns="34488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en-GB" sz="1300" b="1" dirty="0" smtClean="0">
                <a:solidFill>
                  <a:srgbClr val="FFFFFF"/>
                </a:solidFill>
              </a:rPr>
              <a:t>Street works</a:t>
            </a:r>
            <a:endParaRPr lang="en-GB" sz="1300" b="1" dirty="0">
              <a:solidFill>
                <a:srgbClr val="FFFFFF"/>
              </a:solidFill>
            </a:endParaRPr>
          </a:p>
        </p:txBody>
      </p:sp>
      <p:grpSp>
        <p:nvGrpSpPr>
          <p:cNvPr id="51216" name="Group 51215"/>
          <p:cNvGrpSpPr/>
          <p:nvPr/>
        </p:nvGrpSpPr>
        <p:grpSpPr>
          <a:xfrm>
            <a:off x="5203811" y="2674652"/>
            <a:ext cx="1104848" cy="2536142"/>
            <a:chOff x="5203811" y="3091636"/>
            <a:chExt cx="1104848" cy="2536142"/>
          </a:xfrm>
        </p:grpSpPr>
        <p:sp>
          <p:nvSpPr>
            <p:cNvPr id="27" name="Freeform 26"/>
            <p:cNvSpPr/>
            <p:nvPr/>
          </p:nvSpPr>
          <p:spPr>
            <a:xfrm>
              <a:off x="5203811" y="3091636"/>
              <a:ext cx="122760" cy="39374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393743"/>
                  </a:lnTo>
                  <a:lnTo>
                    <a:pt x="122760" y="393743"/>
                  </a:lnTo>
                </a:path>
              </a:pathLst>
            </a:custGeom>
            <a:noFill/>
            <a:ln>
              <a:solidFill>
                <a:srgbClr val="FCD908"/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5326572" y="3245088"/>
              <a:ext cx="982087" cy="480584"/>
            </a:xfrm>
            <a:custGeom>
              <a:avLst/>
              <a:gdLst>
                <a:gd name="connsiteX0" fmla="*/ 0 w 982087"/>
                <a:gd name="connsiteY0" fmla="*/ 48058 h 480584"/>
                <a:gd name="connsiteX1" fmla="*/ 48058 w 982087"/>
                <a:gd name="connsiteY1" fmla="*/ 0 h 480584"/>
                <a:gd name="connsiteX2" fmla="*/ 934029 w 982087"/>
                <a:gd name="connsiteY2" fmla="*/ 0 h 480584"/>
                <a:gd name="connsiteX3" fmla="*/ 982087 w 982087"/>
                <a:gd name="connsiteY3" fmla="*/ 48058 h 480584"/>
                <a:gd name="connsiteX4" fmla="*/ 982087 w 982087"/>
                <a:gd name="connsiteY4" fmla="*/ 432526 h 480584"/>
                <a:gd name="connsiteX5" fmla="*/ 934029 w 982087"/>
                <a:gd name="connsiteY5" fmla="*/ 480584 h 480584"/>
                <a:gd name="connsiteX6" fmla="*/ 48058 w 982087"/>
                <a:gd name="connsiteY6" fmla="*/ 480584 h 480584"/>
                <a:gd name="connsiteX7" fmla="*/ 0 w 982087"/>
                <a:gd name="connsiteY7" fmla="*/ 432526 h 480584"/>
                <a:gd name="connsiteX8" fmla="*/ 0 w 982087"/>
                <a:gd name="connsiteY8" fmla="*/ 48058 h 480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2087" h="480584">
                  <a:moveTo>
                    <a:pt x="0" y="48058"/>
                  </a:moveTo>
                  <a:cubicBezTo>
                    <a:pt x="0" y="21516"/>
                    <a:pt x="21516" y="0"/>
                    <a:pt x="48058" y="0"/>
                  </a:cubicBezTo>
                  <a:lnTo>
                    <a:pt x="934029" y="0"/>
                  </a:lnTo>
                  <a:cubicBezTo>
                    <a:pt x="960571" y="0"/>
                    <a:pt x="982087" y="21516"/>
                    <a:pt x="982087" y="48058"/>
                  </a:cubicBezTo>
                  <a:lnTo>
                    <a:pt x="982087" y="432526"/>
                  </a:lnTo>
                  <a:cubicBezTo>
                    <a:pt x="982087" y="459068"/>
                    <a:pt x="960571" y="480584"/>
                    <a:pt x="934029" y="480584"/>
                  </a:cubicBezTo>
                  <a:lnTo>
                    <a:pt x="48058" y="480584"/>
                  </a:lnTo>
                  <a:cubicBezTo>
                    <a:pt x="21516" y="480584"/>
                    <a:pt x="0" y="459068"/>
                    <a:pt x="0" y="432526"/>
                  </a:cubicBezTo>
                  <a:lnTo>
                    <a:pt x="0" y="48058"/>
                  </a:lnTo>
                  <a:close/>
                </a:path>
              </a:pathLst>
            </a:custGeom>
            <a:ln>
              <a:solidFill>
                <a:srgbClr val="FCD908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126" tIns="26776" rIns="33126" bIns="26776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en-GB" sz="1000" dirty="0" smtClean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rPr>
                <a:t>Timing/ scheduling of work</a:t>
              </a:r>
              <a:endParaRPr lang="en-GB" sz="10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5203811" y="3091636"/>
              <a:ext cx="122760" cy="1027778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027778"/>
                  </a:lnTo>
                  <a:lnTo>
                    <a:pt x="122760" y="1027778"/>
                  </a:lnTo>
                </a:path>
              </a:pathLst>
            </a:custGeom>
            <a:noFill/>
            <a:ln>
              <a:solidFill>
                <a:srgbClr val="FCD908"/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Freeform 29"/>
            <p:cNvSpPr/>
            <p:nvPr/>
          </p:nvSpPr>
          <p:spPr>
            <a:xfrm>
              <a:off x="5326572" y="3879123"/>
              <a:ext cx="982087" cy="480584"/>
            </a:xfrm>
            <a:custGeom>
              <a:avLst/>
              <a:gdLst>
                <a:gd name="connsiteX0" fmla="*/ 0 w 982087"/>
                <a:gd name="connsiteY0" fmla="*/ 48058 h 480584"/>
                <a:gd name="connsiteX1" fmla="*/ 48058 w 982087"/>
                <a:gd name="connsiteY1" fmla="*/ 0 h 480584"/>
                <a:gd name="connsiteX2" fmla="*/ 934029 w 982087"/>
                <a:gd name="connsiteY2" fmla="*/ 0 h 480584"/>
                <a:gd name="connsiteX3" fmla="*/ 982087 w 982087"/>
                <a:gd name="connsiteY3" fmla="*/ 48058 h 480584"/>
                <a:gd name="connsiteX4" fmla="*/ 982087 w 982087"/>
                <a:gd name="connsiteY4" fmla="*/ 432526 h 480584"/>
                <a:gd name="connsiteX5" fmla="*/ 934029 w 982087"/>
                <a:gd name="connsiteY5" fmla="*/ 480584 h 480584"/>
                <a:gd name="connsiteX6" fmla="*/ 48058 w 982087"/>
                <a:gd name="connsiteY6" fmla="*/ 480584 h 480584"/>
                <a:gd name="connsiteX7" fmla="*/ 0 w 982087"/>
                <a:gd name="connsiteY7" fmla="*/ 432526 h 480584"/>
                <a:gd name="connsiteX8" fmla="*/ 0 w 982087"/>
                <a:gd name="connsiteY8" fmla="*/ 48058 h 480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2087" h="480584">
                  <a:moveTo>
                    <a:pt x="0" y="48058"/>
                  </a:moveTo>
                  <a:cubicBezTo>
                    <a:pt x="0" y="21516"/>
                    <a:pt x="21516" y="0"/>
                    <a:pt x="48058" y="0"/>
                  </a:cubicBezTo>
                  <a:lnTo>
                    <a:pt x="934029" y="0"/>
                  </a:lnTo>
                  <a:cubicBezTo>
                    <a:pt x="960571" y="0"/>
                    <a:pt x="982087" y="21516"/>
                    <a:pt x="982087" y="48058"/>
                  </a:cubicBezTo>
                  <a:lnTo>
                    <a:pt x="982087" y="432526"/>
                  </a:lnTo>
                  <a:cubicBezTo>
                    <a:pt x="982087" y="459068"/>
                    <a:pt x="960571" y="480584"/>
                    <a:pt x="934029" y="480584"/>
                  </a:cubicBezTo>
                  <a:lnTo>
                    <a:pt x="48058" y="480584"/>
                  </a:lnTo>
                  <a:cubicBezTo>
                    <a:pt x="21516" y="480584"/>
                    <a:pt x="0" y="459068"/>
                    <a:pt x="0" y="432526"/>
                  </a:cubicBezTo>
                  <a:lnTo>
                    <a:pt x="0" y="48058"/>
                  </a:lnTo>
                  <a:close/>
                </a:path>
              </a:pathLst>
            </a:custGeom>
            <a:ln>
              <a:solidFill>
                <a:srgbClr val="FCD908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126" tIns="26776" rIns="33126" bIns="26776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en-GB" sz="1000" dirty="0" smtClean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rPr>
                <a:t>Amount of notice</a:t>
              </a:r>
              <a:endParaRPr lang="en-GB" sz="10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  <p:sp>
          <p:nvSpPr>
            <p:cNvPr id="31" name="Freeform 30"/>
            <p:cNvSpPr/>
            <p:nvPr/>
          </p:nvSpPr>
          <p:spPr>
            <a:xfrm>
              <a:off x="5203811" y="3091636"/>
              <a:ext cx="122760" cy="166181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661814"/>
                  </a:lnTo>
                  <a:lnTo>
                    <a:pt x="122760" y="1661814"/>
                  </a:lnTo>
                </a:path>
              </a:pathLst>
            </a:custGeom>
            <a:noFill/>
            <a:ln>
              <a:solidFill>
                <a:srgbClr val="FCD908"/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1200" name="Freeform 51199"/>
            <p:cNvSpPr/>
            <p:nvPr/>
          </p:nvSpPr>
          <p:spPr>
            <a:xfrm>
              <a:off x="5326572" y="4513158"/>
              <a:ext cx="982087" cy="480584"/>
            </a:xfrm>
            <a:custGeom>
              <a:avLst/>
              <a:gdLst>
                <a:gd name="connsiteX0" fmla="*/ 0 w 982087"/>
                <a:gd name="connsiteY0" fmla="*/ 48058 h 480584"/>
                <a:gd name="connsiteX1" fmla="*/ 48058 w 982087"/>
                <a:gd name="connsiteY1" fmla="*/ 0 h 480584"/>
                <a:gd name="connsiteX2" fmla="*/ 934029 w 982087"/>
                <a:gd name="connsiteY2" fmla="*/ 0 h 480584"/>
                <a:gd name="connsiteX3" fmla="*/ 982087 w 982087"/>
                <a:gd name="connsiteY3" fmla="*/ 48058 h 480584"/>
                <a:gd name="connsiteX4" fmla="*/ 982087 w 982087"/>
                <a:gd name="connsiteY4" fmla="*/ 432526 h 480584"/>
                <a:gd name="connsiteX5" fmla="*/ 934029 w 982087"/>
                <a:gd name="connsiteY5" fmla="*/ 480584 h 480584"/>
                <a:gd name="connsiteX6" fmla="*/ 48058 w 982087"/>
                <a:gd name="connsiteY6" fmla="*/ 480584 h 480584"/>
                <a:gd name="connsiteX7" fmla="*/ 0 w 982087"/>
                <a:gd name="connsiteY7" fmla="*/ 432526 h 480584"/>
                <a:gd name="connsiteX8" fmla="*/ 0 w 982087"/>
                <a:gd name="connsiteY8" fmla="*/ 48058 h 480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2087" h="480584">
                  <a:moveTo>
                    <a:pt x="0" y="48058"/>
                  </a:moveTo>
                  <a:cubicBezTo>
                    <a:pt x="0" y="21516"/>
                    <a:pt x="21516" y="0"/>
                    <a:pt x="48058" y="0"/>
                  </a:cubicBezTo>
                  <a:lnTo>
                    <a:pt x="934029" y="0"/>
                  </a:lnTo>
                  <a:cubicBezTo>
                    <a:pt x="960571" y="0"/>
                    <a:pt x="982087" y="21516"/>
                    <a:pt x="982087" y="48058"/>
                  </a:cubicBezTo>
                  <a:lnTo>
                    <a:pt x="982087" y="432526"/>
                  </a:lnTo>
                  <a:cubicBezTo>
                    <a:pt x="982087" y="459068"/>
                    <a:pt x="960571" y="480584"/>
                    <a:pt x="934029" y="480584"/>
                  </a:cubicBezTo>
                  <a:lnTo>
                    <a:pt x="48058" y="480584"/>
                  </a:lnTo>
                  <a:cubicBezTo>
                    <a:pt x="21516" y="480584"/>
                    <a:pt x="0" y="459068"/>
                    <a:pt x="0" y="432526"/>
                  </a:cubicBezTo>
                  <a:lnTo>
                    <a:pt x="0" y="48058"/>
                  </a:lnTo>
                  <a:close/>
                </a:path>
              </a:pathLst>
            </a:custGeom>
            <a:ln>
              <a:solidFill>
                <a:srgbClr val="FCD908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126" tIns="26776" rIns="33126" bIns="26776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en-GB" sz="1000" dirty="0" smtClean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rPr>
                <a:t>Access issues</a:t>
              </a:r>
              <a:endParaRPr lang="en-GB" sz="10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  <p:sp>
          <p:nvSpPr>
            <p:cNvPr id="51201" name="Freeform 51200"/>
            <p:cNvSpPr/>
            <p:nvPr/>
          </p:nvSpPr>
          <p:spPr>
            <a:xfrm>
              <a:off x="5203811" y="3091636"/>
              <a:ext cx="122760" cy="229584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295849"/>
                  </a:lnTo>
                  <a:lnTo>
                    <a:pt x="122760" y="2295849"/>
                  </a:lnTo>
                </a:path>
              </a:pathLst>
            </a:custGeom>
            <a:noFill/>
            <a:ln>
              <a:solidFill>
                <a:srgbClr val="FCD908"/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1202" name="Freeform 51201"/>
            <p:cNvSpPr/>
            <p:nvPr/>
          </p:nvSpPr>
          <p:spPr>
            <a:xfrm>
              <a:off x="5326572" y="5147194"/>
              <a:ext cx="982087" cy="480584"/>
            </a:xfrm>
            <a:custGeom>
              <a:avLst/>
              <a:gdLst>
                <a:gd name="connsiteX0" fmla="*/ 0 w 982087"/>
                <a:gd name="connsiteY0" fmla="*/ 48058 h 480584"/>
                <a:gd name="connsiteX1" fmla="*/ 48058 w 982087"/>
                <a:gd name="connsiteY1" fmla="*/ 0 h 480584"/>
                <a:gd name="connsiteX2" fmla="*/ 934029 w 982087"/>
                <a:gd name="connsiteY2" fmla="*/ 0 h 480584"/>
                <a:gd name="connsiteX3" fmla="*/ 982087 w 982087"/>
                <a:gd name="connsiteY3" fmla="*/ 48058 h 480584"/>
                <a:gd name="connsiteX4" fmla="*/ 982087 w 982087"/>
                <a:gd name="connsiteY4" fmla="*/ 432526 h 480584"/>
                <a:gd name="connsiteX5" fmla="*/ 934029 w 982087"/>
                <a:gd name="connsiteY5" fmla="*/ 480584 h 480584"/>
                <a:gd name="connsiteX6" fmla="*/ 48058 w 982087"/>
                <a:gd name="connsiteY6" fmla="*/ 480584 h 480584"/>
                <a:gd name="connsiteX7" fmla="*/ 0 w 982087"/>
                <a:gd name="connsiteY7" fmla="*/ 432526 h 480584"/>
                <a:gd name="connsiteX8" fmla="*/ 0 w 982087"/>
                <a:gd name="connsiteY8" fmla="*/ 48058 h 480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2087" h="480584">
                  <a:moveTo>
                    <a:pt x="0" y="48058"/>
                  </a:moveTo>
                  <a:cubicBezTo>
                    <a:pt x="0" y="21516"/>
                    <a:pt x="21516" y="0"/>
                    <a:pt x="48058" y="0"/>
                  </a:cubicBezTo>
                  <a:lnTo>
                    <a:pt x="934029" y="0"/>
                  </a:lnTo>
                  <a:cubicBezTo>
                    <a:pt x="960571" y="0"/>
                    <a:pt x="982087" y="21516"/>
                    <a:pt x="982087" y="48058"/>
                  </a:cubicBezTo>
                  <a:lnTo>
                    <a:pt x="982087" y="432526"/>
                  </a:lnTo>
                  <a:cubicBezTo>
                    <a:pt x="982087" y="459068"/>
                    <a:pt x="960571" y="480584"/>
                    <a:pt x="934029" y="480584"/>
                  </a:cubicBezTo>
                  <a:lnTo>
                    <a:pt x="48058" y="480584"/>
                  </a:lnTo>
                  <a:cubicBezTo>
                    <a:pt x="21516" y="480584"/>
                    <a:pt x="0" y="459068"/>
                    <a:pt x="0" y="432526"/>
                  </a:cubicBezTo>
                  <a:lnTo>
                    <a:pt x="0" y="48058"/>
                  </a:lnTo>
                  <a:close/>
                </a:path>
              </a:pathLst>
            </a:custGeom>
            <a:ln>
              <a:solidFill>
                <a:srgbClr val="FCD908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126" tIns="26776" rIns="33126" bIns="26776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en-GB" sz="1000" dirty="0" smtClean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rPr>
                <a:t>Disruption to you / customers</a:t>
              </a:r>
              <a:endParaRPr lang="en-GB" sz="10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sp>
        <p:nvSpPr>
          <p:cNvPr id="51204" name="Freeform 51203"/>
          <p:cNvSpPr/>
          <p:nvPr/>
        </p:nvSpPr>
        <p:spPr>
          <a:xfrm>
            <a:off x="6615562" y="2060848"/>
            <a:ext cx="1227608" cy="613804"/>
          </a:xfrm>
          <a:custGeom>
            <a:avLst/>
            <a:gdLst>
              <a:gd name="connsiteX0" fmla="*/ 0 w 1227608"/>
              <a:gd name="connsiteY0" fmla="*/ 61380 h 613804"/>
              <a:gd name="connsiteX1" fmla="*/ 61380 w 1227608"/>
              <a:gd name="connsiteY1" fmla="*/ 0 h 613804"/>
              <a:gd name="connsiteX2" fmla="*/ 1166228 w 1227608"/>
              <a:gd name="connsiteY2" fmla="*/ 0 h 613804"/>
              <a:gd name="connsiteX3" fmla="*/ 1227608 w 1227608"/>
              <a:gd name="connsiteY3" fmla="*/ 61380 h 613804"/>
              <a:gd name="connsiteX4" fmla="*/ 1227608 w 1227608"/>
              <a:gd name="connsiteY4" fmla="*/ 552424 h 613804"/>
              <a:gd name="connsiteX5" fmla="*/ 1166228 w 1227608"/>
              <a:gd name="connsiteY5" fmla="*/ 613804 h 613804"/>
              <a:gd name="connsiteX6" fmla="*/ 61380 w 1227608"/>
              <a:gd name="connsiteY6" fmla="*/ 613804 h 613804"/>
              <a:gd name="connsiteX7" fmla="*/ 0 w 1227608"/>
              <a:gd name="connsiteY7" fmla="*/ 552424 h 613804"/>
              <a:gd name="connsiteX8" fmla="*/ 0 w 1227608"/>
              <a:gd name="connsiteY8" fmla="*/ 61380 h 613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7608" h="613804">
                <a:moveTo>
                  <a:pt x="0" y="61380"/>
                </a:moveTo>
                <a:cubicBezTo>
                  <a:pt x="0" y="27481"/>
                  <a:pt x="27481" y="0"/>
                  <a:pt x="61380" y="0"/>
                </a:cubicBezTo>
                <a:lnTo>
                  <a:pt x="1166228" y="0"/>
                </a:lnTo>
                <a:cubicBezTo>
                  <a:pt x="1200127" y="0"/>
                  <a:pt x="1227608" y="27481"/>
                  <a:pt x="1227608" y="61380"/>
                </a:cubicBezTo>
                <a:lnTo>
                  <a:pt x="1227608" y="552424"/>
                </a:lnTo>
                <a:cubicBezTo>
                  <a:pt x="1227608" y="586323"/>
                  <a:pt x="1200127" y="613804"/>
                  <a:pt x="1166228" y="613804"/>
                </a:cubicBezTo>
                <a:lnTo>
                  <a:pt x="61380" y="613804"/>
                </a:lnTo>
                <a:cubicBezTo>
                  <a:pt x="27481" y="613804"/>
                  <a:pt x="0" y="586323"/>
                  <a:pt x="0" y="552424"/>
                </a:cubicBezTo>
                <a:lnTo>
                  <a:pt x="0" y="61380"/>
                </a:lnTo>
                <a:close/>
              </a:path>
            </a:pathLst>
          </a:custGeom>
          <a:solidFill>
            <a:srgbClr val="55917A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2743" tIns="34488" rIns="42743" bIns="34488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en-GB" sz="1300" b="1" dirty="0" smtClean="0">
                <a:solidFill>
                  <a:srgbClr val="FFFFFF"/>
                </a:solidFill>
              </a:rPr>
              <a:t>Quality of supply</a:t>
            </a:r>
            <a:endParaRPr lang="en-GB" sz="1300" b="1" dirty="0">
              <a:solidFill>
                <a:srgbClr val="FFFFFF"/>
              </a:solidFill>
            </a:endParaRPr>
          </a:p>
        </p:txBody>
      </p:sp>
      <p:sp>
        <p:nvSpPr>
          <p:cNvPr id="51210" name="Freeform 51209"/>
          <p:cNvSpPr/>
          <p:nvPr/>
        </p:nvSpPr>
        <p:spPr>
          <a:xfrm>
            <a:off x="8150073" y="2060848"/>
            <a:ext cx="1227608" cy="613804"/>
          </a:xfrm>
          <a:custGeom>
            <a:avLst/>
            <a:gdLst>
              <a:gd name="connsiteX0" fmla="*/ 0 w 1227608"/>
              <a:gd name="connsiteY0" fmla="*/ 61380 h 613804"/>
              <a:gd name="connsiteX1" fmla="*/ 61380 w 1227608"/>
              <a:gd name="connsiteY1" fmla="*/ 0 h 613804"/>
              <a:gd name="connsiteX2" fmla="*/ 1166228 w 1227608"/>
              <a:gd name="connsiteY2" fmla="*/ 0 h 613804"/>
              <a:gd name="connsiteX3" fmla="*/ 1227608 w 1227608"/>
              <a:gd name="connsiteY3" fmla="*/ 61380 h 613804"/>
              <a:gd name="connsiteX4" fmla="*/ 1227608 w 1227608"/>
              <a:gd name="connsiteY4" fmla="*/ 552424 h 613804"/>
              <a:gd name="connsiteX5" fmla="*/ 1166228 w 1227608"/>
              <a:gd name="connsiteY5" fmla="*/ 613804 h 613804"/>
              <a:gd name="connsiteX6" fmla="*/ 61380 w 1227608"/>
              <a:gd name="connsiteY6" fmla="*/ 613804 h 613804"/>
              <a:gd name="connsiteX7" fmla="*/ 0 w 1227608"/>
              <a:gd name="connsiteY7" fmla="*/ 552424 h 613804"/>
              <a:gd name="connsiteX8" fmla="*/ 0 w 1227608"/>
              <a:gd name="connsiteY8" fmla="*/ 61380 h 613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7608" h="613804">
                <a:moveTo>
                  <a:pt x="0" y="61380"/>
                </a:moveTo>
                <a:cubicBezTo>
                  <a:pt x="0" y="27481"/>
                  <a:pt x="27481" y="0"/>
                  <a:pt x="61380" y="0"/>
                </a:cubicBezTo>
                <a:lnTo>
                  <a:pt x="1166228" y="0"/>
                </a:lnTo>
                <a:cubicBezTo>
                  <a:pt x="1200127" y="0"/>
                  <a:pt x="1227608" y="27481"/>
                  <a:pt x="1227608" y="61380"/>
                </a:cubicBezTo>
                <a:lnTo>
                  <a:pt x="1227608" y="552424"/>
                </a:lnTo>
                <a:cubicBezTo>
                  <a:pt x="1227608" y="586323"/>
                  <a:pt x="1200127" y="613804"/>
                  <a:pt x="1166228" y="613804"/>
                </a:cubicBezTo>
                <a:lnTo>
                  <a:pt x="61380" y="613804"/>
                </a:lnTo>
                <a:cubicBezTo>
                  <a:pt x="27481" y="613804"/>
                  <a:pt x="0" y="586323"/>
                  <a:pt x="0" y="552424"/>
                </a:cubicBezTo>
                <a:lnTo>
                  <a:pt x="0" y="61380"/>
                </a:lnTo>
                <a:close/>
              </a:path>
            </a:pathLst>
          </a:custGeom>
          <a:solidFill>
            <a:srgbClr val="55917A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2743" tIns="34488" rIns="42743" bIns="34488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en-GB" sz="1300" b="1" dirty="0" err="1" smtClean="0">
                <a:solidFill>
                  <a:srgbClr val="FFFFFF"/>
                </a:solidFill>
              </a:rPr>
              <a:t>DUoS</a:t>
            </a:r>
            <a:r>
              <a:rPr lang="en-GB" sz="1300" b="1" dirty="0" smtClean="0">
                <a:solidFill>
                  <a:srgbClr val="FFFFFF"/>
                </a:solidFill>
              </a:rPr>
              <a:t>* charges</a:t>
            </a:r>
            <a:endParaRPr lang="en-GB" sz="1300" b="1" dirty="0">
              <a:solidFill>
                <a:srgbClr val="FFFFFF"/>
              </a:solidFill>
            </a:endParaRPr>
          </a:p>
        </p:txBody>
      </p:sp>
      <p:grpSp>
        <p:nvGrpSpPr>
          <p:cNvPr id="51219" name="Group 51218"/>
          <p:cNvGrpSpPr/>
          <p:nvPr/>
        </p:nvGrpSpPr>
        <p:grpSpPr>
          <a:xfrm>
            <a:off x="8272833" y="2674652"/>
            <a:ext cx="1104848" cy="634036"/>
            <a:chOff x="8272833" y="3091636"/>
            <a:chExt cx="1104848" cy="634036"/>
          </a:xfrm>
        </p:grpSpPr>
        <p:sp>
          <p:nvSpPr>
            <p:cNvPr id="51211" name="Freeform 51210"/>
            <p:cNvSpPr/>
            <p:nvPr/>
          </p:nvSpPr>
          <p:spPr>
            <a:xfrm>
              <a:off x="8272833" y="3091636"/>
              <a:ext cx="122760" cy="39374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393743"/>
                  </a:lnTo>
                  <a:lnTo>
                    <a:pt x="122760" y="393743"/>
                  </a:lnTo>
                </a:path>
              </a:pathLst>
            </a:custGeom>
            <a:noFill/>
            <a:ln>
              <a:solidFill>
                <a:srgbClr val="FCD908"/>
              </a:solidFill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1212" name="Freeform 51211"/>
            <p:cNvSpPr/>
            <p:nvPr/>
          </p:nvSpPr>
          <p:spPr>
            <a:xfrm>
              <a:off x="8395594" y="3245088"/>
              <a:ext cx="982087" cy="480584"/>
            </a:xfrm>
            <a:custGeom>
              <a:avLst/>
              <a:gdLst>
                <a:gd name="connsiteX0" fmla="*/ 0 w 982087"/>
                <a:gd name="connsiteY0" fmla="*/ 48058 h 480584"/>
                <a:gd name="connsiteX1" fmla="*/ 48058 w 982087"/>
                <a:gd name="connsiteY1" fmla="*/ 0 h 480584"/>
                <a:gd name="connsiteX2" fmla="*/ 934029 w 982087"/>
                <a:gd name="connsiteY2" fmla="*/ 0 h 480584"/>
                <a:gd name="connsiteX3" fmla="*/ 982087 w 982087"/>
                <a:gd name="connsiteY3" fmla="*/ 48058 h 480584"/>
                <a:gd name="connsiteX4" fmla="*/ 982087 w 982087"/>
                <a:gd name="connsiteY4" fmla="*/ 432526 h 480584"/>
                <a:gd name="connsiteX5" fmla="*/ 934029 w 982087"/>
                <a:gd name="connsiteY5" fmla="*/ 480584 h 480584"/>
                <a:gd name="connsiteX6" fmla="*/ 48058 w 982087"/>
                <a:gd name="connsiteY6" fmla="*/ 480584 h 480584"/>
                <a:gd name="connsiteX7" fmla="*/ 0 w 982087"/>
                <a:gd name="connsiteY7" fmla="*/ 432526 h 480584"/>
                <a:gd name="connsiteX8" fmla="*/ 0 w 982087"/>
                <a:gd name="connsiteY8" fmla="*/ 48058 h 480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2087" h="480584">
                  <a:moveTo>
                    <a:pt x="0" y="48058"/>
                  </a:moveTo>
                  <a:cubicBezTo>
                    <a:pt x="0" y="21516"/>
                    <a:pt x="21516" y="0"/>
                    <a:pt x="48058" y="0"/>
                  </a:cubicBezTo>
                  <a:lnTo>
                    <a:pt x="934029" y="0"/>
                  </a:lnTo>
                  <a:cubicBezTo>
                    <a:pt x="960571" y="0"/>
                    <a:pt x="982087" y="21516"/>
                    <a:pt x="982087" y="48058"/>
                  </a:cubicBezTo>
                  <a:lnTo>
                    <a:pt x="982087" y="432526"/>
                  </a:lnTo>
                  <a:cubicBezTo>
                    <a:pt x="982087" y="459068"/>
                    <a:pt x="960571" y="480584"/>
                    <a:pt x="934029" y="480584"/>
                  </a:cubicBezTo>
                  <a:lnTo>
                    <a:pt x="48058" y="480584"/>
                  </a:lnTo>
                  <a:cubicBezTo>
                    <a:pt x="21516" y="480584"/>
                    <a:pt x="0" y="459068"/>
                    <a:pt x="0" y="432526"/>
                  </a:cubicBezTo>
                  <a:lnTo>
                    <a:pt x="0" y="48058"/>
                  </a:lnTo>
                  <a:close/>
                </a:path>
              </a:pathLst>
            </a:custGeom>
            <a:ln>
              <a:solidFill>
                <a:srgbClr val="FCD908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126" tIns="26776" rIns="33126" bIns="26776" numCol="1" spcCol="1270" anchor="ctr" anchorCtr="0">
              <a:noAutofit/>
            </a:bodyPr>
            <a:lstStyle/>
            <a:p>
              <a:pPr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en-GB" sz="1000" dirty="0" smtClean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</a:rPr>
                <a:t>Advanced notice</a:t>
              </a:r>
              <a:endParaRPr lang="en-GB" sz="10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</a:endParaRPr>
            </a:p>
          </p:txBody>
        </p:sp>
      </p:grpSp>
      <p:sp>
        <p:nvSpPr>
          <p:cNvPr id="48" name="TextBox 4"/>
          <p:cNvSpPr txBox="1">
            <a:spLocks noChangeArrowheads="1"/>
          </p:cNvSpPr>
          <p:nvPr/>
        </p:nvSpPr>
        <p:spPr bwMode="auto">
          <a:xfrm>
            <a:off x="8272839" y="5005637"/>
            <a:ext cx="110484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1200" dirty="0" smtClean="0">
                <a:solidFill>
                  <a:srgbClr val="000000"/>
                </a:solidFill>
              </a:rPr>
              <a:t>* “</a:t>
            </a:r>
            <a:r>
              <a:rPr lang="en-GB" altLang="en-US" sz="1200" dirty="0" err="1" smtClean="0">
                <a:solidFill>
                  <a:srgbClr val="000000"/>
                </a:solidFill>
              </a:rPr>
              <a:t>DUoS</a:t>
            </a:r>
            <a:r>
              <a:rPr lang="en-GB" altLang="en-US" sz="1200" dirty="0" smtClean="0">
                <a:solidFill>
                  <a:srgbClr val="000000"/>
                </a:solidFill>
              </a:rPr>
              <a:t>” = Distribution Use of System Charges</a:t>
            </a:r>
            <a:endParaRPr lang="en-GB" alt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74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2800" dirty="0"/>
              <a:t>Workshop 1 – Discussion questions</a:t>
            </a:r>
          </a:p>
        </p:txBody>
      </p:sp>
      <p:sp>
        <p:nvSpPr>
          <p:cNvPr id="166916" name="Slide Number Placeholder 5"/>
          <p:cNvSpPr txBox="1">
            <a:spLocks/>
          </p:cNvSpPr>
          <p:nvPr/>
        </p:nvSpPr>
        <p:spPr bwMode="auto">
          <a:xfrm>
            <a:off x="7594600" y="6376988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fld id="{CB9AE67C-2809-437D-9D88-33CCC72304C9}" type="slidenum">
              <a:rPr lang="en-GB" altLang="en-US" sz="1400">
                <a:solidFill>
                  <a:srgbClr val="000000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17</a:t>
            </a:fld>
            <a:endParaRPr lang="en-GB" altLang="en-US" sz="1400">
              <a:solidFill>
                <a:srgbClr val="000000"/>
              </a:solidFill>
            </a:endParaRPr>
          </a:p>
        </p:txBody>
      </p:sp>
      <p:sp>
        <p:nvSpPr>
          <p:cNvPr id="7" name="Text Placeholder 1"/>
          <p:cNvSpPr>
            <a:spLocks noGrp="1"/>
          </p:cNvSpPr>
          <p:nvPr>
            <p:ph idx="1"/>
          </p:nvPr>
        </p:nvSpPr>
        <p:spPr>
          <a:xfrm>
            <a:off x="495300" y="1484784"/>
            <a:ext cx="8915400" cy="434908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altLang="en-US" sz="1800" b="1" dirty="0">
                <a:solidFill>
                  <a:srgbClr val="FF0000"/>
                </a:solidFill>
              </a:rPr>
              <a:t>Do you consider your business / your members’ businesses to be vulnerable? </a:t>
            </a:r>
            <a:endParaRPr lang="en-GB" altLang="en-US" sz="1800" b="1" dirty="0" smtClean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GB" altLang="en-US" sz="1800" b="1" dirty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1800" b="1" dirty="0">
                <a:solidFill>
                  <a:srgbClr val="FF0000"/>
                </a:solidFill>
              </a:rPr>
              <a:t>Does your business / your members’ businesses have a resilience plan in place? How resilient is your business / your members’ businesses</a:t>
            </a:r>
            <a:r>
              <a:rPr lang="en-GB" sz="1800" b="1" dirty="0" smtClean="0">
                <a:solidFill>
                  <a:srgbClr val="FF0000"/>
                </a:solidFill>
              </a:rPr>
              <a:t>?</a:t>
            </a:r>
          </a:p>
          <a:p>
            <a:pPr marL="457200" indent="-457200">
              <a:buFont typeface="+mj-lt"/>
              <a:buAutoNum type="arabicPeriod"/>
            </a:pPr>
            <a:endParaRPr lang="en-GB" sz="1800" b="1" dirty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altLang="en-US" sz="1800" b="1" dirty="0" smtClean="0">
                <a:solidFill>
                  <a:srgbClr val="FF0000"/>
                </a:solidFill>
              </a:rPr>
              <a:t>What </a:t>
            </a:r>
            <a:r>
              <a:rPr lang="en-GB" altLang="en-US" sz="1800" b="1" dirty="0">
                <a:solidFill>
                  <a:srgbClr val="FF0000"/>
                </a:solidFill>
              </a:rPr>
              <a:t>are the key factors impacting the resilience/vulnerability of small/medium businesses</a:t>
            </a:r>
            <a:r>
              <a:rPr lang="en-GB" altLang="en-US" sz="1800" b="1" dirty="0" smtClean="0">
                <a:solidFill>
                  <a:srgbClr val="FF0000"/>
                </a:solidFill>
              </a:rPr>
              <a:t>?</a:t>
            </a:r>
          </a:p>
          <a:p>
            <a:pPr marL="457200" indent="-457200">
              <a:buFont typeface="+mj-lt"/>
              <a:buAutoNum type="arabicPeriod"/>
            </a:pPr>
            <a:endParaRPr lang="en-GB" sz="1800" b="1" dirty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 startAt="4"/>
            </a:pPr>
            <a:r>
              <a:rPr lang="en-GB" sz="1800" b="1" dirty="0" smtClean="0">
                <a:solidFill>
                  <a:srgbClr val="FF0000"/>
                </a:solidFill>
              </a:rPr>
              <a:t>Do you think Small/Medium businesses should engage with WPD and why?</a:t>
            </a:r>
          </a:p>
          <a:p>
            <a:pPr marL="457200" indent="-457200">
              <a:buFont typeface="+mj-lt"/>
              <a:buAutoNum type="arabicPeriod"/>
            </a:pPr>
            <a:endParaRPr lang="en-GB" sz="1800" b="1" dirty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GB" sz="1800" b="1" dirty="0">
              <a:solidFill>
                <a:srgbClr val="FF0000"/>
              </a:solidFill>
            </a:endParaRPr>
          </a:p>
          <a:p>
            <a:pPr marL="400050" lvl="1" indent="0">
              <a:buNone/>
            </a:pPr>
            <a:endParaRPr lang="en-GB" sz="1800" b="1" dirty="0">
              <a:solidFill>
                <a:srgbClr val="FF0000"/>
              </a:solidFill>
            </a:endParaRPr>
          </a:p>
          <a:p>
            <a:pPr marL="400050" lvl="1" indent="0">
              <a:buNone/>
            </a:pPr>
            <a:endParaRPr lang="en-GB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9215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2855" y="5499241"/>
            <a:ext cx="99187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176213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tabLst>
                <a:tab pos="176213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tabLst>
                <a:tab pos="176213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tabLst>
                <a:tab pos="176213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tabLst>
                <a:tab pos="176213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76213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76213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76213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76213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GB" sz="2800" b="0" dirty="0" smtClean="0">
                <a:solidFill>
                  <a:srgbClr val="000000"/>
                </a:solidFill>
              </a:rPr>
              <a:t>Alison Sleightholm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GB" sz="2800" b="0" dirty="0" smtClean="0">
                <a:solidFill>
                  <a:srgbClr val="000000"/>
                </a:solidFill>
              </a:rPr>
              <a:t>Regulatory &amp; Government Affairs Manager</a:t>
            </a:r>
            <a:endParaRPr lang="en-GB" sz="3200" b="0" dirty="0" smtClean="0">
              <a:solidFill>
                <a:srgbClr val="000000"/>
              </a:solidFill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0" y="3150510"/>
            <a:ext cx="9906000" cy="195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5614988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tabLst>
                <a:tab pos="5614988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tabLst>
                <a:tab pos="5614988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tabLst>
                <a:tab pos="5614988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tabLst>
                <a:tab pos="5614988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614988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614988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614988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614988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GB" sz="3200" dirty="0" smtClean="0">
                <a:solidFill>
                  <a:srgbClr val="578575"/>
                </a:solidFill>
              </a:rPr>
              <a:t>Session 2:</a:t>
            </a:r>
          </a:p>
          <a:p>
            <a:pPr algn="ctr" eaLnBrk="1" hangingPunct="1">
              <a:defRPr/>
            </a:pPr>
            <a:endParaRPr lang="en-GB" sz="1050" dirty="0" smtClean="0">
              <a:solidFill>
                <a:srgbClr val="578575"/>
              </a:solidFill>
            </a:endParaRPr>
          </a:p>
          <a:p>
            <a:pPr lvl="1" algn="ctr">
              <a:spcAft>
                <a:spcPts val="300"/>
              </a:spcAft>
              <a:defRPr/>
            </a:pPr>
            <a:r>
              <a:rPr lang="en-GB" sz="2400" dirty="0">
                <a:solidFill>
                  <a:srgbClr val="000000"/>
                </a:solidFill>
              </a:rPr>
              <a:t>Developing </a:t>
            </a:r>
            <a:r>
              <a:rPr lang="en-GB" sz="2400" dirty="0" smtClean="0">
                <a:solidFill>
                  <a:srgbClr val="000000"/>
                </a:solidFill>
              </a:rPr>
              <a:t>a WPD </a:t>
            </a:r>
            <a:r>
              <a:rPr lang="en-GB" sz="2400" dirty="0">
                <a:solidFill>
                  <a:srgbClr val="000000"/>
                </a:solidFill>
              </a:rPr>
              <a:t>action plan with respect to:	</a:t>
            </a:r>
          </a:p>
          <a:p>
            <a:pPr marL="1200150" lvl="2" indent="-342900" algn="ctr">
              <a:spcAft>
                <a:spcPts val="300"/>
              </a:spcAft>
              <a:buAutoNum type="alphaLcParenR"/>
              <a:defRPr/>
            </a:pPr>
            <a:r>
              <a:rPr lang="en-GB" sz="2400" dirty="0">
                <a:solidFill>
                  <a:srgbClr val="000000"/>
                </a:solidFill>
              </a:rPr>
              <a:t>Low customer awareness</a:t>
            </a:r>
          </a:p>
          <a:p>
            <a:pPr marL="1200150" lvl="2" indent="-342900" algn="ctr">
              <a:spcAft>
                <a:spcPts val="300"/>
              </a:spcAft>
              <a:buAutoNum type="alphaLcParenR"/>
              <a:defRPr/>
            </a:pPr>
            <a:r>
              <a:rPr lang="en-GB" sz="2400" dirty="0" smtClean="0">
                <a:solidFill>
                  <a:srgbClr val="000000"/>
                </a:solidFill>
              </a:rPr>
              <a:t>Reliability and resilience</a:t>
            </a:r>
            <a:endParaRPr lang="en-GB" sz="2400" dirty="0">
              <a:solidFill>
                <a:srgbClr val="000000"/>
              </a:solidFill>
            </a:endParaRPr>
          </a:p>
        </p:txBody>
      </p:sp>
      <p:pic>
        <p:nvPicPr>
          <p:cNvPr id="23556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3400" y="763588"/>
            <a:ext cx="610235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567613" y="6491288"/>
            <a:ext cx="2311400" cy="476250"/>
          </a:xfrm>
          <a:noFill/>
        </p:spPr>
        <p:txBody>
          <a:bodyPr/>
          <a:lstStyle>
            <a:lvl1pPr eaLnBrk="0" hangingPunct="0"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E69ADBEE-0F95-4D5E-BB42-29FDB12C0AD1}" type="slidenum">
              <a:rPr lang="en-GB" sz="1400" b="0" smtClean="0">
                <a:solidFill>
                  <a:srgbClr val="000000"/>
                </a:solidFill>
              </a:rPr>
              <a:pPr eaLnBrk="1" hangingPunct="1"/>
              <a:t>18</a:t>
            </a:fld>
            <a:endParaRPr lang="en-GB" sz="1400" b="0" dirty="0" smtClean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592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0" name="Rectangle 2"/>
          <p:cNvSpPr>
            <a:spLocks noChangeArrowheads="1"/>
          </p:cNvSpPr>
          <p:nvPr/>
        </p:nvSpPr>
        <p:spPr bwMode="auto">
          <a:xfrm>
            <a:off x="0" y="544513"/>
            <a:ext cx="9906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 b="1" dirty="0" smtClean="0">
                <a:solidFill>
                  <a:schemeClr val="tx2"/>
                </a:solidFill>
                <a:latin typeface="+mj-lt"/>
                <a:ea typeface="MS PGothic" pitchFamily="34" charset="-128"/>
                <a:cs typeface="+mj-cs"/>
              </a:rPr>
              <a:t>This session</a:t>
            </a:r>
            <a:endParaRPr lang="en-GB" altLang="en-US" sz="2800" b="1" dirty="0">
              <a:solidFill>
                <a:schemeClr val="tx2"/>
              </a:solidFill>
              <a:latin typeface="+mj-lt"/>
              <a:ea typeface="MS PGothic" pitchFamily="34" charset="-128"/>
              <a:cs typeface="+mj-cs"/>
            </a:endParaRPr>
          </a:p>
        </p:txBody>
      </p:sp>
      <p:sp>
        <p:nvSpPr>
          <p:cNvPr id="162821" name="Text Box 67"/>
          <p:cNvSpPr txBox="1">
            <a:spLocks noChangeArrowheads="1"/>
          </p:cNvSpPr>
          <p:nvPr/>
        </p:nvSpPr>
        <p:spPr bwMode="auto">
          <a:xfrm>
            <a:off x="2193933" y="5110163"/>
            <a:ext cx="57769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400" dirty="0">
              <a:solidFill>
                <a:srgbClr val="000000"/>
              </a:solidFill>
            </a:endParaRPr>
          </a:p>
        </p:txBody>
      </p:sp>
      <p:sp>
        <p:nvSpPr>
          <p:cNvPr id="162823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594600" y="6376988"/>
            <a:ext cx="2311400" cy="476250"/>
          </a:xfrm>
          <a:noFill/>
        </p:spPr>
        <p:txBody>
          <a:bodyPr anchor="b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0C2BBF0-47E6-425C-9130-554370613A5C}" type="slidenum">
              <a:rPr lang="en-GB" altLang="en-US" sz="1400" smtClean="0">
                <a:solidFill>
                  <a:srgbClr val="000000"/>
                </a:solidFill>
                <a:cs typeface="Arial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19</a:t>
            </a:fld>
            <a:endParaRPr lang="en-GB" altLang="en-US" sz="1400" dirty="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91907" y="1268761"/>
            <a:ext cx="8922197" cy="460851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u="sng" dirty="0" smtClean="0">
                <a:solidFill>
                  <a:srgbClr val="578575"/>
                </a:solidFill>
              </a:rPr>
              <a:t>Customer awareness</a:t>
            </a:r>
            <a:endParaRPr lang="en-GB" sz="1800" dirty="0" smtClean="0">
              <a:solidFill>
                <a:srgbClr val="578575"/>
              </a:solidFill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1800" dirty="0" smtClean="0"/>
              <a:t>WPD’s approach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1800" dirty="0" smtClean="0"/>
              <a:t>Why we think its important to you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GB" sz="1600" b="1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u="sng" dirty="0" smtClean="0">
                <a:solidFill>
                  <a:srgbClr val="578575"/>
                </a:solidFill>
              </a:rPr>
              <a:t>Reliability and Resilience</a:t>
            </a:r>
            <a:endParaRPr lang="en-GB" sz="1800" dirty="0">
              <a:solidFill>
                <a:srgbClr val="578575"/>
              </a:solidFill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1800" dirty="0" smtClean="0"/>
              <a:t>Unplanned power cuts </a:t>
            </a:r>
            <a:r>
              <a:rPr lang="en-GB" sz="1800" dirty="0"/>
              <a:t>–</a:t>
            </a:r>
            <a:r>
              <a:rPr lang="en-GB" sz="1800" dirty="0" smtClean="0"/>
              <a:t> WPD’s approach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1800" dirty="0" smtClean="0"/>
              <a:t>Planned power cuts – WPD’s approach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1800" dirty="0" smtClean="0"/>
              <a:t>Quality of supply – WPD’s approach</a:t>
            </a:r>
            <a:endParaRPr lang="en-GB" sz="1800" dirty="0"/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GB" sz="1800" dirty="0"/>
              <a:t>Why we think its important to you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GB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156347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2800" dirty="0" smtClean="0"/>
              <a:t>Agenda</a:t>
            </a: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-14282" y="1423988"/>
            <a:ext cx="9920288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0000" tIns="108000" rIns="540000" bIns="108000" anchor="t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285750" indent="-285750" algn="l">
              <a:spcAft>
                <a:spcPts val="300"/>
              </a:spcAft>
              <a:buFont typeface="Wingdings" pitchFamily="2" charset="2"/>
              <a:buChar char="§"/>
              <a:defRPr/>
            </a:pPr>
            <a:r>
              <a:rPr lang="en-GB" sz="1800" b="0" dirty="0" smtClean="0">
                <a:solidFill>
                  <a:srgbClr val="000000"/>
                </a:solidFill>
              </a:rPr>
              <a:t>A quick overview of WPD</a:t>
            </a:r>
          </a:p>
          <a:p>
            <a:pPr marL="285750" indent="-285750" algn="l">
              <a:spcAft>
                <a:spcPts val="300"/>
              </a:spcAft>
              <a:buFont typeface="Wingdings" pitchFamily="2" charset="2"/>
              <a:buChar char="§"/>
              <a:defRPr/>
            </a:pPr>
            <a:endParaRPr lang="en-GB" sz="1600" b="0" dirty="0">
              <a:solidFill>
                <a:srgbClr val="000000"/>
              </a:solidFill>
            </a:endParaRPr>
          </a:p>
          <a:p>
            <a:pPr marL="285750" indent="-285750" algn="l">
              <a:spcAft>
                <a:spcPts val="300"/>
              </a:spcAft>
              <a:buFont typeface="Wingdings" pitchFamily="2" charset="2"/>
              <a:buChar char="§"/>
              <a:defRPr/>
            </a:pPr>
            <a:r>
              <a:rPr lang="en-GB" sz="1800" b="0" dirty="0" smtClean="0">
                <a:solidFill>
                  <a:schemeClr val="tx1"/>
                </a:solidFill>
              </a:rPr>
              <a:t>Three morning sessions following a similar format:</a:t>
            </a:r>
          </a:p>
          <a:p>
            <a:pPr marL="742950" lvl="1" indent="-285750" algn="l">
              <a:spcAft>
                <a:spcPts val="300"/>
              </a:spcAft>
              <a:buFont typeface="Arial" panose="020B0604020202020204" pitchFamily="34" charset="0"/>
              <a:buChar char="-"/>
              <a:defRPr/>
            </a:pPr>
            <a:r>
              <a:rPr lang="en-GB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WPD presentation</a:t>
            </a:r>
          </a:p>
          <a:p>
            <a:pPr marL="742950" lvl="1" indent="-285750" algn="l">
              <a:spcAft>
                <a:spcPts val="300"/>
              </a:spcAft>
              <a:buFont typeface="Arial" panose="020B0604020202020204" pitchFamily="34" charset="0"/>
              <a:buChar char="-"/>
              <a:defRPr/>
            </a:pPr>
            <a:r>
              <a:rPr lang="en-GB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Round-table discussion</a:t>
            </a:r>
          </a:p>
          <a:p>
            <a:pPr lvl="1" algn="l">
              <a:spcAft>
                <a:spcPts val="300"/>
              </a:spcAft>
              <a:defRPr/>
            </a:pPr>
            <a:endParaRPr lang="en-GB" sz="1200" b="0" dirty="0">
              <a:solidFill>
                <a:srgbClr val="578575"/>
              </a:solidFill>
              <a:latin typeface="+mj-lt"/>
              <a:ea typeface="+mj-ea"/>
              <a:cs typeface="+mj-cs"/>
            </a:endParaRPr>
          </a:p>
          <a:p>
            <a:pPr lvl="1" algn="l">
              <a:spcAft>
                <a:spcPts val="300"/>
              </a:spcAft>
              <a:defRPr/>
            </a:pPr>
            <a:r>
              <a:rPr lang="en-GB" sz="1800" dirty="0" smtClean="0">
                <a:solidFill>
                  <a:srgbClr val="578575"/>
                </a:solidFill>
              </a:rPr>
              <a:t>Session 1:</a:t>
            </a:r>
            <a:r>
              <a:rPr lang="en-GB" sz="1800" dirty="0" smtClean="0">
                <a:solidFill>
                  <a:srgbClr val="000000"/>
                </a:solidFill>
              </a:rPr>
              <a:t> Understanding vulnerability for small / medium businesses </a:t>
            </a:r>
          </a:p>
          <a:p>
            <a:pPr lvl="1" algn="l">
              <a:spcAft>
                <a:spcPts val="300"/>
              </a:spcAft>
              <a:defRPr/>
            </a:pPr>
            <a:endParaRPr lang="en-GB" sz="1000" dirty="0" smtClean="0">
              <a:solidFill>
                <a:srgbClr val="000000"/>
              </a:solidFill>
            </a:endParaRPr>
          </a:p>
          <a:p>
            <a:pPr lvl="1" algn="l">
              <a:spcAft>
                <a:spcPts val="300"/>
              </a:spcAft>
              <a:defRPr/>
            </a:pPr>
            <a:r>
              <a:rPr lang="en-GB" sz="1800" dirty="0">
                <a:solidFill>
                  <a:srgbClr val="578575"/>
                </a:solidFill>
              </a:rPr>
              <a:t>Session 2: </a:t>
            </a:r>
            <a:r>
              <a:rPr lang="en-GB" sz="1800" dirty="0">
                <a:solidFill>
                  <a:srgbClr val="000000"/>
                </a:solidFill>
              </a:rPr>
              <a:t>Developing </a:t>
            </a:r>
            <a:r>
              <a:rPr lang="en-GB" sz="1800" dirty="0" smtClean="0">
                <a:solidFill>
                  <a:srgbClr val="000000"/>
                </a:solidFill>
              </a:rPr>
              <a:t>an </a:t>
            </a:r>
            <a:r>
              <a:rPr lang="en-GB" sz="1800" dirty="0">
                <a:solidFill>
                  <a:srgbClr val="000000"/>
                </a:solidFill>
              </a:rPr>
              <a:t>action </a:t>
            </a:r>
            <a:r>
              <a:rPr lang="en-GB" sz="1800" dirty="0" smtClean="0">
                <a:solidFill>
                  <a:srgbClr val="000000"/>
                </a:solidFill>
              </a:rPr>
              <a:t>plan with respect to:</a:t>
            </a:r>
          </a:p>
          <a:p>
            <a:pPr lvl="1" algn="l">
              <a:spcAft>
                <a:spcPts val="300"/>
              </a:spcAft>
              <a:defRPr/>
            </a:pPr>
            <a:r>
              <a:rPr lang="en-GB" sz="1800" dirty="0">
                <a:solidFill>
                  <a:srgbClr val="000000"/>
                </a:solidFill>
              </a:rPr>
              <a:t>	 </a:t>
            </a:r>
            <a:r>
              <a:rPr lang="en-GB" sz="1800" dirty="0" smtClean="0">
                <a:solidFill>
                  <a:srgbClr val="000000"/>
                </a:solidFill>
              </a:rPr>
              <a:t>           	a) Low customer awareness</a:t>
            </a:r>
          </a:p>
          <a:p>
            <a:pPr lvl="1" algn="l">
              <a:spcAft>
                <a:spcPts val="300"/>
              </a:spcAft>
              <a:defRPr/>
            </a:pPr>
            <a:r>
              <a:rPr lang="en-GB" sz="1800" dirty="0">
                <a:solidFill>
                  <a:srgbClr val="000000"/>
                </a:solidFill>
              </a:rPr>
              <a:t>	</a:t>
            </a:r>
            <a:r>
              <a:rPr lang="en-GB" sz="1800" dirty="0" smtClean="0">
                <a:solidFill>
                  <a:srgbClr val="000000"/>
                </a:solidFill>
              </a:rPr>
              <a:t>	b) Reliability and resilience</a:t>
            </a:r>
          </a:p>
          <a:p>
            <a:pPr lvl="1" algn="l">
              <a:spcAft>
                <a:spcPts val="300"/>
              </a:spcAft>
              <a:defRPr/>
            </a:pPr>
            <a:r>
              <a:rPr lang="en-GB" sz="1800" dirty="0">
                <a:solidFill>
                  <a:srgbClr val="000000"/>
                </a:solidFill>
              </a:rPr>
              <a:t>	</a:t>
            </a:r>
            <a:r>
              <a:rPr lang="en-GB" sz="1800" dirty="0" smtClean="0">
                <a:solidFill>
                  <a:srgbClr val="000000"/>
                </a:solidFill>
              </a:rPr>
              <a:t>	</a:t>
            </a:r>
            <a:endParaRPr lang="en-GB" sz="1800" dirty="0">
              <a:solidFill>
                <a:srgbClr val="000000"/>
              </a:solidFill>
            </a:endParaRPr>
          </a:p>
          <a:p>
            <a:pPr lvl="1" algn="l">
              <a:spcAft>
                <a:spcPts val="300"/>
              </a:spcAft>
              <a:defRPr/>
            </a:pPr>
            <a:r>
              <a:rPr lang="en-GB" sz="1800" dirty="0" smtClean="0">
                <a:solidFill>
                  <a:srgbClr val="578575"/>
                </a:solidFill>
              </a:rPr>
              <a:t>Session 3: </a:t>
            </a:r>
            <a:r>
              <a:rPr lang="en-GB" sz="1800" dirty="0" smtClean="0">
                <a:solidFill>
                  <a:srgbClr val="000000"/>
                </a:solidFill>
              </a:rPr>
              <a:t>Developing </a:t>
            </a:r>
            <a:r>
              <a:rPr lang="en-GB" sz="1800" dirty="0">
                <a:solidFill>
                  <a:srgbClr val="000000"/>
                </a:solidFill>
              </a:rPr>
              <a:t>and action plan </a:t>
            </a:r>
            <a:r>
              <a:rPr lang="en-GB" sz="1800" dirty="0" smtClean="0">
                <a:solidFill>
                  <a:srgbClr val="000000"/>
                </a:solidFill>
              </a:rPr>
              <a:t>with respect to:</a:t>
            </a:r>
          </a:p>
          <a:p>
            <a:pPr lvl="1" algn="l">
              <a:spcAft>
                <a:spcPts val="300"/>
              </a:spcAft>
              <a:defRPr/>
            </a:pPr>
            <a:r>
              <a:rPr lang="en-GB" sz="1800" dirty="0">
                <a:solidFill>
                  <a:srgbClr val="000000"/>
                </a:solidFill>
              </a:rPr>
              <a:t>	</a:t>
            </a:r>
            <a:r>
              <a:rPr lang="en-GB" sz="1800" dirty="0" smtClean="0">
                <a:solidFill>
                  <a:srgbClr val="000000"/>
                </a:solidFill>
              </a:rPr>
              <a:t>	a</a:t>
            </a:r>
            <a:r>
              <a:rPr lang="en-GB" sz="1800" dirty="0">
                <a:solidFill>
                  <a:srgbClr val="000000"/>
                </a:solidFill>
              </a:rPr>
              <a:t>) New connections</a:t>
            </a:r>
          </a:p>
          <a:p>
            <a:pPr lvl="1" algn="l">
              <a:spcAft>
                <a:spcPts val="300"/>
              </a:spcAft>
              <a:defRPr/>
            </a:pPr>
            <a:r>
              <a:rPr lang="en-GB" sz="1800" dirty="0" smtClean="0">
                <a:solidFill>
                  <a:srgbClr val="000000"/>
                </a:solidFill>
              </a:rPr>
              <a:t>		b) Street-works</a:t>
            </a:r>
            <a:endParaRPr lang="en-GB" sz="1800" dirty="0">
              <a:solidFill>
                <a:srgbClr val="000000"/>
              </a:solidFill>
            </a:endParaRPr>
          </a:p>
          <a:p>
            <a:pPr marL="0" lvl="1" algn="l">
              <a:spcAft>
                <a:spcPts val="300"/>
              </a:spcAft>
              <a:defRPr/>
            </a:pPr>
            <a:endParaRPr lang="en-GB" sz="1800" b="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6916" name="Slide Number Placeholder 5"/>
          <p:cNvSpPr txBox="1">
            <a:spLocks/>
          </p:cNvSpPr>
          <p:nvPr/>
        </p:nvSpPr>
        <p:spPr bwMode="auto">
          <a:xfrm>
            <a:off x="7594600" y="6376988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B9AE67C-2809-437D-9D88-33CCC72304C9}" type="slidenum">
              <a:rPr lang="en-GB" altLang="en-US" sz="140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en-GB" alt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1479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1192" y="5467543"/>
            <a:ext cx="2895176" cy="1250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altLang="en-US" sz="2800" dirty="0"/>
              <a:t>Customer a</a:t>
            </a:r>
            <a:r>
              <a:rPr lang="en-GB" altLang="en-US" sz="2800" dirty="0" smtClean="0"/>
              <a:t>wareness of WPD </a:t>
            </a:r>
            <a:br>
              <a:rPr lang="en-GB" altLang="en-US" sz="2800" dirty="0" smtClean="0"/>
            </a:br>
            <a:r>
              <a:rPr lang="en-GB" altLang="en-US" sz="2800" dirty="0" smtClean="0"/>
              <a:t>– </a:t>
            </a:r>
            <a:r>
              <a:rPr lang="en-GB" altLang="en-US" sz="2800" dirty="0"/>
              <a:t>O</a:t>
            </a:r>
            <a:r>
              <a:rPr lang="en-GB" altLang="en-US" sz="2800" dirty="0" smtClean="0"/>
              <a:t>ur approach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495" y="1556795"/>
            <a:ext cx="6696743" cy="4569371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en-GB" sz="1600" b="1" dirty="0" smtClean="0">
                <a:solidFill>
                  <a:srgbClr val="578575"/>
                </a:solidFill>
              </a:rPr>
              <a:t>For many years we’ve </a:t>
            </a:r>
            <a:r>
              <a:rPr lang="en-GB" sz="1600" b="1" dirty="0">
                <a:solidFill>
                  <a:srgbClr val="578575"/>
                </a:solidFill>
              </a:rPr>
              <a:t>been </a:t>
            </a:r>
            <a:r>
              <a:rPr lang="en-GB" sz="1600" b="1" dirty="0" smtClean="0">
                <a:solidFill>
                  <a:srgbClr val="578575"/>
                </a:solidFill>
              </a:rPr>
              <a:t>working to increase awareness: </a:t>
            </a:r>
            <a:endParaRPr lang="en-GB" sz="1600" b="1" dirty="0">
              <a:solidFill>
                <a:srgbClr val="578575"/>
              </a:solidFill>
            </a:endParaRPr>
          </a:p>
          <a:p>
            <a:pPr>
              <a:spcBef>
                <a:spcPts val="0"/>
              </a:spcBef>
              <a:defRPr/>
            </a:pPr>
            <a:endParaRPr lang="en-GB" sz="1600" dirty="0"/>
          </a:p>
          <a:p>
            <a:pPr>
              <a:spcBef>
                <a:spcPts val="0"/>
              </a:spcBef>
              <a:defRPr/>
            </a:pPr>
            <a:r>
              <a:rPr lang="en-GB" sz="1600" dirty="0" smtClean="0"/>
              <a:t>Since 2010 we’ve written directly to every customer via our ‘Power for Life’ publication</a:t>
            </a:r>
          </a:p>
          <a:p>
            <a:pPr>
              <a:spcBef>
                <a:spcPts val="0"/>
              </a:spcBef>
              <a:defRPr/>
            </a:pPr>
            <a:endParaRPr lang="en-GB" sz="1600" dirty="0"/>
          </a:p>
          <a:p>
            <a:pPr>
              <a:spcBef>
                <a:spcPts val="0"/>
              </a:spcBef>
              <a:defRPr/>
            </a:pPr>
            <a:r>
              <a:rPr lang="en-GB" sz="1600" dirty="0" smtClean="0"/>
              <a:t>Annual radio, newspaper and television advertising</a:t>
            </a:r>
          </a:p>
          <a:p>
            <a:pPr>
              <a:spcBef>
                <a:spcPts val="0"/>
              </a:spcBef>
              <a:defRPr/>
            </a:pPr>
            <a:endParaRPr lang="en-GB" sz="1600" dirty="0"/>
          </a:p>
          <a:p>
            <a:pPr>
              <a:spcBef>
                <a:spcPts val="0"/>
              </a:spcBef>
              <a:defRPr/>
            </a:pPr>
            <a:r>
              <a:rPr lang="en-GB" sz="1600" dirty="0"/>
              <a:t>Single emergency contact telephone number</a:t>
            </a:r>
            <a:r>
              <a:rPr lang="en-GB" sz="1600" dirty="0" smtClean="0"/>
              <a:t>:</a:t>
            </a:r>
          </a:p>
          <a:p>
            <a:pPr>
              <a:spcBef>
                <a:spcPts val="0"/>
              </a:spcBef>
              <a:defRPr/>
            </a:pPr>
            <a:endParaRPr lang="en-GB" sz="1600" dirty="0"/>
          </a:p>
          <a:p>
            <a:pPr lvl="1">
              <a:spcBef>
                <a:spcPts val="0"/>
              </a:spcBef>
              <a:defRPr/>
            </a:pPr>
            <a:r>
              <a:rPr lang="en-GB" sz="1600" dirty="0">
                <a:cs typeface="+mn-cs"/>
              </a:rPr>
              <a:t>Fridge magnet sent to every WPD customer (7.8m)</a:t>
            </a:r>
          </a:p>
          <a:p>
            <a:pPr marL="457200" lvl="1" indent="0">
              <a:spcBef>
                <a:spcPts val="0"/>
              </a:spcBef>
              <a:buFontTx/>
              <a:buNone/>
              <a:defRPr/>
            </a:pPr>
            <a:endParaRPr lang="en-GB" sz="1600" dirty="0">
              <a:cs typeface="+mn-cs"/>
            </a:endParaRPr>
          </a:p>
          <a:p>
            <a:pPr lvl="1">
              <a:spcBef>
                <a:spcPts val="0"/>
              </a:spcBef>
              <a:defRPr/>
            </a:pPr>
            <a:r>
              <a:rPr lang="en-GB" sz="1600" dirty="0">
                <a:cs typeface="+mn-cs"/>
              </a:rPr>
              <a:t>Supported by radio advertising campaign</a:t>
            </a:r>
          </a:p>
          <a:p>
            <a:pPr marL="457200" lvl="1" indent="0">
              <a:spcBef>
                <a:spcPts val="0"/>
              </a:spcBef>
              <a:buFontTx/>
              <a:buNone/>
              <a:defRPr/>
            </a:pPr>
            <a:endParaRPr lang="en-GB" sz="1600" dirty="0">
              <a:cs typeface="+mn-cs"/>
            </a:endParaRPr>
          </a:p>
          <a:p>
            <a:pPr lvl="1">
              <a:spcBef>
                <a:spcPts val="0"/>
              </a:spcBef>
              <a:defRPr/>
            </a:pPr>
            <a:r>
              <a:rPr lang="en-GB" sz="1600" dirty="0">
                <a:cs typeface="+mn-cs"/>
              </a:rPr>
              <a:t>Now displayed on every WPD vehicle</a:t>
            </a:r>
          </a:p>
          <a:p>
            <a:pPr>
              <a:spcBef>
                <a:spcPts val="0"/>
              </a:spcBef>
              <a:defRPr/>
            </a:pPr>
            <a:endParaRPr lang="en-GB" sz="1600" dirty="0" smtClean="0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 bwMode="auto">
          <a:xfrm>
            <a:off x="7594600" y="6376988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B9AE67C-2809-437D-9D88-33CCC72304C9}" type="slidenum">
              <a:rPr lang="en-GB" altLang="en-US" sz="140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20</a:t>
            </a:fld>
            <a:endParaRPr lang="en-GB" altLang="en-US" sz="1400" dirty="0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7256" y="1918117"/>
            <a:ext cx="1623956" cy="23029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6099" y="4291627"/>
            <a:ext cx="1737341" cy="1081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70050" y="5889247"/>
            <a:ext cx="641275" cy="440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buNone/>
              <a:defRPr/>
            </a:pPr>
            <a:r>
              <a:rPr lang="en-GB" sz="1600" b="1" kern="0" dirty="0" smtClean="0"/>
              <a:t>37% </a:t>
            </a:r>
            <a:endParaRPr lang="en-GB" sz="1600" b="1" kern="0" dirty="0"/>
          </a:p>
        </p:txBody>
      </p:sp>
      <p:sp>
        <p:nvSpPr>
          <p:cNvPr id="11" name="Notched Right Arrow 10"/>
          <p:cNvSpPr/>
          <p:nvPr/>
        </p:nvSpPr>
        <p:spPr bwMode="auto">
          <a:xfrm>
            <a:off x="420877" y="5534993"/>
            <a:ext cx="2441475" cy="1080120"/>
          </a:xfrm>
          <a:prstGeom prst="notchedRightArrow">
            <a:avLst/>
          </a:prstGeom>
          <a:solidFill>
            <a:srgbClr val="578575"/>
          </a:solidFill>
          <a:ln>
            <a:noFill/>
          </a:ln>
          <a:effectLst/>
          <a:extLst/>
        </p:spPr>
        <p:txBody>
          <a:bodyPr vert="horz" wrap="square" lIns="54000" tIns="54000" rIns="54000" bIns="54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969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i="1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ＭＳ Ｐゴシック" charset="-128"/>
              </a:rPr>
              <a:t>Power For Life </a:t>
            </a:r>
          </a:p>
          <a:p>
            <a:pPr marL="0" marR="0" indent="0" algn="ctr" defTabSz="9969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ＭＳ Ｐゴシック" charset="-128"/>
              </a:rPr>
              <a:t>March 2014</a:t>
            </a:r>
          </a:p>
        </p:txBody>
      </p:sp>
      <p:sp>
        <p:nvSpPr>
          <p:cNvPr id="12" name="Notched Right Arrow 11"/>
          <p:cNvSpPr/>
          <p:nvPr/>
        </p:nvSpPr>
        <p:spPr bwMode="auto">
          <a:xfrm>
            <a:off x="3137502" y="5534993"/>
            <a:ext cx="2435034" cy="1080120"/>
          </a:xfrm>
          <a:prstGeom prst="notchedRightArrow">
            <a:avLst/>
          </a:prstGeom>
          <a:solidFill>
            <a:srgbClr val="86B0A1"/>
          </a:solidFill>
          <a:ln>
            <a:noFill/>
          </a:ln>
          <a:effectLst/>
          <a:extLst/>
        </p:spPr>
        <p:txBody>
          <a:bodyPr vert="horz" wrap="square" lIns="54000" tIns="54000" rIns="54000" bIns="54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969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ＭＳ Ｐゴシック" charset="-128"/>
              </a:rPr>
              <a:t>Fridge magnet mailing (Nov 2014)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2799563" y="5887905"/>
            <a:ext cx="641275" cy="440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buNone/>
              <a:defRPr/>
            </a:pPr>
            <a:r>
              <a:rPr lang="en-GB" sz="1600" b="1" kern="0" dirty="0" smtClean="0"/>
              <a:t>47% </a:t>
            </a:r>
            <a:endParaRPr lang="en-GB" sz="1600" b="1" kern="0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5529070" y="5887905"/>
            <a:ext cx="641275" cy="440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buNone/>
              <a:defRPr/>
            </a:pPr>
            <a:r>
              <a:rPr lang="en-GB" sz="1600" b="1" kern="0" dirty="0" smtClean="0"/>
              <a:t>57% </a:t>
            </a:r>
            <a:endParaRPr lang="en-GB" sz="1600" b="1" kern="0" dirty="0"/>
          </a:p>
        </p:txBody>
      </p:sp>
    </p:spTree>
    <p:extLst>
      <p:ext uri="{BB962C8B-B14F-4D97-AF65-F5344CB8AC3E}">
        <p14:creationId xmlns:p14="http://schemas.microsoft.com/office/powerpoint/2010/main" val="36118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0" name="Rectangle 2"/>
          <p:cNvSpPr>
            <a:spLocks noChangeArrowheads="1"/>
          </p:cNvSpPr>
          <p:nvPr/>
        </p:nvSpPr>
        <p:spPr bwMode="auto">
          <a:xfrm>
            <a:off x="0" y="544513"/>
            <a:ext cx="9906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 b="1" dirty="0" smtClean="0">
                <a:solidFill>
                  <a:schemeClr val="tx2"/>
                </a:solidFill>
                <a:latin typeface="+mj-lt"/>
                <a:ea typeface="MS PGothic" pitchFamily="34" charset="-128"/>
                <a:cs typeface="+mj-cs"/>
              </a:rPr>
              <a:t>Customer awareness of WPD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 b="1" dirty="0" smtClean="0">
                <a:solidFill>
                  <a:schemeClr val="tx2"/>
                </a:solidFill>
                <a:latin typeface="+mj-lt"/>
                <a:ea typeface="MS PGothic" pitchFamily="34" charset="-128"/>
                <a:cs typeface="+mj-cs"/>
              </a:rPr>
              <a:t>- Why we think its important for you</a:t>
            </a:r>
            <a:endParaRPr lang="en-GB" altLang="en-US" sz="2800" b="1" dirty="0">
              <a:solidFill>
                <a:schemeClr val="tx2"/>
              </a:solidFill>
              <a:latin typeface="+mj-lt"/>
              <a:ea typeface="MS PGothic" pitchFamily="34" charset="-128"/>
              <a:cs typeface="+mj-cs"/>
            </a:endParaRPr>
          </a:p>
        </p:txBody>
      </p:sp>
      <p:sp>
        <p:nvSpPr>
          <p:cNvPr id="162821" name="Text Box 67"/>
          <p:cNvSpPr txBox="1">
            <a:spLocks noChangeArrowheads="1"/>
          </p:cNvSpPr>
          <p:nvPr/>
        </p:nvSpPr>
        <p:spPr bwMode="auto">
          <a:xfrm>
            <a:off x="2193933" y="5110163"/>
            <a:ext cx="57769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400" dirty="0">
              <a:solidFill>
                <a:srgbClr val="000000"/>
              </a:solidFill>
            </a:endParaRPr>
          </a:p>
        </p:txBody>
      </p:sp>
      <p:sp>
        <p:nvSpPr>
          <p:cNvPr id="162823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594600" y="6376988"/>
            <a:ext cx="2311400" cy="476250"/>
          </a:xfrm>
          <a:noFill/>
        </p:spPr>
        <p:txBody>
          <a:bodyPr anchor="b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0C2BBF0-47E6-425C-9130-554370613A5C}" type="slidenum">
              <a:rPr lang="en-GB" altLang="en-US" sz="1400" smtClean="0">
                <a:solidFill>
                  <a:srgbClr val="000000"/>
                </a:solidFill>
                <a:cs typeface="Arial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21</a:t>
            </a:fld>
            <a:endParaRPr lang="en-GB" altLang="en-US" sz="1400" dirty="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91907" y="1628799"/>
            <a:ext cx="8922197" cy="446449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u="sng" dirty="0" smtClean="0"/>
              <a:t>Why</a:t>
            </a:r>
            <a:r>
              <a:rPr lang="en-GB" sz="1800" dirty="0" smtClean="0"/>
              <a:t> we think you need to know about us: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dirty="0" smtClean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600" b="1" dirty="0" smtClean="0"/>
              <a:t>Knowing who to contact during an emergency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GB" sz="1600" dirty="0"/>
              <a:t>Quicker access to information 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GB" sz="1600" dirty="0"/>
              <a:t>Aid decision making </a:t>
            </a:r>
            <a:r>
              <a:rPr lang="en-GB" sz="1600" dirty="0" smtClean="0"/>
              <a:t>and avoid indecision/uncertainty – </a:t>
            </a:r>
            <a:r>
              <a:rPr lang="en-GB" sz="1600" dirty="0"/>
              <a:t>e.g. whether to shut or </a:t>
            </a:r>
            <a:r>
              <a:rPr lang="en-GB" sz="1600" dirty="0" smtClean="0"/>
              <a:t>not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en-GB" sz="16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600" b="1" dirty="0" smtClean="0"/>
              <a:t>Resilience to severe weather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GB" sz="1600" dirty="0" smtClean="0"/>
              <a:t>Being better prepared – knowing the full impact in advance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GB" sz="1600" dirty="0" smtClean="0"/>
              <a:t>Taking steps to mitigate the disruption and possible contingencies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en-GB" sz="1600" dirty="0"/>
          </a:p>
          <a:p>
            <a:pPr marL="342900" lvl="1" indent="-34290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GB" sz="1600" b="1" dirty="0" smtClean="0"/>
              <a:t>The relationships WPD have with customers are changing</a:t>
            </a:r>
            <a:endParaRPr lang="en-GB" sz="1600" b="1" dirty="0"/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GB" sz="1600" dirty="0"/>
              <a:t>E.g. </a:t>
            </a:r>
            <a:r>
              <a:rPr lang="en-GB" sz="1600" dirty="0" smtClean="0"/>
              <a:t>demand </a:t>
            </a:r>
            <a:r>
              <a:rPr lang="en-GB" sz="1600" dirty="0"/>
              <a:t>side response; low carbon technologies; smart meters / networks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en-GB" sz="1600" dirty="0"/>
          </a:p>
          <a:p>
            <a:pPr marL="342900" lvl="1" indent="-34290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GB" sz="1600" b="1" dirty="0"/>
              <a:t>Increased visibility of WPD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GB" sz="1600" dirty="0" smtClean="0"/>
              <a:t>Delivering our Business </a:t>
            </a:r>
            <a:r>
              <a:rPr lang="en-GB" sz="1600" dirty="0"/>
              <a:t>Plan </a:t>
            </a:r>
            <a:r>
              <a:rPr lang="en-GB" sz="1600" dirty="0" smtClean="0"/>
              <a:t>will </a:t>
            </a:r>
            <a:r>
              <a:rPr lang="en-GB" sz="1600" dirty="0"/>
              <a:t>involve planned work programmes across our regions, potentially increasing WPD’s </a:t>
            </a:r>
            <a:r>
              <a:rPr lang="en-GB" sz="1600" dirty="0" smtClean="0"/>
              <a:t>visibility (e.g. street works)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65392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0" name="Rectangle 2"/>
          <p:cNvSpPr>
            <a:spLocks noChangeArrowheads="1"/>
          </p:cNvSpPr>
          <p:nvPr/>
        </p:nvSpPr>
        <p:spPr bwMode="auto">
          <a:xfrm>
            <a:off x="0" y="544513"/>
            <a:ext cx="9906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 b="1" dirty="0" smtClean="0">
                <a:solidFill>
                  <a:schemeClr val="tx2"/>
                </a:solidFill>
                <a:latin typeface="+mj-lt"/>
                <a:ea typeface="MS PGothic" pitchFamily="34" charset="-128"/>
                <a:cs typeface="+mj-cs"/>
              </a:rPr>
              <a:t>Customer awareness of WPD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 b="1" dirty="0" smtClean="0">
                <a:solidFill>
                  <a:schemeClr val="tx2"/>
                </a:solidFill>
                <a:latin typeface="+mj-lt"/>
                <a:ea typeface="MS PGothic" pitchFamily="34" charset="-128"/>
                <a:cs typeface="+mj-cs"/>
              </a:rPr>
              <a:t>- How can we help?</a:t>
            </a:r>
            <a:endParaRPr lang="en-GB" altLang="en-US" sz="2800" b="1" dirty="0">
              <a:solidFill>
                <a:schemeClr val="tx2"/>
              </a:solidFill>
              <a:latin typeface="+mj-lt"/>
              <a:ea typeface="MS PGothic" pitchFamily="34" charset="-128"/>
              <a:cs typeface="+mj-cs"/>
            </a:endParaRPr>
          </a:p>
        </p:txBody>
      </p:sp>
      <p:sp>
        <p:nvSpPr>
          <p:cNvPr id="162823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594600" y="6376988"/>
            <a:ext cx="2311400" cy="476250"/>
          </a:xfrm>
          <a:noFill/>
        </p:spPr>
        <p:txBody>
          <a:bodyPr anchor="b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0C2BBF0-47E6-425C-9130-554370613A5C}" type="slidenum">
              <a:rPr lang="en-GB" altLang="en-US" sz="1400" smtClean="0">
                <a:solidFill>
                  <a:srgbClr val="000000"/>
                </a:solidFill>
                <a:cs typeface="Arial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22</a:t>
            </a:fld>
            <a:endParaRPr lang="en-GB" altLang="en-US" sz="1400" dirty="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91907" y="1844824"/>
            <a:ext cx="8922197" cy="424847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600" b="1" dirty="0" smtClean="0"/>
              <a:t>Knowing who to contact during an emergency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600" dirty="0" smtClean="0"/>
              <a:t>Quicker access to information 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600" dirty="0" smtClean="0"/>
              <a:t>Aid decision making – e.g. whether to shut or not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GB" sz="1600" dirty="0"/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altLang="en-US" sz="1600" b="1" dirty="0"/>
              <a:t>We can help you to be better prepared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altLang="en-US" sz="1600" dirty="0"/>
              <a:t>Understand </a:t>
            </a:r>
            <a:r>
              <a:rPr lang="en-GB" altLang="en-US" sz="1600" u="sng" dirty="0"/>
              <a:t>why</a:t>
            </a:r>
            <a:r>
              <a:rPr lang="en-GB" altLang="en-US" sz="1600" dirty="0"/>
              <a:t> its important to know about WPD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altLang="en-US" sz="1600" dirty="0"/>
              <a:t>Understand what </a:t>
            </a:r>
            <a:r>
              <a:rPr lang="en-GB" altLang="en-US" sz="1600" u="sng" dirty="0"/>
              <a:t>you</a:t>
            </a:r>
            <a:r>
              <a:rPr lang="en-GB" altLang="en-US" sz="1600" dirty="0"/>
              <a:t> should to do during an emergency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altLang="en-US" sz="1600" dirty="0"/>
              <a:t>Robust contingency plans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altLang="en-US" sz="1600" dirty="0"/>
              <a:t>Understanding your vulnerable sites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altLang="en-US" sz="1600" dirty="0"/>
              <a:t>Contacting the right person at WPD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altLang="en-US" sz="1600" dirty="0"/>
              <a:t>Temporary </a:t>
            </a:r>
            <a:r>
              <a:rPr lang="en-GB" altLang="en-US" sz="1600" dirty="0" smtClean="0"/>
              <a:t>generation</a:t>
            </a:r>
            <a:endParaRPr lang="en-GB" sz="1600" dirty="0" smtClean="0"/>
          </a:p>
        </p:txBody>
      </p:sp>
    </p:spTree>
    <p:extLst>
      <p:ext uri="{BB962C8B-B14F-4D97-AF65-F5344CB8AC3E}">
        <p14:creationId xmlns:p14="http://schemas.microsoft.com/office/powerpoint/2010/main" val="202432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altLang="en-US" sz="2800" dirty="0" smtClean="0"/>
              <a:t>Unplanned power cuts</a:t>
            </a:r>
            <a:br>
              <a:rPr lang="en-GB" altLang="en-US" sz="2800" dirty="0" smtClean="0"/>
            </a:br>
            <a:r>
              <a:rPr lang="en-GB" altLang="en-US" sz="2800" dirty="0" smtClean="0"/>
              <a:t>- Our approach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480" y="1556795"/>
            <a:ext cx="5826247" cy="4569371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endParaRPr lang="en-GB" sz="1600" dirty="0"/>
          </a:p>
          <a:p>
            <a:pPr>
              <a:spcBef>
                <a:spcPts val="0"/>
              </a:spcBef>
              <a:defRPr/>
            </a:pPr>
            <a:r>
              <a:rPr lang="en-GB" sz="1600" dirty="0" smtClean="0"/>
              <a:t>Unfortunately power cuts are inevitable </a:t>
            </a:r>
          </a:p>
          <a:p>
            <a:pPr lvl="1">
              <a:spcBef>
                <a:spcPts val="0"/>
              </a:spcBef>
              <a:defRPr/>
            </a:pPr>
            <a:r>
              <a:rPr lang="en-GB" sz="1600" dirty="0"/>
              <a:t>S</a:t>
            </a:r>
            <a:r>
              <a:rPr lang="en-GB" sz="1600" dirty="0" smtClean="0"/>
              <a:t>evere weather, aging equipment, third party damage</a:t>
            </a:r>
          </a:p>
          <a:p>
            <a:pPr>
              <a:spcBef>
                <a:spcPts val="0"/>
              </a:spcBef>
              <a:defRPr/>
            </a:pPr>
            <a:endParaRPr lang="en-GB" sz="1600" dirty="0" smtClean="0"/>
          </a:p>
          <a:p>
            <a:pPr>
              <a:spcBef>
                <a:spcPts val="0"/>
              </a:spcBef>
              <a:defRPr/>
            </a:pPr>
            <a:r>
              <a:rPr lang="en-GB" sz="1600" dirty="0" smtClean="0"/>
              <a:t>WPD are investing significantly to keep power cuts to a minimum </a:t>
            </a:r>
          </a:p>
          <a:p>
            <a:pPr lvl="1">
              <a:spcBef>
                <a:spcPts val="0"/>
              </a:spcBef>
              <a:defRPr/>
            </a:pPr>
            <a:r>
              <a:rPr lang="en-GB" sz="1600" dirty="0" smtClean="0"/>
              <a:t>Replacing aging equipment, tree trimming programmes, flood protection schemes </a:t>
            </a:r>
            <a:r>
              <a:rPr lang="en-GB" sz="1600" dirty="0" err="1" smtClean="0"/>
              <a:t>etc</a:t>
            </a:r>
            <a:endParaRPr lang="en-GB" sz="1600" dirty="0" smtClean="0"/>
          </a:p>
          <a:p>
            <a:pPr>
              <a:spcBef>
                <a:spcPts val="0"/>
              </a:spcBef>
              <a:defRPr/>
            </a:pPr>
            <a:endParaRPr lang="en-GB" sz="1600" dirty="0" smtClean="0"/>
          </a:p>
          <a:p>
            <a:pPr marL="342900" lvl="1" indent="-342900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>
                <a:cs typeface="+mn-cs"/>
              </a:rPr>
              <a:t>Our business plan includes £2.2bn on network investment</a:t>
            </a:r>
          </a:p>
          <a:p>
            <a:pPr lvl="1">
              <a:spcBef>
                <a:spcPts val="0"/>
              </a:spcBef>
              <a:defRPr/>
            </a:pPr>
            <a:r>
              <a:rPr lang="en-GB" sz="1600" dirty="0"/>
              <a:t>We have committed to deliver 13% fewer power cuts and 20% quicker </a:t>
            </a:r>
            <a:r>
              <a:rPr lang="en-GB" sz="1600" dirty="0" smtClean="0"/>
              <a:t>restorations</a:t>
            </a:r>
          </a:p>
          <a:p>
            <a:pPr marL="457200" lvl="1" indent="0">
              <a:spcBef>
                <a:spcPts val="0"/>
              </a:spcBef>
              <a:buNone/>
              <a:defRPr/>
            </a:pPr>
            <a:endParaRPr lang="en-GB" sz="1600" dirty="0"/>
          </a:p>
          <a:p>
            <a:pPr>
              <a:spcBef>
                <a:spcPts val="0"/>
              </a:spcBef>
              <a:defRPr/>
            </a:pPr>
            <a:r>
              <a:rPr lang="en-GB" sz="1600" dirty="0" smtClean="0"/>
              <a:t>On </a:t>
            </a:r>
            <a:r>
              <a:rPr lang="en-GB" sz="1600" i="1" u="sng" dirty="0" smtClean="0"/>
              <a:t>average</a:t>
            </a:r>
            <a:r>
              <a:rPr lang="en-GB" sz="1600" i="1" dirty="0" smtClean="0"/>
              <a:t> </a:t>
            </a:r>
            <a:r>
              <a:rPr lang="en-GB" sz="1600" dirty="0" smtClean="0"/>
              <a:t>customers experience approximately:</a:t>
            </a:r>
          </a:p>
          <a:p>
            <a:pPr lvl="1">
              <a:spcBef>
                <a:spcPts val="0"/>
              </a:spcBef>
              <a:defRPr/>
            </a:pPr>
            <a:r>
              <a:rPr lang="en-GB" sz="1600" dirty="0" smtClean="0"/>
              <a:t>One power cut every 18 months</a:t>
            </a:r>
          </a:p>
          <a:p>
            <a:pPr lvl="1">
              <a:spcBef>
                <a:spcPts val="0"/>
              </a:spcBef>
              <a:defRPr/>
            </a:pPr>
            <a:r>
              <a:rPr lang="en-GB" sz="1600" dirty="0" smtClean="0"/>
              <a:t>c.90% of power cuts restored within 1hour*</a:t>
            </a:r>
          </a:p>
          <a:p>
            <a:pPr lvl="1">
              <a:spcBef>
                <a:spcPts val="0"/>
              </a:spcBef>
              <a:defRPr/>
            </a:pPr>
            <a:endParaRPr lang="en-GB" sz="1600" dirty="0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 bwMode="auto">
          <a:xfrm>
            <a:off x="7594600" y="6376988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B9AE67C-2809-437D-9D88-33CCC72304C9}" type="slidenum">
              <a:rPr lang="en-GB" altLang="en-US" sz="140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23</a:t>
            </a:fld>
            <a:endParaRPr lang="en-GB" altLang="en-US" sz="1400" dirty="0">
              <a:solidFill>
                <a:srgbClr val="000000"/>
              </a:solidFill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0" y="6581013"/>
            <a:ext cx="39448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1200" dirty="0" smtClean="0">
                <a:solidFill>
                  <a:srgbClr val="000000"/>
                </a:solidFill>
              </a:rPr>
              <a:t>* on the high voltage network</a:t>
            </a:r>
            <a:endParaRPr lang="en-GB" altLang="en-US" sz="12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136" y="3515378"/>
            <a:ext cx="1676686" cy="250591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77136" y="1628801"/>
            <a:ext cx="3548894" cy="169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9344" y="3501009"/>
            <a:ext cx="1676686" cy="252027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170736" y="3065423"/>
            <a:ext cx="275267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 smtClean="0">
                <a:solidFill>
                  <a:schemeClr val="bg1"/>
                </a:solidFill>
              </a:rPr>
              <a:t>Uprooted tree in power lines, South West</a:t>
            </a:r>
            <a:endParaRPr lang="en-GB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8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altLang="en-US" sz="2800" dirty="0" smtClean="0"/>
              <a:t>Unplanned power cuts</a:t>
            </a:r>
            <a:br>
              <a:rPr lang="en-GB" altLang="en-US" sz="2800" dirty="0" smtClean="0"/>
            </a:br>
            <a:r>
              <a:rPr lang="en-GB" altLang="en-US" sz="2800" dirty="0" smtClean="0"/>
              <a:t>- Storms 2013/14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480" y="1556795"/>
            <a:ext cx="7632848" cy="1512165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endParaRPr lang="en-GB" sz="1600" dirty="0"/>
          </a:p>
          <a:p>
            <a:pPr>
              <a:spcBef>
                <a:spcPts val="0"/>
              </a:spcBef>
              <a:defRPr/>
            </a:pPr>
            <a:r>
              <a:rPr lang="en-GB" sz="1600" dirty="0" smtClean="0"/>
              <a:t>Christmas 2013 – storms caused major disruption across the UK  </a:t>
            </a:r>
          </a:p>
          <a:p>
            <a:pPr lvl="1">
              <a:spcBef>
                <a:spcPts val="0"/>
              </a:spcBef>
              <a:defRPr/>
            </a:pPr>
            <a:r>
              <a:rPr lang="en-GB" sz="1600" dirty="0" smtClean="0"/>
              <a:t>Almost 1 million customer lost their electricity supply</a:t>
            </a:r>
          </a:p>
          <a:p>
            <a:pPr marL="457200" lvl="1" indent="0">
              <a:spcBef>
                <a:spcPts val="0"/>
              </a:spcBef>
              <a:buNone/>
              <a:defRPr/>
            </a:pPr>
            <a:endParaRPr lang="en-GB" sz="1600" dirty="0" smtClean="0"/>
          </a:p>
          <a:p>
            <a:pPr>
              <a:spcBef>
                <a:spcPts val="0"/>
              </a:spcBef>
              <a:defRPr/>
            </a:pPr>
            <a:r>
              <a:rPr lang="en-GB" sz="1600" dirty="0" smtClean="0"/>
              <a:t>In parts of the UK 16,000 were without power over 48hrs – some for 6 days</a:t>
            </a:r>
          </a:p>
          <a:p>
            <a:pPr lvl="1">
              <a:spcBef>
                <a:spcPts val="0"/>
              </a:spcBef>
              <a:defRPr/>
            </a:pPr>
            <a:endParaRPr lang="en-GB" sz="1600" dirty="0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 bwMode="auto">
          <a:xfrm>
            <a:off x="7594600" y="6376988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B9AE67C-2809-437D-9D88-33CCC72304C9}" type="slidenum">
              <a:rPr lang="en-GB" altLang="en-US" sz="140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24</a:t>
            </a:fld>
            <a:endParaRPr lang="en-GB" altLang="en-US" sz="1400" dirty="0">
              <a:solidFill>
                <a:srgbClr val="000000"/>
              </a:solidFill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0" y="6581013"/>
            <a:ext cx="39448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1200" dirty="0" smtClean="0">
                <a:solidFill>
                  <a:srgbClr val="000000"/>
                </a:solidFill>
              </a:rPr>
              <a:t>* on the high voltage network</a:t>
            </a:r>
            <a:endParaRPr lang="en-GB" altLang="en-US" sz="1200" b="1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1898" y="3068960"/>
            <a:ext cx="3433913" cy="2952328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991282"/>
              </p:ext>
            </p:extLst>
          </p:nvPr>
        </p:nvGraphicFramePr>
        <p:xfrm>
          <a:off x="704528" y="3073723"/>
          <a:ext cx="5112568" cy="29475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12568"/>
              </a:tblGrid>
              <a:tr h="432048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 smtClean="0">
                          <a:solidFill>
                            <a:schemeClr val="bg1"/>
                          </a:solidFill>
                        </a:rPr>
                        <a:t>WPD’s performance – 23rd-28th Dec 2013</a:t>
                      </a:r>
                      <a:endParaRPr lang="en-GB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78575"/>
                    </a:solidFill>
                  </a:tcPr>
                </a:tc>
              </a:tr>
              <a:tr h="2515517">
                <a:tc>
                  <a:txBody>
                    <a:bodyPr/>
                    <a:lstStyle/>
                    <a:p>
                      <a:pPr marL="342900" indent="-34290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§"/>
                        <a:defRPr/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cs typeface="Arial" charset="0"/>
                        </a:rPr>
                        <a:t>Restored 133,790 customers over the period:</a:t>
                      </a:r>
                      <a:endParaRPr lang="en-GB" sz="1400" b="1" dirty="0" smtClean="0">
                        <a:solidFill>
                          <a:srgbClr val="000000"/>
                        </a:solidFill>
                        <a:cs typeface="Arial" charset="0"/>
                      </a:endParaRPr>
                    </a:p>
                    <a:p>
                      <a:pPr marL="800100" lvl="1" indent="-34290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-"/>
                        <a:defRPr/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cs typeface="Arial" charset="0"/>
                        </a:rPr>
                        <a:t>86.10% </a:t>
                      </a:r>
                      <a:r>
                        <a:rPr lang="en-US" sz="1400" b="0" dirty="0" smtClean="0">
                          <a:solidFill>
                            <a:srgbClr val="000000"/>
                          </a:solidFill>
                          <a:cs typeface="Arial" charset="0"/>
                        </a:rPr>
                        <a:t>customers restored within 3 hours</a:t>
                      </a:r>
                      <a:endParaRPr lang="en-GB" sz="1400" b="0" dirty="0" smtClean="0">
                        <a:solidFill>
                          <a:srgbClr val="000000"/>
                        </a:solidFill>
                        <a:cs typeface="Arial" charset="0"/>
                      </a:endParaRPr>
                    </a:p>
                    <a:p>
                      <a:pPr marL="800100" lvl="1" indent="-34290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-"/>
                        <a:defRPr/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cs typeface="Arial" charset="0"/>
                        </a:rPr>
                        <a:t>99.99% </a:t>
                      </a:r>
                      <a:r>
                        <a:rPr lang="en-US" sz="1400" b="0" dirty="0" smtClean="0">
                          <a:solidFill>
                            <a:srgbClr val="000000"/>
                          </a:solidFill>
                          <a:cs typeface="Arial" charset="0"/>
                        </a:rPr>
                        <a:t>customers restored within 24 hours</a:t>
                      </a:r>
                      <a:endParaRPr lang="en-GB" sz="1400" b="0" dirty="0" smtClean="0">
                        <a:solidFill>
                          <a:srgbClr val="000000"/>
                        </a:solidFill>
                        <a:cs typeface="Arial" charset="0"/>
                      </a:endParaRPr>
                    </a:p>
                    <a:p>
                      <a:pPr marL="342900" indent="-34290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§"/>
                        <a:defRPr/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cs typeface="Arial" charset="0"/>
                        </a:rPr>
                        <a:t>24,551 in-bound customer calls </a:t>
                      </a:r>
                      <a:endParaRPr lang="en-GB" sz="1400" dirty="0" smtClean="0">
                        <a:solidFill>
                          <a:srgbClr val="000000"/>
                        </a:solidFill>
                        <a:cs typeface="Arial" charset="0"/>
                      </a:endParaRPr>
                    </a:p>
                    <a:p>
                      <a:pPr marL="342900" indent="-34290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§"/>
                        <a:defRPr/>
                      </a:pPr>
                      <a:r>
                        <a:rPr lang="en-US" sz="1400" b="0" dirty="0" smtClean="0">
                          <a:solidFill>
                            <a:srgbClr val="000000"/>
                          </a:solidFill>
                          <a:cs typeface="Arial" charset="0"/>
                        </a:rPr>
                        <a:t>Average speed of answer of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cs typeface="Arial" charset="0"/>
                        </a:rPr>
                        <a:t>1.6 seconds</a:t>
                      </a:r>
                      <a:endParaRPr lang="en-GB" sz="1400" dirty="0" smtClean="0">
                        <a:solidFill>
                          <a:srgbClr val="000000"/>
                        </a:solidFill>
                        <a:cs typeface="Arial" charset="0"/>
                      </a:endParaRPr>
                    </a:p>
                    <a:p>
                      <a:pPr marL="342900" indent="-34290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§"/>
                        <a:defRPr/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cs typeface="Arial" charset="0"/>
                        </a:rPr>
                        <a:t>Over 15,000 text messages </a:t>
                      </a:r>
                      <a:r>
                        <a:rPr lang="en-US" sz="1400" b="0" dirty="0" smtClean="0">
                          <a:solidFill>
                            <a:srgbClr val="000000"/>
                          </a:solidFill>
                          <a:cs typeface="Arial" charset="0"/>
                        </a:rPr>
                        <a:t>proactively sent to customers</a:t>
                      </a:r>
                      <a:endParaRPr lang="en-GB" sz="1400" b="0" dirty="0" smtClean="0">
                        <a:solidFill>
                          <a:srgbClr val="000000"/>
                        </a:solidFill>
                        <a:cs typeface="Arial" charset="0"/>
                      </a:endParaRPr>
                    </a:p>
                    <a:p>
                      <a:pPr marL="342900" indent="-34290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§"/>
                        <a:defRPr/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cs typeface="Arial" charset="0"/>
                        </a:rPr>
                        <a:t>Zero Guaranteed Standards failures</a:t>
                      </a:r>
                      <a:endParaRPr lang="en-GB" sz="1400" dirty="0" smtClean="0">
                        <a:solidFill>
                          <a:srgbClr val="000000"/>
                        </a:solidFill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368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695"/>
          <a:stretch/>
        </p:blipFill>
        <p:spPr>
          <a:xfrm>
            <a:off x="5898230" y="3666424"/>
            <a:ext cx="2007098" cy="24268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0415" y="3666424"/>
            <a:ext cx="1614544" cy="24268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398"/>
          <a:stretch/>
        </p:blipFill>
        <p:spPr>
          <a:xfrm>
            <a:off x="5898230" y="1520927"/>
            <a:ext cx="3796729" cy="19803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altLang="en-US" sz="2800" dirty="0" smtClean="0"/>
              <a:t>Planned power cuts</a:t>
            </a:r>
            <a:br>
              <a:rPr lang="en-GB" altLang="en-US" sz="2800" dirty="0" smtClean="0"/>
            </a:br>
            <a:r>
              <a:rPr lang="en-GB" altLang="en-US" sz="2800" dirty="0" smtClean="0"/>
              <a:t>- Our approach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489" y="1556795"/>
            <a:ext cx="5400599" cy="4569371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  <a:defRPr/>
            </a:pPr>
            <a:endParaRPr lang="en-GB" sz="1600" dirty="0"/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1600" dirty="0" smtClean="0"/>
              <a:t>Significant network investment (e.g. to replace aging assets) requires planned power cuts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endParaRPr lang="en-GB" sz="1600" dirty="0"/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1600" dirty="0" smtClean="0"/>
              <a:t>Prior notification (minimum 5 days in advance)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endParaRPr lang="en-GB" sz="1600" dirty="0"/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1600" dirty="0" smtClean="0"/>
              <a:t>Attempt to schedule at most convenient time – but always cant please everyone 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endParaRPr lang="en-GB" sz="1600" dirty="0"/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GB" sz="1600" dirty="0" smtClean="0"/>
              <a:t>Minimise disruption and duration where possible </a:t>
            </a:r>
            <a:endParaRPr lang="en-GB" sz="1600" dirty="0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 bwMode="auto">
          <a:xfrm>
            <a:off x="7594600" y="6376988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B9AE67C-2809-437D-9D88-33CCC72304C9}" type="slidenum">
              <a:rPr lang="en-GB" altLang="en-US" sz="140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25</a:t>
            </a:fld>
            <a:endParaRPr lang="en-GB" alt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59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altLang="en-US" sz="2800" dirty="0" smtClean="0"/>
              <a:t>Quality of supply</a:t>
            </a:r>
            <a:br>
              <a:rPr lang="en-GB" altLang="en-US" sz="2800" dirty="0" smtClean="0"/>
            </a:br>
            <a:r>
              <a:rPr lang="en-GB" altLang="en-US" sz="2800" dirty="0" smtClean="0"/>
              <a:t>- Our approach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489" y="1556795"/>
            <a:ext cx="9000999" cy="4569371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en-GB" sz="1600" dirty="0" smtClean="0"/>
              <a:t>Supply voltage can sometimes be adversely affected by:</a:t>
            </a:r>
          </a:p>
          <a:p>
            <a:pPr lvl="1">
              <a:spcBef>
                <a:spcPts val="0"/>
              </a:spcBef>
              <a:defRPr/>
            </a:pPr>
            <a:r>
              <a:rPr lang="en-GB" sz="1600" dirty="0" smtClean="0"/>
              <a:t>Damage to the electrical network</a:t>
            </a:r>
          </a:p>
          <a:p>
            <a:pPr lvl="1">
              <a:spcBef>
                <a:spcPts val="0"/>
              </a:spcBef>
              <a:defRPr/>
            </a:pPr>
            <a:r>
              <a:rPr lang="en-GB" sz="1600" dirty="0" smtClean="0"/>
              <a:t>Network switching (to restore supplies during power cuts)</a:t>
            </a:r>
          </a:p>
          <a:p>
            <a:pPr lvl="1">
              <a:spcBef>
                <a:spcPts val="0"/>
              </a:spcBef>
              <a:defRPr/>
            </a:pPr>
            <a:r>
              <a:rPr lang="en-GB" sz="1600" dirty="0" smtClean="0"/>
              <a:t>Lightning</a:t>
            </a:r>
          </a:p>
          <a:p>
            <a:pPr lvl="1">
              <a:spcBef>
                <a:spcPts val="0"/>
              </a:spcBef>
              <a:defRPr/>
            </a:pPr>
            <a:r>
              <a:rPr lang="en-GB" sz="1600" dirty="0" smtClean="0"/>
              <a:t>Electrical equipment connected to the network that uses a large amount of current or that frequently switches on and off. e.g. Electric motors; welders</a:t>
            </a:r>
          </a:p>
          <a:p>
            <a:pPr marL="914400" lvl="2" indent="0">
              <a:spcBef>
                <a:spcPts val="0"/>
              </a:spcBef>
              <a:buNone/>
              <a:defRPr/>
            </a:pPr>
            <a:endParaRPr lang="en-GB" sz="1000" dirty="0"/>
          </a:p>
          <a:p>
            <a:pPr marL="342900" lvl="2" indent="-342900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smtClean="0">
                <a:cs typeface="+mn-cs"/>
              </a:rPr>
              <a:t>When issues </a:t>
            </a:r>
            <a:r>
              <a:rPr lang="en-GB" sz="1600" dirty="0">
                <a:cs typeface="+mn-cs"/>
              </a:rPr>
              <a:t>occur the voltage usually dips for a </a:t>
            </a:r>
            <a:r>
              <a:rPr lang="en-GB" sz="1600" dirty="0" smtClean="0">
                <a:cs typeface="+mn-cs"/>
              </a:rPr>
              <a:t>few seconds </a:t>
            </a:r>
            <a:r>
              <a:rPr lang="en-GB" sz="1600" dirty="0">
                <a:cs typeface="+mn-cs"/>
              </a:rPr>
              <a:t>and then returns to </a:t>
            </a:r>
            <a:r>
              <a:rPr lang="en-GB" sz="1600" dirty="0" smtClean="0">
                <a:cs typeface="+mn-cs"/>
              </a:rPr>
              <a:t>normal</a:t>
            </a:r>
          </a:p>
          <a:p>
            <a:pPr marL="342900" lvl="2" indent="-342900">
              <a:spcBef>
                <a:spcPts val="0"/>
              </a:spcBef>
              <a:buFont typeface="Wingdings" pitchFamily="2" charset="2"/>
              <a:buChar char="§"/>
              <a:defRPr/>
            </a:pPr>
            <a:endParaRPr lang="en-GB" sz="1000" dirty="0">
              <a:cs typeface="+mn-cs"/>
            </a:endParaRPr>
          </a:p>
          <a:p>
            <a:pPr marL="342900" lvl="2" indent="-342900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>
                <a:cs typeface="+mn-cs"/>
              </a:rPr>
              <a:t>European legislation </a:t>
            </a:r>
            <a:r>
              <a:rPr lang="en-GB" sz="1600" dirty="0" smtClean="0">
                <a:cs typeface="+mn-cs"/>
              </a:rPr>
              <a:t>(1996) requires </a:t>
            </a:r>
            <a:r>
              <a:rPr lang="en-GB" sz="1600" dirty="0">
                <a:cs typeface="+mn-cs"/>
              </a:rPr>
              <a:t>new electrical equipment to be designed to withstand types of disturbance normally found on any electricity supply </a:t>
            </a:r>
            <a:r>
              <a:rPr lang="en-GB" sz="1600" dirty="0" smtClean="0">
                <a:cs typeface="+mn-cs"/>
              </a:rPr>
              <a:t>network</a:t>
            </a:r>
          </a:p>
          <a:p>
            <a:pPr marL="342900" lvl="2" indent="-342900">
              <a:spcBef>
                <a:spcPts val="0"/>
              </a:spcBef>
              <a:buFont typeface="Wingdings" pitchFamily="2" charset="2"/>
              <a:buChar char="§"/>
              <a:defRPr/>
            </a:pPr>
            <a:endParaRPr lang="en-GB" sz="1000" dirty="0">
              <a:cs typeface="+mn-cs"/>
            </a:endParaRPr>
          </a:p>
          <a:p>
            <a:pPr marL="342900" lvl="2" indent="-342900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GB" sz="1600" dirty="0" smtClean="0">
                <a:cs typeface="+mn-cs"/>
              </a:rPr>
              <a:t>There are a number of devices available to reduce the effects:</a:t>
            </a:r>
            <a:endParaRPr lang="en-GB" sz="1400" dirty="0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 bwMode="auto">
          <a:xfrm>
            <a:off x="7594600" y="6376988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B9AE67C-2809-437D-9D88-33CCC72304C9}" type="slidenum">
              <a:rPr lang="en-GB" altLang="en-US" sz="140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en-GB" altLang="en-US" sz="1400" dirty="0">
              <a:solidFill>
                <a:srgbClr val="00000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2103308"/>
              </p:ext>
            </p:extLst>
          </p:nvPr>
        </p:nvGraphicFramePr>
        <p:xfrm>
          <a:off x="776536" y="4653136"/>
          <a:ext cx="8640960" cy="138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264"/>
                <a:gridCol w="6264696"/>
              </a:tblGrid>
              <a:tr h="264029"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rgbClr val="578575"/>
                          </a:solidFill>
                        </a:rPr>
                        <a:t>Surge protectors </a:t>
                      </a:r>
                    </a:p>
                    <a:p>
                      <a:r>
                        <a:rPr lang="en-GB" sz="1400" b="1" dirty="0" smtClean="0">
                          <a:solidFill>
                            <a:srgbClr val="578575"/>
                          </a:solidFill>
                        </a:rPr>
                        <a:t>Power filters </a:t>
                      </a:r>
                      <a:endParaRPr lang="en-GB" sz="1400" b="1" dirty="0">
                        <a:solidFill>
                          <a:srgbClr val="578575"/>
                        </a:solidFill>
                      </a:endParaRPr>
                    </a:p>
                  </a:txBody>
                  <a:tcPr marT="18000" marB="18000" anchor="ctr">
                    <a:lnL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 smtClean="0">
                          <a:solidFill>
                            <a:schemeClr val="tx1"/>
                          </a:solidFill>
                        </a:rPr>
                        <a:t>limit the maximum voltage reaching electrical equipment</a:t>
                      </a:r>
                    </a:p>
                  </a:txBody>
                  <a:tcPr marT="18000" marB="18000" anchor="ctr">
                    <a:lnL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4029"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rgbClr val="578575"/>
                          </a:solidFill>
                        </a:rPr>
                        <a:t>Line conditioners </a:t>
                      </a:r>
                      <a:endParaRPr lang="en-GB" sz="1400" b="1" dirty="0">
                        <a:solidFill>
                          <a:srgbClr val="578575"/>
                        </a:solidFill>
                      </a:endParaRPr>
                    </a:p>
                  </a:txBody>
                  <a:tcPr marT="18000" marB="18000" anchor="ctr">
                    <a:lnL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 smtClean="0">
                          <a:solidFill>
                            <a:schemeClr val="tx1"/>
                          </a:solidFill>
                        </a:rPr>
                        <a:t>provide a regulated voltage and remove interference (e.g. used in factories where heavy machinery used nearby to computers and office equipment)</a:t>
                      </a:r>
                    </a:p>
                  </a:txBody>
                  <a:tcPr marT="18000" marB="18000" anchor="ctr">
                    <a:lnL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4029">
                <a:tc>
                  <a:txBody>
                    <a:bodyPr/>
                    <a:lstStyle/>
                    <a:p>
                      <a:r>
                        <a:rPr lang="en-GB" sz="1400" b="1" dirty="0" smtClean="0">
                          <a:solidFill>
                            <a:srgbClr val="578575"/>
                          </a:solidFill>
                        </a:rPr>
                        <a:t>Uninterruptable Power Supplies (UPS)</a:t>
                      </a:r>
                      <a:endParaRPr lang="en-GB" sz="1400" b="1" dirty="0">
                        <a:solidFill>
                          <a:srgbClr val="578575"/>
                        </a:solidFill>
                      </a:endParaRPr>
                    </a:p>
                  </a:txBody>
                  <a:tcPr marT="18000" marB="18000" anchor="ctr">
                    <a:lnL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 smtClean="0">
                          <a:solidFill>
                            <a:schemeClr val="tx1"/>
                          </a:solidFill>
                        </a:rPr>
                        <a:t>maintain power even if electricity fails</a:t>
                      </a:r>
                    </a:p>
                  </a:txBody>
                  <a:tcPr marT="18000" marB="18000" anchor="ctr">
                    <a:lnL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529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2800" dirty="0" smtClean="0"/>
              <a:t>Power cuts (reliability and resilience)</a:t>
            </a:r>
            <a:br>
              <a:rPr lang="en-GB" altLang="en-US" sz="2800" dirty="0" smtClean="0"/>
            </a:br>
            <a:r>
              <a:rPr lang="en-GB" altLang="en-US" sz="2800" dirty="0" smtClean="0"/>
              <a:t>- Why we think its important for you</a:t>
            </a:r>
          </a:p>
        </p:txBody>
      </p:sp>
      <p:sp>
        <p:nvSpPr>
          <p:cNvPr id="166916" name="Slide Number Placeholder 5"/>
          <p:cNvSpPr txBox="1">
            <a:spLocks/>
          </p:cNvSpPr>
          <p:nvPr/>
        </p:nvSpPr>
        <p:spPr bwMode="auto">
          <a:xfrm>
            <a:off x="7594600" y="6376988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B9AE67C-2809-437D-9D88-33CCC72304C9}" type="slidenum">
              <a:rPr lang="en-GB" altLang="en-US" sz="140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27</a:t>
            </a:fld>
            <a:endParaRPr lang="en-GB" altLang="en-US" sz="1400" dirty="0">
              <a:solidFill>
                <a:srgbClr val="000000"/>
              </a:solidFill>
            </a:endParaRPr>
          </a:p>
        </p:txBody>
      </p:sp>
      <p:sp>
        <p:nvSpPr>
          <p:cNvPr id="7" name="Text Placeholder 1"/>
          <p:cNvSpPr>
            <a:spLocks noGrp="1"/>
          </p:cNvSpPr>
          <p:nvPr>
            <p:ph idx="1"/>
          </p:nvPr>
        </p:nvSpPr>
        <p:spPr>
          <a:xfrm>
            <a:off x="495300" y="1556792"/>
            <a:ext cx="8915400" cy="4680520"/>
          </a:xfrm>
        </p:spPr>
        <p:txBody>
          <a:bodyPr anchor="t"/>
          <a:lstStyle/>
          <a:p>
            <a:pPr>
              <a:spcBef>
                <a:spcPts val="0"/>
              </a:spcBef>
            </a:pPr>
            <a:r>
              <a:rPr lang="en-GB" sz="1600" dirty="0"/>
              <a:t>For our business customers reliability is a huge issue: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GB" sz="1600" dirty="0"/>
              <a:t>Loss of productivity/trading impacts your business activities and hits your bottom line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GB" sz="1600" dirty="0"/>
              <a:t>Staff down time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GB" sz="1600" dirty="0"/>
              <a:t>Availability of information</a:t>
            </a:r>
          </a:p>
          <a:p>
            <a:pPr lvl="1">
              <a:spcBef>
                <a:spcPts val="0"/>
              </a:spcBef>
            </a:pPr>
            <a:endParaRPr lang="en-GB" sz="1200" dirty="0"/>
          </a:p>
          <a:p>
            <a:pPr>
              <a:spcBef>
                <a:spcPts val="0"/>
              </a:spcBef>
            </a:pPr>
            <a:r>
              <a:rPr lang="en-GB" sz="1600" dirty="0"/>
              <a:t>We </a:t>
            </a:r>
            <a:r>
              <a:rPr lang="en-GB" sz="1600" dirty="0" smtClean="0"/>
              <a:t>must </a:t>
            </a:r>
            <a:r>
              <a:rPr lang="en-GB" sz="1600" dirty="0"/>
              <a:t>ensure </a:t>
            </a:r>
            <a:r>
              <a:rPr lang="en-GB" sz="1600" dirty="0" smtClean="0"/>
              <a:t>a </a:t>
            </a:r>
            <a:r>
              <a:rPr lang="en-GB" sz="1600" dirty="0"/>
              <a:t>reliable </a:t>
            </a:r>
            <a:r>
              <a:rPr lang="en-GB" sz="1600" dirty="0" smtClean="0"/>
              <a:t>service by </a:t>
            </a:r>
            <a:r>
              <a:rPr lang="en-GB" sz="1600" dirty="0"/>
              <a:t>having a more resilient </a:t>
            </a:r>
            <a:r>
              <a:rPr lang="en-GB" sz="1600" dirty="0" smtClean="0"/>
              <a:t>network</a:t>
            </a:r>
          </a:p>
          <a:p>
            <a:pPr lvl="1">
              <a:spcBef>
                <a:spcPts val="0"/>
              </a:spcBef>
            </a:pPr>
            <a:r>
              <a:rPr lang="en-GB" sz="1600" dirty="0" smtClean="0"/>
              <a:t>Minimise frequency and duration of cuts, occurrence of dips/fluctuations</a:t>
            </a:r>
            <a:endParaRPr lang="en-GB" sz="1600" dirty="0"/>
          </a:p>
          <a:p>
            <a:pPr marL="742950" lvl="2" indent="-342900">
              <a:spcBef>
                <a:spcPts val="0"/>
              </a:spcBef>
              <a:buFont typeface="Arial" panose="020B0604020202020204" pitchFamily="34" charset="0"/>
              <a:buChar char="-"/>
              <a:defRPr/>
            </a:pPr>
            <a:endParaRPr lang="en-GB" altLang="en-US" sz="1200" dirty="0"/>
          </a:p>
          <a:p>
            <a:pPr marL="342900" lvl="1" indent="-342900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GB" altLang="en-US" sz="1600" dirty="0"/>
              <a:t>Could WPD take steps to help businesses put resilience plans in place?</a:t>
            </a:r>
          </a:p>
          <a:p>
            <a:pPr marL="742950" lvl="2" indent="-342900">
              <a:spcBef>
                <a:spcPts val="0"/>
              </a:spcBef>
              <a:buFont typeface="Arial" panose="020B0604020202020204" pitchFamily="34" charset="0"/>
              <a:buChar char="-"/>
              <a:defRPr/>
            </a:pPr>
            <a:endParaRPr lang="en-GB" altLang="en-US" sz="1200" dirty="0"/>
          </a:p>
          <a:p>
            <a:pPr marL="342900" lvl="1" indent="-342900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GB" altLang="en-US" sz="1600" dirty="0"/>
              <a:t>Things to consider</a:t>
            </a:r>
          </a:p>
          <a:p>
            <a:pPr marL="685800" lvl="2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/>
            </a:pPr>
            <a:r>
              <a:rPr lang="en-GB" altLang="en-US" sz="1400" i="1" dirty="0">
                <a:solidFill>
                  <a:srgbClr val="578575"/>
                </a:solidFill>
              </a:rPr>
              <a:t>Do you have any sub-let tenants or adjacent tenants off your power supply?</a:t>
            </a:r>
          </a:p>
          <a:p>
            <a:pPr marL="685800" lvl="2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/>
            </a:pPr>
            <a:r>
              <a:rPr lang="en-GB" altLang="en-US" sz="1400" i="1" dirty="0">
                <a:solidFill>
                  <a:srgbClr val="578575"/>
                </a:solidFill>
              </a:rPr>
              <a:t>Do/should you have a generator/UPS? Has it been tested?</a:t>
            </a:r>
          </a:p>
          <a:p>
            <a:pPr marL="685800" lvl="2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/>
            </a:pPr>
            <a:r>
              <a:rPr lang="en-GB" altLang="en-US" sz="1400" i="1" dirty="0">
                <a:solidFill>
                  <a:srgbClr val="578575"/>
                </a:solidFill>
              </a:rPr>
              <a:t>What is the impact of a power cut on your IT infrastructure?	  Does it impact your security?</a:t>
            </a:r>
          </a:p>
          <a:p>
            <a:pPr marL="685800" lvl="2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/>
            </a:pPr>
            <a:r>
              <a:rPr lang="en-GB" altLang="en-US" sz="1400" i="1" dirty="0">
                <a:solidFill>
                  <a:srgbClr val="578575"/>
                </a:solidFill>
              </a:rPr>
              <a:t>Do you know who to contact (WPD)?	Do you know how to contact (digital phones down)?</a:t>
            </a:r>
          </a:p>
          <a:p>
            <a:pPr marL="685800" lvl="2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/>
            </a:pPr>
            <a:r>
              <a:rPr lang="en-GB" altLang="en-US" sz="1400" i="1" dirty="0">
                <a:solidFill>
                  <a:srgbClr val="578575"/>
                </a:solidFill>
              </a:rPr>
              <a:t>Checking all supplies </a:t>
            </a:r>
            <a:r>
              <a:rPr lang="en-GB" altLang="en-US" sz="1400" i="1" dirty="0" smtClean="0">
                <a:solidFill>
                  <a:srgbClr val="578575"/>
                </a:solidFill>
              </a:rPr>
              <a:t>restored</a:t>
            </a:r>
          </a:p>
          <a:p>
            <a:pPr marL="685800" lvl="2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-"/>
              <a:defRPr/>
            </a:pPr>
            <a:r>
              <a:rPr lang="en-GB" altLang="en-US" sz="1400" i="1" dirty="0" smtClean="0">
                <a:solidFill>
                  <a:srgbClr val="578575"/>
                </a:solidFill>
              </a:rPr>
              <a:t>Insurance for loss of business </a:t>
            </a:r>
            <a:endParaRPr lang="en-GB" sz="1600" dirty="0" smtClean="0"/>
          </a:p>
          <a:p>
            <a:pPr lvl="1"/>
            <a:endParaRPr lang="en-GB" sz="1600" dirty="0"/>
          </a:p>
          <a:p>
            <a:endParaRPr lang="en-GB" sz="1600" dirty="0"/>
          </a:p>
          <a:p>
            <a:pPr lvl="1"/>
            <a:endParaRPr lang="en-GB" sz="1600" dirty="0" smtClean="0"/>
          </a:p>
          <a:p>
            <a:endParaRPr lang="en-GB" sz="1600" dirty="0" smtClean="0"/>
          </a:p>
          <a:p>
            <a:endParaRPr lang="en-GB" sz="1600" dirty="0"/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0542329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05115" y="188913"/>
            <a:ext cx="8420100" cy="1143000"/>
          </a:xfrm>
        </p:spPr>
        <p:txBody>
          <a:bodyPr/>
          <a:lstStyle/>
          <a:p>
            <a:r>
              <a:rPr lang="en-GB" altLang="en-US" dirty="0" smtClean="0"/>
              <a:t>Workshop 2 – Discussion questions </a:t>
            </a:r>
            <a:endParaRPr lang="en-GB" altLang="en-US" dirty="0"/>
          </a:p>
        </p:txBody>
      </p:sp>
      <p:sp>
        <p:nvSpPr>
          <p:cNvPr id="15364" name="Rectangle 4"/>
          <p:cNvSpPr>
            <a:spLocks noGrp="1" noChangeArrowheads="1"/>
          </p:cNvSpPr>
          <p:nvPr>
            <p:ph idx="1"/>
          </p:nvPr>
        </p:nvSpPr>
        <p:spPr>
          <a:xfrm>
            <a:off x="414470" y="1556791"/>
            <a:ext cx="9001390" cy="1483805"/>
          </a:xfrm>
        </p:spPr>
        <p:txBody>
          <a:bodyPr/>
          <a:lstStyle/>
          <a:p>
            <a:pPr>
              <a:buFont typeface="+mj-lt"/>
              <a:buAutoNum type="arabicPeriod"/>
              <a:defRPr/>
            </a:pPr>
            <a:r>
              <a:rPr lang="en-GB" sz="1600" b="1" dirty="0" smtClean="0">
                <a:solidFill>
                  <a:srgbClr val="FF0000"/>
                </a:solidFill>
              </a:rPr>
              <a:t>Do </a:t>
            </a:r>
            <a:r>
              <a:rPr lang="en-GB" sz="1600" b="1" dirty="0">
                <a:solidFill>
                  <a:srgbClr val="FF0000"/>
                </a:solidFill>
              </a:rPr>
              <a:t>you agree </a:t>
            </a:r>
            <a:r>
              <a:rPr lang="en-GB" sz="1600" b="1" dirty="0" smtClean="0">
                <a:solidFill>
                  <a:srgbClr val="FF0000"/>
                </a:solidFill>
              </a:rPr>
              <a:t>it </a:t>
            </a:r>
            <a:r>
              <a:rPr lang="en-GB" sz="1600" b="1" dirty="0">
                <a:solidFill>
                  <a:srgbClr val="FF0000"/>
                </a:solidFill>
              </a:rPr>
              <a:t>is important to raise awareness </a:t>
            </a:r>
            <a:r>
              <a:rPr lang="en-GB" sz="1600" b="1" dirty="0" smtClean="0">
                <a:solidFill>
                  <a:srgbClr val="FF0000"/>
                </a:solidFill>
              </a:rPr>
              <a:t>of WPD amongst </a:t>
            </a:r>
            <a:r>
              <a:rPr lang="en-GB" sz="1600" b="1" dirty="0">
                <a:solidFill>
                  <a:srgbClr val="FF0000"/>
                </a:solidFill>
              </a:rPr>
              <a:t>small/medium businesses? </a:t>
            </a:r>
            <a:endParaRPr lang="en-GB" sz="1600" b="1" dirty="0" smtClean="0">
              <a:solidFill>
                <a:srgbClr val="FF0000"/>
              </a:solidFill>
            </a:endParaRPr>
          </a:p>
          <a:p>
            <a:pPr>
              <a:buFont typeface="+mj-lt"/>
              <a:buAutoNum type="arabicPeriod"/>
              <a:defRPr/>
            </a:pPr>
            <a:endParaRPr lang="en-GB" sz="1600" b="1" dirty="0" smtClean="0">
              <a:solidFill>
                <a:srgbClr val="FF0000"/>
              </a:solidFill>
            </a:endParaRPr>
          </a:p>
          <a:p>
            <a:pPr>
              <a:buFont typeface="+mj-lt"/>
              <a:buAutoNum type="arabicPeriod"/>
              <a:defRPr/>
            </a:pPr>
            <a:endParaRPr lang="en-GB" sz="1600" b="1" dirty="0">
              <a:solidFill>
                <a:srgbClr val="FF0000"/>
              </a:solidFill>
            </a:endParaRPr>
          </a:p>
          <a:p>
            <a:pPr>
              <a:buFont typeface="+mj-lt"/>
              <a:buAutoNum type="arabicPeriod"/>
              <a:defRPr/>
            </a:pPr>
            <a:r>
              <a:rPr lang="en-GB" sz="1600" b="1" dirty="0" smtClean="0">
                <a:solidFill>
                  <a:srgbClr val="FF0000"/>
                </a:solidFill>
              </a:rPr>
              <a:t>What actions can WPD take </a:t>
            </a:r>
            <a:r>
              <a:rPr lang="en-GB" sz="1600" b="1" dirty="0">
                <a:solidFill>
                  <a:srgbClr val="FF0000"/>
                </a:solidFill>
              </a:rPr>
              <a:t>to most effectively improve </a:t>
            </a:r>
            <a:r>
              <a:rPr lang="en-GB" sz="1600" b="1" dirty="0" smtClean="0">
                <a:solidFill>
                  <a:srgbClr val="FF0000"/>
                </a:solidFill>
              </a:rPr>
              <a:t>awareness?</a:t>
            </a:r>
          </a:p>
          <a:p>
            <a:pPr>
              <a:buFont typeface="+mj-lt"/>
              <a:buAutoNum type="arabicPeriod"/>
              <a:defRPr/>
            </a:pPr>
            <a:endParaRPr lang="en-GB" sz="1600" b="1" dirty="0" smtClean="0">
              <a:solidFill>
                <a:srgbClr val="FF0000"/>
              </a:solidFill>
            </a:endParaRPr>
          </a:p>
          <a:p>
            <a:pPr>
              <a:buFont typeface="+mj-lt"/>
              <a:buAutoNum type="arabicPeriod"/>
              <a:defRPr/>
            </a:pPr>
            <a:endParaRPr lang="en-GB" sz="1600" b="1" dirty="0">
              <a:solidFill>
                <a:srgbClr val="FF0000"/>
              </a:solidFill>
            </a:endParaRPr>
          </a:p>
          <a:p>
            <a:pPr>
              <a:buFont typeface="+mj-lt"/>
              <a:buAutoNum type="arabicPeriod"/>
              <a:defRPr/>
            </a:pPr>
            <a:r>
              <a:rPr lang="en-GB" sz="1600" b="1" dirty="0">
                <a:solidFill>
                  <a:srgbClr val="FF0000"/>
                </a:solidFill>
              </a:rPr>
              <a:t>What are the main impacts on your business / your members’ businesses when you experience a loss of power</a:t>
            </a:r>
            <a:r>
              <a:rPr lang="en-GB" sz="1600" b="1" dirty="0" smtClean="0">
                <a:solidFill>
                  <a:srgbClr val="FF0000"/>
                </a:solidFill>
              </a:rPr>
              <a:t>?</a:t>
            </a:r>
          </a:p>
          <a:p>
            <a:pPr>
              <a:buFont typeface="+mj-lt"/>
              <a:buAutoNum type="arabicPeriod"/>
              <a:defRPr/>
            </a:pPr>
            <a:endParaRPr lang="en-GB" sz="1600" b="1" dirty="0" smtClean="0">
              <a:solidFill>
                <a:srgbClr val="FF0000"/>
              </a:solidFill>
            </a:endParaRPr>
          </a:p>
          <a:p>
            <a:pPr>
              <a:buFont typeface="+mj-lt"/>
              <a:buAutoNum type="arabicPeriod"/>
              <a:defRPr/>
            </a:pPr>
            <a:endParaRPr lang="en-GB" sz="1600" b="1" dirty="0">
              <a:solidFill>
                <a:srgbClr val="FF0000"/>
              </a:solidFill>
            </a:endParaRPr>
          </a:p>
          <a:p>
            <a:pPr lvl="0">
              <a:buFont typeface="+mj-lt"/>
              <a:buAutoNum type="arabicPeriod"/>
              <a:defRPr/>
            </a:pPr>
            <a:r>
              <a:rPr lang="en-GB" sz="1600" b="1" dirty="0" smtClean="0">
                <a:solidFill>
                  <a:srgbClr val="FF0000"/>
                </a:solidFill>
              </a:rPr>
              <a:t>What actions </a:t>
            </a:r>
            <a:r>
              <a:rPr lang="en-GB" sz="1600" b="1" dirty="0">
                <a:solidFill>
                  <a:srgbClr val="FF0000"/>
                </a:solidFill>
              </a:rPr>
              <a:t>can WPD take to </a:t>
            </a:r>
            <a:r>
              <a:rPr lang="en-GB" sz="1600" b="1" dirty="0" smtClean="0">
                <a:solidFill>
                  <a:srgbClr val="FF0000"/>
                </a:solidFill>
              </a:rPr>
              <a:t>improve: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GB" sz="1600" b="1" dirty="0" smtClean="0">
                <a:solidFill>
                  <a:srgbClr val="FF0000"/>
                </a:solidFill>
              </a:rPr>
              <a:t>Our services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GB" sz="1600" b="1" dirty="0" smtClean="0">
                <a:solidFill>
                  <a:srgbClr val="FF0000"/>
                </a:solidFill>
              </a:rPr>
              <a:t>The self-resilience of small/medium </a:t>
            </a:r>
            <a:r>
              <a:rPr lang="en-GB" sz="1600" b="1" dirty="0">
                <a:solidFill>
                  <a:srgbClr val="FF0000"/>
                </a:solidFill>
              </a:rPr>
              <a:t>businesses?</a:t>
            </a:r>
          </a:p>
          <a:p>
            <a:pPr>
              <a:buFont typeface="+mj-lt"/>
              <a:buAutoNum type="arabicPeriod"/>
              <a:defRPr/>
            </a:pPr>
            <a:endParaRPr lang="en-GB" sz="1600" b="1" dirty="0">
              <a:solidFill>
                <a:srgbClr val="FF0000"/>
              </a:solidFill>
            </a:endParaRPr>
          </a:p>
          <a:p>
            <a:pPr>
              <a:buFont typeface="+mj-lt"/>
              <a:buAutoNum type="arabicPeriod"/>
              <a:defRPr/>
            </a:pPr>
            <a:endParaRPr lang="en-GB" sz="1600" b="1" dirty="0">
              <a:solidFill>
                <a:srgbClr val="FF0000"/>
              </a:solidFill>
            </a:endParaRPr>
          </a:p>
          <a:p>
            <a:pPr marL="742950" lvl="2" indent="-342900">
              <a:buFont typeface="Arial" panose="020B0604020202020204" pitchFamily="34" charset="0"/>
              <a:buChar char="-"/>
              <a:defRPr/>
            </a:pPr>
            <a:endParaRPr lang="en-GB" altLang="en-US" sz="1400" dirty="0" smtClean="0"/>
          </a:p>
          <a:p>
            <a:pPr marL="742950" lvl="2" indent="-342900">
              <a:buFont typeface="Arial" panose="020B0604020202020204" pitchFamily="34" charset="0"/>
              <a:buChar char="-"/>
              <a:defRPr/>
            </a:pPr>
            <a:endParaRPr lang="en-GB" altLang="en-US" sz="1400" dirty="0"/>
          </a:p>
          <a:p>
            <a:pPr marL="800100" lvl="1">
              <a:defRPr/>
            </a:pPr>
            <a:endParaRPr lang="en-GB" altLang="en-US" sz="1800" dirty="0" smtClean="0"/>
          </a:p>
          <a:p>
            <a:pPr>
              <a:defRPr/>
            </a:pPr>
            <a:endParaRPr lang="en-GB" altLang="en-US" sz="1800" dirty="0" smtClean="0"/>
          </a:p>
        </p:txBody>
      </p:sp>
      <p:sp>
        <p:nvSpPr>
          <p:cNvPr id="148484" name="Slide Number Placeholder 5"/>
          <p:cNvSpPr txBox="1">
            <a:spLocks/>
          </p:cNvSpPr>
          <p:nvPr/>
        </p:nvSpPr>
        <p:spPr bwMode="auto">
          <a:xfrm>
            <a:off x="7567083" y="6491288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6DE44A3-DAF9-4563-810F-5396CC4D56C4}" type="slidenum">
              <a:rPr lang="en-GB" altLang="en-US" sz="1400" smtClean="0">
                <a:solidFill>
                  <a:srgbClr val="000000"/>
                </a:solidFill>
                <a:ea typeface="MS PGothic" pitchFamily="34" charset="-128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28</a:t>
            </a:fld>
            <a:endParaRPr lang="en-GB" altLang="en-US" sz="1400" smtClean="0">
              <a:solidFill>
                <a:srgbClr val="000000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578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3905" y="2701567"/>
            <a:ext cx="9906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5614988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tabLst>
                <a:tab pos="5614988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tabLst>
                <a:tab pos="5614988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tabLst>
                <a:tab pos="5614988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tabLst>
                <a:tab pos="5614988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614988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614988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614988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614988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GB" sz="3200" dirty="0" smtClean="0">
                <a:solidFill>
                  <a:srgbClr val="000000"/>
                </a:solidFill>
              </a:rPr>
              <a:t>COFFEE BREAK</a:t>
            </a:r>
          </a:p>
        </p:txBody>
      </p:sp>
      <p:sp>
        <p:nvSpPr>
          <p:cNvPr id="23557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567613" y="6491288"/>
            <a:ext cx="2311400" cy="476250"/>
          </a:xfrm>
          <a:noFill/>
        </p:spPr>
        <p:txBody>
          <a:bodyPr/>
          <a:lstStyle>
            <a:lvl1pPr eaLnBrk="0" hangingPunct="0"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r" eaLnBrk="1" hangingPunct="1"/>
            <a:fld id="{E69ADBEE-0F95-4D5E-BB42-29FDB12C0AD1}" type="slidenum">
              <a:rPr lang="en-GB" sz="1400" b="0" smtClean="0">
                <a:solidFill>
                  <a:srgbClr val="000000"/>
                </a:solidFill>
              </a:rPr>
              <a:pPr algn="r" eaLnBrk="1" hangingPunct="1"/>
              <a:t>29</a:t>
            </a:fld>
            <a:endParaRPr lang="en-GB" sz="1400" b="0" dirty="0" smtClean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066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smtClean="0"/>
              <a:t>Electricity Networks</a:t>
            </a:r>
            <a:endParaRPr lang="en-GB" sz="2800" dirty="0"/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1444" y="6165304"/>
            <a:ext cx="1968681" cy="573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6496" y="1550402"/>
            <a:ext cx="9217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0" hangingPunct="0">
              <a:spcAft>
                <a:spcPts val="300"/>
              </a:spcAft>
              <a:buFont typeface="Wingdings" pitchFamily="2" charset="2"/>
              <a:buChar char="§"/>
              <a:defRPr/>
            </a:pPr>
            <a:r>
              <a:rPr lang="en-GB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A short introductory video to explain how electricity networks </a:t>
            </a:r>
            <a:r>
              <a:rPr lang="en-GB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operate  </a:t>
            </a:r>
            <a:endParaRPr lang="en-GB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 bwMode="auto">
          <a:xfrm>
            <a:off x="7594600" y="6376988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B9AE67C-2809-437D-9D88-33CCC72304C9}" type="slidenum">
              <a:rPr lang="en-GB" altLang="en-US" sz="140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3</a:t>
            </a:fld>
            <a:endParaRPr lang="en-GB" altLang="en-US" sz="1400" dirty="0">
              <a:solidFill>
                <a:srgbClr val="000000"/>
              </a:solidFill>
            </a:endParaRPr>
          </a:p>
        </p:txBody>
      </p:sp>
      <p:pic>
        <p:nvPicPr>
          <p:cNvPr id="4" name="The energy network- how it works for yo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8584" y="2083614"/>
            <a:ext cx="7003387" cy="39394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1162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2855" y="5499241"/>
            <a:ext cx="99187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176213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tabLst>
                <a:tab pos="176213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tabLst>
                <a:tab pos="176213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tabLst>
                <a:tab pos="176213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tabLst>
                <a:tab pos="176213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76213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76213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76213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76213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GB" sz="2800" b="0" dirty="0" smtClean="0">
                <a:solidFill>
                  <a:srgbClr val="000000"/>
                </a:solidFill>
              </a:rPr>
              <a:t>Alison Sleightholm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GB" sz="2800" b="0" dirty="0" smtClean="0">
                <a:solidFill>
                  <a:srgbClr val="000000"/>
                </a:solidFill>
              </a:rPr>
              <a:t>Regulatory &amp; Government Affairs Manager</a:t>
            </a:r>
            <a:endParaRPr lang="en-GB" sz="3200" b="0" dirty="0" smtClean="0">
              <a:solidFill>
                <a:srgbClr val="000000"/>
              </a:solidFill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0" y="3150510"/>
            <a:ext cx="9906000" cy="1931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5614988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tabLst>
                <a:tab pos="5614988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tabLst>
                <a:tab pos="5614988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tabLst>
                <a:tab pos="5614988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tabLst>
                <a:tab pos="5614988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614988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614988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614988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5614988" algn="l"/>
              </a:tabLs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GB" sz="3200" dirty="0" smtClean="0">
                <a:solidFill>
                  <a:srgbClr val="578575"/>
                </a:solidFill>
              </a:rPr>
              <a:t>Session 3:</a:t>
            </a:r>
          </a:p>
          <a:p>
            <a:pPr algn="ctr" eaLnBrk="1" hangingPunct="1">
              <a:defRPr/>
            </a:pPr>
            <a:endParaRPr lang="en-GB" sz="1050" dirty="0" smtClean="0">
              <a:solidFill>
                <a:srgbClr val="578575"/>
              </a:solidFill>
            </a:endParaRPr>
          </a:p>
          <a:p>
            <a:pPr lvl="1" algn="ctr">
              <a:spcAft>
                <a:spcPts val="300"/>
              </a:spcAft>
              <a:defRPr/>
            </a:pPr>
            <a:r>
              <a:rPr lang="en-GB" sz="2400" dirty="0">
                <a:solidFill>
                  <a:srgbClr val="000000"/>
                </a:solidFill>
              </a:rPr>
              <a:t>Developing </a:t>
            </a:r>
            <a:r>
              <a:rPr lang="en-GB" sz="2400" dirty="0" smtClean="0">
                <a:solidFill>
                  <a:srgbClr val="000000"/>
                </a:solidFill>
              </a:rPr>
              <a:t>a WPD </a:t>
            </a:r>
            <a:r>
              <a:rPr lang="en-GB" sz="2400" dirty="0">
                <a:solidFill>
                  <a:srgbClr val="000000"/>
                </a:solidFill>
              </a:rPr>
              <a:t>action plan with respect to:	</a:t>
            </a:r>
          </a:p>
          <a:p>
            <a:pPr marL="1314450" lvl="2" indent="-457200" algn="ctr">
              <a:spcAft>
                <a:spcPts val="300"/>
              </a:spcAft>
              <a:buFont typeface="+mj-lt"/>
              <a:buAutoNum type="alphaLcParenR" startAt="3"/>
              <a:defRPr/>
            </a:pPr>
            <a:r>
              <a:rPr lang="en-GB" sz="2400" dirty="0" smtClean="0">
                <a:solidFill>
                  <a:srgbClr val="000000"/>
                </a:solidFill>
              </a:rPr>
              <a:t>Connections</a:t>
            </a:r>
          </a:p>
          <a:p>
            <a:pPr marL="1314450" lvl="2" indent="-457200" algn="ctr">
              <a:spcAft>
                <a:spcPts val="300"/>
              </a:spcAft>
              <a:buFont typeface="+mj-lt"/>
              <a:buAutoNum type="alphaLcParenR" startAt="3"/>
              <a:defRPr/>
            </a:pPr>
            <a:r>
              <a:rPr lang="en-GB" sz="2400" dirty="0" smtClean="0">
                <a:solidFill>
                  <a:srgbClr val="000000"/>
                </a:solidFill>
              </a:rPr>
              <a:t>Street works</a:t>
            </a:r>
          </a:p>
        </p:txBody>
      </p:sp>
      <p:pic>
        <p:nvPicPr>
          <p:cNvPr id="23556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3400" y="763588"/>
            <a:ext cx="610235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567613" y="6491288"/>
            <a:ext cx="2311400" cy="476250"/>
          </a:xfrm>
          <a:noFill/>
        </p:spPr>
        <p:txBody>
          <a:bodyPr/>
          <a:lstStyle>
            <a:lvl1pPr eaLnBrk="0" hangingPunct="0"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hangingPunct="1"/>
            <a:fld id="{E69ADBEE-0F95-4D5E-BB42-29FDB12C0AD1}" type="slidenum">
              <a:rPr lang="en-GB" sz="1400" b="0" smtClean="0">
                <a:solidFill>
                  <a:srgbClr val="000000"/>
                </a:solidFill>
              </a:rPr>
              <a:pPr eaLnBrk="1" hangingPunct="1"/>
              <a:t>30</a:t>
            </a:fld>
            <a:endParaRPr lang="en-GB" sz="1400" b="0" dirty="0" smtClean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104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Connections </a:t>
            </a: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- Our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8616" y="1844824"/>
            <a:ext cx="8420100" cy="4258816"/>
          </a:xfrm>
        </p:spPr>
        <p:txBody>
          <a:bodyPr/>
          <a:lstStyle/>
          <a:p>
            <a:r>
              <a:rPr lang="en-GB" sz="1600" dirty="0" smtClean="0"/>
              <a:t>We deal with approximately 50,000 connection enquiries a year </a:t>
            </a:r>
          </a:p>
          <a:p>
            <a:endParaRPr lang="en-GB" sz="1600" dirty="0"/>
          </a:p>
          <a:p>
            <a:r>
              <a:rPr lang="en-GB" sz="1600" dirty="0" smtClean="0"/>
              <a:t>We connect approximately 36,000 new sites a year</a:t>
            </a:r>
          </a:p>
          <a:p>
            <a:pPr lvl="1"/>
            <a:r>
              <a:rPr lang="en-GB" sz="1600" dirty="0" smtClean="0"/>
              <a:t>35,000 small sites connected at LV  </a:t>
            </a:r>
          </a:p>
          <a:p>
            <a:pPr lvl="1"/>
            <a:r>
              <a:rPr lang="en-GB" sz="1600" dirty="0" smtClean="0"/>
              <a:t>1000 large sites connected at  HV</a:t>
            </a:r>
          </a:p>
          <a:p>
            <a:pPr lvl="1"/>
            <a:r>
              <a:rPr lang="en-GB" sz="1600" dirty="0" smtClean="0"/>
              <a:t>20 very large sites connected at EHV</a:t>
            </a:r>
          </a:p>
          <a:p>
            <a:pPr marL="457200" lvl="1" indent="0">
              <a:buNone/>
            </a:pPr>
            <a:endParaRPr lang="en-GB" sz="1600" dirty="0"/>
          </a:p>
          <a:p>
            <a:r>
              <a:rPr lang="en-GB" sz="1600" dirty="0" smtClean="0"/>
              <a:t>A key change has been the increase in the number of generation connected to the distribution system </a:t>
            </a:r>
          </a:p>
          <a:p>
            <a:endParaRPr lang="en-GB" sz="1600" dirty="0" smtClean="0"/>
          </a:p>
          <a:p>
            <a:r>
              <a:rPr lang="en-GB" sz="1600" dirty="0" smtClean="0"/>
              <a:t>We have connected over 4000MW of generation</a:t>
            </a:r>
          </a:p>
          <a:p>
            <a:pPr marL="0" indent="0">
              <a:buNone/>
            </a:pPr>
            <a:endParaRPr lang="en-GB" sz="1600" dirty="0" smtClean="0"/>
          </a:p>
          <a:p>
            <a:r>
              <a:rPr lang="en-GB" sz="1600" dirty="0" smtClean="0"/>
              <a:t>Much of the electricity network is now constrained or at capacity due to the amount of DG (distributed generation) that has connected</a:t>
            </a:r>
          </a:p>
          <a:p>
            <a:endParaRPr lang="en-GB" sz="1600" dirty="0"/>
          </a:p>
          <a:p>
            <a:endParaRPr lang="en-GB" sz="1600" dirty="0" smtClean="0"/>
          </a:p>
          <a:p>
            <a:endParaRPr lang="en-GB" sz="1600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567613" y="6491288"/>
            <a:ext cx="2311400" cy="47625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r" eaLnBrk="1" hangingPunct="1"/>
            <a:fld id="{E69ADBEE-0F95-4D5E-BB42-29FDB12C0AD1}" type="slidenum">
              <a:rPr lang="en-GB" sz="1400" b="0" smtClean="0">
                <a:solidFill>
                  <a:srgbClr val="000000"/>
                </a:solidFill>
              </a:rPr>
              <a:pPr algn="r" eaLnBrk="1" hangingPunct="1"/>
              <a:t>31</a:t>
            </a:fld>
            <a:endParaRPr lang="en-GB" sz="1400" b="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38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242848" y="2891715"/>
            <a:ext cx="2812544" cy="969334"/>
          </a:xfrm>
          <a:custGeom>
            <a:avLst/>
            <a:gdLst>
              <a:gd name="connsiteX0" fmla="*/ 0 w 1931136"/>
              <a:gd name="connsiteY0" fmla="*/ 122473 h 1224725"/>
              <a:gd name="connsiteX1" fmla="*/ 122473 w 1931136"/>
              <a:gd name="connsiteY1" fmla="*/ 0 h 1224725"/>
              <a:gd name="connsiteX2" fmla="*/ 1808664 w 1931136"/>
              <a:gd name="connsiteY2" fmla="*/ 0 h 1224725"/>
              <a:gd name="connsiteX3" fmla="*/ 1931137 w 1931136"/>
              <a:gd name="connsiteY3" fmla="*/ 122473 h 1224725"/>
              <a:gd name="connsiteX4" fmla="*/ 1931136 w 1931136"/>
              <a:gd name="connsiteY4" fmla="*/ 1102253 h 1224725"/>
              <a:gd name="connsiteX5" fmla="*/ 1808663 w 1931136"/>
              <a:gd name="connsiteY5" fmla="*/ 1224726 h 1224725"/>
              <a:gd name="connsiteX6" fmla="*/ 122473 w 1931136"/>
              <a:gd name="connsiteY6" fmla="*/ 1224725 h 1224725"/>
              <a:gd name="connsiteX7" fmla="*/ 0 w 1931136"/>
              <a:gd name="connsiteY7" fmla="*/ 1102252 h 1224725"/>
              <a:gd name="connsiteX8" fmla="*/ 0 w 1931136"/>
              <a:gd name="connsiteY8" fmla="*/ 122473 h 122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1136" h="1224725">
                <a:moveTo>
                  <a:pt x="0" y="122473"/>
                </a:moveTo>
                <a:cubicBezTo>
                  <a:pt x="0" y="54833"/>
                  <a:pt x="54833" y="0"/>
                  <a:pt x="122473" y="0"/>
                </a:cubicBezTo>
                <a:lnTo>
                  <a:pt x="1808664" y="0"/>
                </a:lnTo>
                <a:cubicBezTo>
                  <a:pt x="1876304" y="0"/>
                  <a:pt x="1931137" y="54833"/>
                  <a:pt x="1931137" y="122473"/>
                </a:cubicBezTo>
                <a:cubicBezTo>
                  <a:pt x="1931137" y="449066"/>
                  <a:pt x="1931136" y="775660"/>
                  <a:pt x="1931136" y="1102253"/>
                </a:cubicBezTo>
                <a:cubicBezTo>
                  <a:pt x="1931136" y="1169893"/>
                  <a:pt x="1876303" y="1224726"/>
                  <a:pt x="1808663" y="1224726"/>
                </a:cubicBezTo>
                <a:lnTo>
                  <a:pt x="122473" y="1224725"/>
                </a:lnTo>
                <a:cubicBezTo>
                  <a:pt x="54833" y="1224725"/>
                  <a:pt x="0" y="1169892"/>
                  <a:pt x="0" y="1102252"/>
                </a:cubicBezTo>
                <a:lnTo>
                  <a:pt x="0" y="122473"/>
                </a:lnTo>
                <a:close/>
              </a:path>
            </a:pathLst>
          </a:cu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1591" tIns="81591" rIns="81591" bIns="81591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kern="120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Call us, apply online or send an </a:t>
            </a:r>
            <a:r>
              <a:rPr lang="en-US" sz="1400" u="sng" kern="120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Application</a:t>
            </a:r>
            <a:r>
              <a:rPr lang="en-US" sz="1400" kern="120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Form (with plans enclosed)</a:t>
            </a:r>
            <a:endParaRPr lang="en-GB" sz="1400" kern="12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6842184" y="4331196"/>
            <a:ext cx="2812544" cy="969334"/>
          </a:xfrm>
          <a:custGeom>
            <a:avLst/>
            <a:gdLst>
              <a:gd name="connsiteX0" fmla="*/ 0 w 1931136"/>
              <a:gd name="connsiteY0" fmla="*/ 122473 h 1224725"/>
              <a:gd name="connsiteX1" fmla="*/ 122473 w 1931136"/>
              <a:gd name="connsiteY1" fmla="*/ 0 h 1224725"/>
              <a:gd name="connsiteX2" fmla="*/ 1808664 w 1931136"/>
              <a:gd name="connsiteY2" fmla="*/ 0 h 1224725"/>
              <a:gd name="connsiteX3" fmla="*/ 1931137 w 1931136"/>
              <a:gd name="connsiteY3" fmla="*/ 122473 h 1224725"/>
              <a:gd name="connsiteX4" fmla="*/ 1931136 w 1931136"/>
              <a:gd name="connsiteY4" fmla="*/ 1102253 h 1224725"/>
              <a:gd name="connsiteX5" fmla="*/ 1808663 w 1931136"/>
              <a:gd name="connsiteY5" fmla="*/ 1224726 h 1224725"/>
              <a:gd name="connsiteX6" fmla="*/ 122473 w 1931136"/>
              <a:gd name="connsiteY6" fmla="*/ 1224725 h 1224725"/>
              <a:gd name="connsiteX7" fmla="*/ 0 w 1931136"/>
              <a:gd name="connsiteY7" fmla="*/ 1102252 h 1224725"/>
              <a:gd name="connsiteX8" fmla="*/ 0 w 1931136"/>
              <a:gd name="connsiteY8" fmla="*/ 122473 h 122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1136" h="1224725">
                <a:moveTo>
                  <a:pt x="0" y="122473"/>
                </a:moveTo>
                <a:cubicBezTo>
                  <a:pt x="0" y="54833"/>
                  <a:pt x="54833" y="0"/>
                  <a:pt x="122473" y="0"/>
                </a:cubicBezTo>
                <a:lnTo>
                  <a:pt x="1808664" y="0"/>
                </a:lnTo>
                <a:cubicBezTo>
                  <a:pt x="1876304" y="0"/>
                  <a:pt x="1931137" y="54833"/>
                  <a:pt x="1931137" y="122473"/>
                </a:cubicBezTo>
                <a:cubicBezTo>
                  <a:pt x="1931137" y="449066"/>
                  <a:pt x="1931136" y="775660"/>
                  <a:pt x="1931136" y="1102253"/>
                </a:cubicBezTo>
                <a:cubicBezTo>
                  <a:pt x="1931136" y="1169893"/>
                  <a:pt x="1876303" y="1224726"/>
                  <a:pt x="1808663" y="1224726"/>
                </a:cubicBezTo>
                <a:lnTo>
                  <a:pt x="122473" y="1224725"/>
                </a:lnTo>
                <a:cubicBezTo>
                  <a:pt x="54833" y="1224725"/>
                  <a:pt x="0" y="1169892"/>
                  <a:pt x="0" y="1102252"/>
                </a:cubicBezTo>
                <a:lnTo>
                  <a:pt x="0" y="122473"/>
                </a:lnTo>
                <a:close/>
              </a:path>
            </a:pathLst>
          </a:cu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1591" tIns="81591" rIns="81591" bIns="81591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</a:t>
            </a:r>
            <a:r>
              <a:rPr lang="en-GB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one, </a:t>
            </a:r>
            <a:r>
              <a:rPr lang="en-GB" sz="1400" u="sng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appoint an ICP</a:t>
            </a:r>
            <a:r>
              <a:rPr lang="en-GB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 them to apply to us for an Offer</a:t>
            </a:r>
          </a:p>
        </p:txBody>
      </p:sp>
      <p:sp>
        <p:nvSpPr>
          <p:cNvPr id="27" name="Freeform 26"/>
          <p:cNvSpPr/>
          <p:nvPr/>
        </p:nvSpPr>
        <p:spPr>
          <a:xfrm>
            <a:off x="3555216" y="4331196"/>
            <a:ext cx="2812544" cy="969334"/>
          </a:xfrm>
          <a:custGeom>
            <a:avLst/>
            <a:gdLst>
              <a:gd name="connsiteX0" fmla="*/ 0 w 1931136"/>
              <a:gd name="connsiteY0" fmla="*/ 122473 h 1224725"/>
              <a:gd name="connsiteX1" fmla="*/ 122473 w 1931136"/>
              <a:gd name="connsiteY1" fmla="*/ 0 h 1224725"/>
              <a:gd name="connsiteX2" fmla="*/ 1808664 w 1931136"/>
              <a:gd name="connsiteY2" fmla="*/ 0 h 1224725"/>
              <a:gd name="connsiteX3" fmla="*/ 1931137 w 1931136"/>
              <a:gd name="connsiteY3" fmla="*/ 122473 h 1224725"/>
              <a:gd name="connsiteX4" fmla="*/ 1931136 w 1931136"/>
              <a:gd name="connsiteY4" fmla="*/ 1102253 h 1224725"/>
              <a:gd name="connsiteX5" fmla="*/ 1808663 w 1931136"/>
              <a:gd name="connsiteY5" fmla="*/ 1224726 h 1224725"/>
              <a:gd name="connsiteX6" fmla="*/ 122473 w 1931136"/>
              <a:gd name="connsiteY6" fmla="*/ 1224725 h 1224725"/>
              <a:gd name="connsiteX7" fmla="*/ 0 w 1931136"/>
              <a:gd name="connsiteY7" fmla="*/ 1102252 h 1224725"/>
              <a:gd name="connsiteX8" fmla="*/ 0 w 1931136"/>
              <a:gd name="connsiteY8" fmla="*/ 122473 h 122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1136" h="1224725">
                <a:moveTo>
                  <a:pt x="0" y="122473"/>
                </a:moveTo>
                <a:cubicBezTo>
                  <a:pt x="0" y="54833"/>
                  <a:pt x="54833" y="0"/>
                  <a:pt x="122473" y="0"/>
                </a:cubicBezTo>
                <a:lnTo>
                  <a:pt x="1808664" y="0"/>
                </a:lnTo>
                <a:cubicBezTo>
                  <a:pt x="1876304" y="0"/>
                  <a:pt x="1931137" y="54833"/>
                  <a:pt x="1931137" y="122473"/>
                </a:cubicBezTo>
                <a:cubicBezTo>
                  <a:pt x="1931137" y="449066"/>
                  <a:pt x="1931136" y="775660"/>
                  <a:pt x="1931136" y="1102253"/>
                </a:cubicBezTo>
                <a:cubicBezTo>
                  <a:pt x="1931136" y="1169893"/>
                  <a:pt x="1876303" y="1224726"/>
                  <a:pt x="1808663" y="1224726"/>
                </a:cubicBezTo>
                <a:lnTo>
                  <a:pt x="122473" y="1224725"/>
                </a:lnTo>
                <a:cubicBezTo>
                  <a:pt x="54833" y="1224725"/>
                  <a:pt x="0" y="1169892"/>
                  <a:pt x="0" y="1102252"/>
                </a:cubicBezTo>
                <a:lnTo>
                  <a:pt x="0" y="122473"/>
                </a:lnTo>
                <a:close/>
              </a:path>
            </a:pathLst>
          </a:cu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1591" tIns="81591" rIns="81591" bIns="81591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want </a:t>
            </a:r>
            <a:r>
              <a:rPr lang="en-GB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WPD to </a:t>
            </a:r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carry out all the work, sign and return the </a:t>
            </a:r>
            <a:r>
              <a:rPr lang="en-GB" sz="14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Offer acceptance</a:t>
            </a:r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payment</a:t>
            </a:r>
          </a:p>
        </p:txBody>
      </p:sp>
      <p:sp>
        <p:nvSpPr>
          <p:cNvPr id="28" name="Freeform 27"/>
          <p:cNvSpPr/>
          <p:nvPr/>
        </p:nvSpPr>
        <p:spPr>
          <a:xfrm>
            <a:off x="242848" y="4331196"/>
            <a:ext cx="2812544" cy="969334"/>
          </a:xfrm>
          <a:custGeom>
            <a:avLst/>
            <a:gdLst>
              <a:gd name="connsiteX0" fmla="*/ 0 w 1931136"/>
              <a:gd name="connsiteY0" fmla="*/ 122473 h 1224725"/>
              <a:gd name="connsiteX1" fmla="*/ 122473 w 1931136"/>
              <a:gd name="connsiteY1" fmla="*/ 0 h 1224725"/>
              <a:gd name="connsiteX2" fmla="*/ 1808664 w 1931136"/>
              <a:gd name="connsiteY2" fmla="*/ 0 h 1224725"/>
              <a:gd name="connsiteX3" fmla="*/ 1931137 w 1931136"/>
              <a:gd name="connsiteY3" fmla="*/ 122473 h 1224725"/>
              <a:gd name="connsiteX4" fmla="*/ 1931136 w 1931136"/>
              <a:gd name="connsiteY4" fmla="*/ 1102253 h 1224725"/>
              <a:gd name="connsiteX5" fmla="*/ 1808663 w 1931136"/>
              <a:gd name="connsiteY5" fmla="*/ 1224726 h 1224725"/>
              <a:gd name="connsiteX6" fmla="*/ 122473 w 1931136"/>
              <a:gd name="connsiteY6" fmla="*/ 1224725 h 1224725"/>
              <a:gd name="connsiteX7" fmla="*/ 0 w 1931136"/>
              <a:gd name="connsiteY7" fmla="*/ 1102252 h 1224725"/>
              <a:gd name="connsiteX8" fmla="*/ 0 w 1931136"/>
              <a:gd name="connsiteY8" fmla="*/ 122473 h 122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1136" h="1224725">
                <a:moveTo>
                  <a:pt x="0" y="122473"/>
                </a:moveTo>
                <a:cubicBezTo>
                  <a:pt x="0" y="54833"/>
                  <a:pt x="54833" y="0"/>
                  <a:pt x="122473" y="0"/>
                </a:cubicBezTo>
                <a:lnTo>
                  <a:pt x="1808664" y="0"/>
                </a:lnTo>
                <a:cubicBezTo>
                  <a:pt x="1876304" y="0"/>
                  <a:pt x="1931137" y="54833"/>
                  <a:pt x="1931137" y="122473"/>
                </a:cubicBezTo>
                <a:cubicBezTo>
                  <a:pt x="1931137" y="449066"/>
                  <a:pt x="1931136" y="775660"/>
                  <a:pt x="1931136" y="1102253"/>
                </a:cubicBezTo>
                <a:cubicBezTo>
                  <a:pt x="1931136" y="1169893"/>
                  <a:pt x="1876303" y="1224726"/>
                  <a:pt x="1808663" y="1224726"/>
                </a:cubicBezTo>
                <a:lnTo>
                  <a:pt x="122473" y="1224725"/>
                </a:lnTo>
                <a:cubicBezTo>
                  <a:pt x="54833" y="1224725"/>
                  <a:pt x="0" y="1169892"/>
                  <a:pt x="0" y="1102252"/>
                </a:cubicBezTo>
                <a:lnTo>
                  <a:pt x="0" y="122473"/>
                </a:lnTo>
                <a:close/>
              </a:path>
            </a:pathLst>
          </a:custGeom>
          <a:solidFill>
            <a:srgbClr val="4F9373"/>
          </a:solidFill>
          <a:ln w="25400" cap="flat" cmpd="sng" algn="ctr">
            <a:solidFill>
              <a:srgbClr val="476A5C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1591" tIns="81591" rIns="81591" bIns="81591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en-GB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GB" sz="14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to </a:t>
            </a:r>
            <a:r>
              <a:rPr lang="en-GB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 a date </a:t>
            </a:r>
            <a:r>
              <a:rPr lang="en-GB" sz="14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work </a:t>
            </a:r>
            <a:r>
              <a:rPr lang="en-GB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any other requirements e.g. obtaining </a:t>
            </a:r>
            <a:r>
              <a:rPr lang="en-GB" sz="1400" u="sng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Wayleaves</a:t>
            </a:r>
            <a:r>
              <a:rPr lang="en-GB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consents and completing a </a:t>
            </a:r>
            <a:r>
              <a:rPr lang="en-GB" sz="1400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Connection Agreement </a:t>
            </a:r>
          </a:p>
        </p:txBody>
      </p:sp>
      <p:sp>
        <p:nvSpPr>
          <p:cNvPr id="29" name="Freeform 28"/>
          <p:cNvSpPr/>
          <p:nvPr/>
        </p:nvSpPr>
        <p:spPr>
          <a:xfrm>
            <a:off x="242848" y="5753800"/>
            <a:ext cx="2812544" cy="969334"/>
          </a:xfrm>
          <a:custGeom>
            <a:avLst/>
            <a:gdLst>
              <a:gd name="connsiteX0" fmla="*/ 0 w 1931136"/>
              <a:gd name="connsiteY0" fmla="*/ 122473 h 1224725"/>
              <a:gd name="connsiteX1" fmla="*/ 122473 w 1931136"/>
              <a:gd name="connsiteY1" fmla="*/ 0 h 1224725"/>
              <a:gd name="connsiteX2" fmla="*/ 1808664 w 1931136"/>
              <a:gd name="connsiteY2" fmla="*/ 0 h 1224725"/>
              <a:gd name="connsiteX3" fmla="*/ 1931137 w 1931136"/>
              <a:gd name="connsiteY3" fmla="*/ 122473 h 1224725"/>
              <a:gd name="connsiteX4" fmla="*/ 1931136 w 1931136"/>
              <a:gd name="connsiteY4" fmla="*/ 1102253 h 1224725"/>
              <a:gd name="connsiteX5" fmla="*/ 1808663 w 1931136"/>
              <a:gd name="connsiteY5" fmla="*/ 1224726 h 1224725"/>
              <a:gd name="connsiteX6" fmla="*/ 122473 w 1931136"/>
              <a:gd name="connsiteY6" fmla="*/ 1224725 h 1224725"/>
              <a:gd name="connsiteX7" fmla="*/ 0 w 1931136"/>
              <a:gd name="connsiteY7" fmla="*/ 1102252 h 1224725"/>
              <a:gd name="connsiteX8" fmla="*/ 0 w 1931136"/>
              <a:gd name="connsiteY8" fmla="*/ 122473 h 122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1136" h="1224725">
                <a:moveTo>
                  <a:pt x="0" y="122473"/>
                </a:moveTo>
                <a:cubicBezTo>
                  <a:pt x="0" y="54833"/>
                  <a:pt x="54833" y="0"/>
                  <a:pt x="122473" y="0"/>
                </a:cubicBezTo>
                <a:lnTo>
                  <a:pt x="1808664" y="0"/>
                </a:lnTo>
                <a:cubicBezTo>
                  <a:pt x="1876304" y="0"/>
                  <a:pt x="1931137" y="54833"/>
                  <a:pt x="1931137" y="122473"/>
                </a:cubicBezTo>
                <a:cubicBezTo>
                  <a:pt x="1931137" y="449066"/>
                  <a:pt x="1931136" y="775660"/>
                  <a:pt x="1931136" y="1102253"/>
                </a:cubicBezTo>
                <a:cubicBezTo>
                  <a:pt x="1931136" y="1169893"/>
                  <a:pt x="1876303" y="1224726"/>
                  <a:pt x="1808663" y="1224726"/>
                </a:cubicBezTo>
                <a:lnTo>
                  <a:pt x="122473" y="1224725"/>
                </a:lnTo>
                <a:cubicBezTo>
                  <a:pt x="54833" y="1224725"/>
                  <a:pt x="0" y="1169892"/>
                  <a:pt x="0" y="1102252"/>
                </a:cubicBezTo>
                <a:lnTo>
                  <a:pt x="0" y="122473"/>
                </a:lnTo>
                <a:close/>
              </a:path>
            </a:pathLst>
          </a:cu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1591" tIns="81591" rIns="81591" bIns="81591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en-GB" sz="14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</a:t>
            </a:r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your new supply MPAN with an electricity supplier and arrange your metering</a:t>
            </a:r>
          </a:p>
        </p:txBody>
      </p:sp>
      <p:sp>
        <p:nvSpPr>
          <p:cNvPr id="30" name="Freeform 29"/>
          <p:cNvSpPr/>
          <p:nvPr/>
        </p:nvSpPr>
        <p:spPr>
          <a:xfrm>
            <a:off x="3540648" y="5753800"/>
            <a:ext cx="2812544" cy="969334"/>
          </a:xfrm>
          <a:custGeom>
            <a:avLst/>
            <a:gdLst>
              <a:gd name="connsiteX0" fmla="*/ 0 w 1931136"/>
              <a:gd name="connsiteY0" fmla="*/ 122473 h 1224725"/>
              <a:gd name="connsiteX1" fmla="*/ 122473 w 1931136"/>
              <a:gd name="connsiteY1" fmla="*/ 0 h 1224725"/>
              <a:gd name="connsiteX2" fmla="*/ 1808664 w 1931136"/>
              <a:gd name="connsiteY2" fmla="*/ 0 h 1224725"/>
              <a:gd name="connsiteX3" fmla="*/ 1931137 w 1931136"/>
              <a:gd name="connsiteY3" fmla="*/ 122473 h 1224725"/>
              <a:gd name="connsiteX4" fmla="*/ 1931136 w 1931136"/>
              <a:gd name="connsiteY4" fmla="*/ 1102253 h 1224725"/>
              <a:gd name="connsiteX5" fmla="*/ 1808663 w 1931136"/>
              <a:gd name="connsiteY5" fmla="*/ 1224726 h 1224725"/>
              <a:gd name="connsiteX6" fmla="*/ 122473 w 1931136"/>
              <a:gd name="connsiteY6" fmla="*/ 1224725 h 1224725"/>
              <a:gd name="connsiteX7" fmla="*/ 0 w 1931136"/>
              <a:gd name="connsiteY7" fmla="*/ 1102252 h 1224725"/>
              <a:gd name="connsiteX8" fmla="*/ 0 w 1931136"/>
              <a:gd name="connsiteY8" fmla="*/ 122473 h 122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1136" h="1224725">
                <a:moveTo>
                  <a:pt x="0" y="122473"/>
                </a:moveTo>
                <a:cubicBezTo>
                  <a:pt x="0" y="54833"/>
                  <a:pt x="54833" y="0"/>
                  <a:pt x="122473" y="0"/>
                </a:cubicBezTo>
                <a:lnTo>
                  <a:pt x="1808664" y="0"/>
                </a:lnTo>
                <a:cubicBezTo>
                  <a:pt x="1876304" y="0"/>
                  <a:pt x="1931137" y="54833"/>
                  <a:pt x="1931137" y="122473"/>
                </a:cubicBezTo>
                <a:cubicBezTo>
                  <a:pt x="1931137" y="449066"/>
                  <a:pt x="1931136" y="775660"/>
                  <a:pt x="1931136" y="1102253"/>
                </a:cubicBezTo>
                <a:cubicBezTo>
                  <a:pt x="1931136" y="1169893"/>
                  <a:pt x="1876303" y="1224726"/>
                  <a:pt x="1808663" y="1224726"/>
                </a:cubicBezTo>
                <a:lnTo>
                  <a:pt x="122473" y="1224725"/>
                </a:lnTo>
                <a:cubicBezTo>
                  <a:pt x="54833" y="1224725"/>
                  <a:pt x="0" y="1169892"/>
                  <a:pt x="0" y="1102252"/>
                </a:cubicBezTo>
                <a:lnTo>
                  <a:pt x="0" y="122473"/>
                </a:lnTo>
                <a:close/>
              </a:path>
            </a:pathLst>
          </a:cu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1591" tIns="81591" rIns="81591" bIns="81591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 we visit, please </a:t>
            </a:r>
            <a:r>
              <a:rPr lang="en-GB" sz="14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any on- site works </a:t>
            </a:r>
            <a:r>
              <a:rPr lang="en-GB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are providing</a:t>
            </a:r>
            <a:endParaRPr lang="en-GB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6842184" y="5753800"/>
            <a:ext cx="2812544" cy="969334"/>
          </a:xfrm>
          <a:custGeom>
            <a:avLst/>
            <a:gdLst>
              <a:gd name="connsiteX0" fmla="*/ 0 w 1931136"/>
              <a:gd name="connsiteY0" fmla="*/ 122473 h 1224725"/>
              <a:gd name="connsiteX1" fmla="*/ 122473 w 1931136"/>
              <a:gd name="connsiteY1" fmla="*/ 0 h 1224725"/>
              <a:gd name="connsiteX2" fmla="*/ 1808664 w 1931136"/>
              <a:gd name="connsiteY2" fmla="*/ 0 h 1224725"/>
              <a:gd name="connsiteX3" fmla="*/ 1931137 w 1931136"/>
              <a:gd name="connsiteY3" fmla="*/ 122473 h 1224725"/>
              <a:gd name="connsiteX4" fmla="*/ 1931136 w 1931136"/>
              <a:gd name="connsiteY4" fmla="*/ 1102253 h 1224725"/>
              <a:gd name="connsiteX5" fmla="*/ 1808663 w 1931136"/>
              <a:gd name="connsiteY5" fmla="*/ 1224726 h 1224725"/>
              <a:gd name="connsiteX6" fmla="*/ 122473 w 1931136"/>
              <a:gd name="connsiteY6" fmla="*/ 1224725 h 1224725"/>
              <a:gd name="connsiteX7" fmla="*/ 0 w 1931136"/>
              <a:gd name="connsiteY7" fmla="*/ 1102252 h 1224725"/>
              <a:gd name="connsiteX8" fmla="*/ 0 w 1931136"/>
              <a:gd name="connsiteY8" fmla="*/ 122473 h 122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1136" h="1224725">
                <a:moveTo>
                  <a:pt x="0" y="122473"/>
                </a:moveTo>
                <a:cubicBezTo>
                  <a:pt x="0" y="54833"/>
                  <a:pt x="54833" y="0"/>
                  <a:pt x="122473" y="0"/>
                </a:cubicBezTo>
                <a:lnTo>
                  <a:pt x="1808664" y="0"/>
                </a:lnTo>
                <a:cubicBezTo>
                  <a:pt x="1876304" y="0"/>
                  <a:pt x="1931137" y="54833"/>
                  <a:pt x="1931137" y="122473"/>
                </a:cubicBezTo>
                <a:cubicBezTo>
                  <a:pt x="1931137" y="449066"/>
                  <a:pt x="1931136" y="775660"/>
                  <a:pt x="1931136" y="1102253"/>
                </a:cubicBezTo>
                <a:cubicBezTo>
                  <a:pt x="1931136" y="1169893"/>
                  <a:pt x="1876303" y="1224726"/>
                  <a:pt x="1808663" y="1224726"/>
                </a:cubicBezTo>
                <a:lnTo>
                  <a:pt x="122473" y="1224725"/>
                </a:lnTo>
                <a:cubicBezTo>
                  <a:pt x="54833" y="1224725"/>
                  <a:pt x="0" y="1169892"/>
                  <a:pt x="0" y="1102252"/>
                </a:cubicBezTo>
                <a:lnTo>
                  <a:pt x="0" y="122473"/>
                </a:lnTo>
                <a:close/>
              </a:path>
            </a:pathLst>
          </a:custGeom>
          <a:solidFill>
            <a:srgbClr val="4F9373"/>
          </a:solidFill>
          <a:ln w="25400" cap="flat" cmpd="sng" algn="ctr">
            <a:solidFill>
              <a:srgbClr val="476A5C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1591" tIns="81591" rIns="81591" bIns="81591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en-GB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GB" sz="14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</a:t>
            </a:r>
            <a:r>
              <a:rPr lang="en-GB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works and </a:t>
            </a:r>
            <a:r>
              <a:rPr lang="en-GB" sz="1400" u="sng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energise</a:t>
            </a:r>
            <a:r>
              <a:rPr lang="en-GB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your connection</a:t>
            </a: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GB" altLang="en-US" sz="2800" dirty="0" smtClean="0"/>
              <a:t>The key stages in the process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idx="1"/>
          </p:nvPr>
        </p:nvSpPr>
        <p:spPr>
          <a:xfrm>
            <a:off x="778616" y="1268760"/>
            <a:ext cx="8420100" cy="483488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altLang="en-US" sz="1600" dirty="0" smtClean="0"/>
              <a:t>Information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altLang="en-US" sz="1600" dirty="0" smtClean="0"/>
              <a:t>Application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altLang="en-US" sz="1600" dirty="0" smtClean="0"/>
              <a:t>Quotation and Agreements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altLang="en-US" sz="1600" dirty="0" smtClean="0"/>
              <a:t>Construction and Connection</a:t>
            </a:r>
          </a:p>
        </p:txBody>
      </p:sp>
      <p:sp>
        <p:nvSpPr>
          <p:cNvPr id="7" name="Freeform 6"/>
          <p:cNvSpPr/>
          <p:nvPr/>
        </p:nvSpPr>
        <p:spPr>
          <a:xfrm>
            <a:off x="3555216" y="2913876"/>
            <a:ext cx="2812544" cy="969334"/>
          </a:xfrm>
          <a:custGeom>
            <a:avLst/>
            <a:gdLst>
              <a:gd name="connsiteX0" fmla="*/ 0 w 1931136"/>
              <a:gd name="connsiteY0" fmla="*/ 122473 h 1224725"/>
              <a:gd name="connsiteX1" fmla="*/ 122473 w 1931136"/>
              <a:gd name="connsiteY1" fmla="*/ 0 h 1224725"/>
              <a:gd name="connsiteX2" fmla="*/ 1808664 w 1931136"/>
              <a:gd name="connsiteY2" fmla="*/ 0 h 1224725"/>
              <a:gd name="connsiteX3" fmla="*/ 1931137 w 1931136"/>
              <a:gd name="connsiteY3" fmla="*/ 122473 h 1224725"/>
              <a:gd name="connsiteX4" fmla="*/ 1931136 w 1931136"/>
              <a:gd name="connsiteY4" fmla="*/ 1102253 h 1224725"/>
              <a:gd name="connsiteX5" fmla="*/ 1808663 w 1931136"/>
              <a:gd name="connsiteY5" fmla="*/ 1224726 h 1224725"/>
              <a:gd name="connsiteX6" fmla="*/ 122473 w 1931136"/>
              <a:gd name="connsiteY6" fmla="*/ 1224725 h 1224725"/>
              <a:gd name="connsiteX7" fmla="*/ 0 w 1931136"/>
              <a:gd name="connsiteY7" fmla="*/ 1102252 h 1224725"/>
              <a:gd name="connsiteX8" fmla="*/ 0 w 1931136"/>
              <a:gd name="connsiteY8" fmla="*/ 122473 h 122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1136" h="1224725">
                <a:moveTo>
                  <a:pt x="0" y="122473"/>
                </a:moveTo>
                <a:cubicBezTo>
                  <a:pt x="0" y="54833"/>
                  <a:pt x="54833" y="0"/>
                  <a:pt x="122473" y="0"/>
                </a:cubicBezTo>
                <a:lnTo>
                  <a:pt x="1808664" y="0"/>
                </a:lnTo>
                <a:cubicBezTo>
                  <a:pt x="1876304" y="0"/>
                  <a:pt x="1931137" y="54833"/>
                  <a:pt x="1931137" y="122473"/>
                </a:cubicBezTo>
                <a:cubicBezTo>
                  <a:pt x="1931137" y="449066"/>
                  <a:pt x="1931136" y="775660"/>
                  <a:pt x="1931136" y="1102253"/>
                </a:cubicBezTo>
                <a:cubicBezTo>
                  <a:pt x="1931136" y="1169893"/>
                  <a:pt x="1876303" y="1224726"/>
                  <a:pt x="1808663" y="1224726"/>
                </a:cubicBezTo>
                <a:lnTo>
                  <a:pt x="122473" y="1224725"/>
                </a:lnTo>
                <a:cubicBezTo>
                  <a:pt x="54833" y="1224725"/>
                  <a:pt x="0" y="1169892"/>
                  <a:pt x="0" y="1102252"/>
                </a:cubicBezTo>
                <a:lnTo>
                  <a:pt x="0" y="122473"/>
                </a:lnTo>
                <a:close/>
              </a:path>
            </a:pathLst>
          </a:custGeom>
          <a:solidFill>
            <a:srgbClr val="4F9373"/>
          </a:solidFill>
          <a:ln w="25400" cap="flat" cmpd="sng" algn="ctr">
            <a:solidFill>
              <a:srgbClr val="476A5C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1591" tIns="81591" rIns="81591" bIns="81591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calculate the </a:t>
            </a:r>
            <a:r>
              <a:rPr lang="en-US" sz="1400" u="sng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Charge</a:t>
            </a:r>
            <a:r>
              <a:rPr lang="en-US" sz="1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&amp; send an </a:t>
            </a:r>
            <a:r>
              <a:rPr lang="en-US" sz="1400" u="sng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Offer</a:t>
            </a:r>
            <a:r>
              <a:rPr lang="en-US" sz="1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showing Contestable and Non-contestable costs</a:t>
            </a:r>
            <a:endParaRPr lang="en-GB" sz="1400" kern="1200" dirty="0">
              <a:solidFill>
                <a:srgbClr val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3125348" y="3196382"/>
            <a:ext cx="360000" cy="360000"/>
          </a:xfrm>
          <a:custGeom>
            <a:avLst/>
            <a:gdLst>
              <a:gd name="connsiteX0" fmla="*/ 0 w 208690"/>
              <a:gd name="connsiteY0" fmla="*/ 35571 h 177857"/>
              <a:gd name="connsiteX1" fmla="*/ 119762 w 208690"/>
              <a:gd name="connsiteY1" fmla="*/ 35571 h 177857"/>
              <a:gd name="connsiteX2" fmla="*/ 119762 w 208690"/>
              <a:gd name="connsiteY2" fmla="*/ 0 h 177857"/>
              <a:gd name="connsiteX3" fmla="*/ 208690 w 208690"/>
              <a:gd name="connsiteY3" fmla="*/ 88929 h 177857"/>
              <a:gd name="connsiteX4" fmla="*/ 119762 w 208690"/>
              <a:gd name="connsiteY4" fmla="*/ 177857 h 177857"/>
              <a:gd name="connsiteX5" fmla="*/ 119762 w 208690"/>
              <a:gd name="connsiteY5" fmla="*/ 142286 h 177857"/>
              <a:gd name="connsiteX6" fmla="*/ 0 w 208690"/>
              <a:gd name="connsiteY6" fmla="*/ 142286 h 177857"/>
              <a:gd name="connsiteX7" fmla="*/ 0 w 208690"/>
              <a:gd name="connsiteY7" fmla="*/ 35571 h 177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8690" h="177857">
                <a:moveTo>
                  <a:pt x="0" y="35571"/>
                </a:moveTo>
                <a:lnTo>
                  <a:pt x="119762" y="35571"/>
                </a:lnTo>
                <a:lnTo>
                  <a:pt x="119762" y="0"/>
                </a:lnTo>
                <a:lnTo>
                  <a:pt x="208690" y="88929"/>
                </a:lnTo>
                <a:lnTo>
                  <a:pt x="119762" y="177857"/>
                </a:lnTo>
                <a:lnTo>
                  <a:pt x="119762" y="142286"/>
                </a:lnTo>
                <a:lnTo>
                  <a:pt x="0" y="142286"/>
                </a:lnTo>
                <a:lnTo>
                  <a:pt x="0" y="35571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FFC000">
                <a:lumMod val="75000"/>
              </a:srgbClr>
            </a:solidFill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35571" rIns="53357" bIns="35571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800" kern="1200" dirty="0">
              <a:solidFill>
                <a:srgbClr val="FFFFFF"/>
              </a:solidFill>
              <a:latin typeface="Polo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842184" y="2913876"/>
            <a:ext cx="2812544" cy="969334"/>
          </a:xfrm>
          <a:custGeom>
            <a:avLst/>
            <a:gdLst>
              <a:gd name="connsiteX0" fmla="*/ 0 w 1931136"/>
              <a:gd name="connsiteY0" fmla="*/ 122473 h 1224725"/>
              <a:gd name="connsiteX1" fmla="*/ 122473 w 1931136"/>
              <a:gd name="connsiteY1" fmla="*/ 0 h 1224725"/>
              <a:gd name="connsiteX2" fmla="*/ 1808664 w 1931136"/>
              <a:gd name="connsiteY2" fmla="*/ 0 h 1224725"/>
              <a:gd name="connsiteX3" fmla="*/ 1931137 w 1931136"/>
              <a:gd name="connsiteY3" fmla="*/ 122473 h 1224725"/>
              <a:gd name="connsiteX4" fmla="*/ 1931136 w 1931136"/>
              <a:gd name="connsiteY4" fmla="*/ 1102253 h 1224725"/>
              <a:gd name="connsiteX5" fmla="*/ 1808663 w 1931136"/>
              <a:gd name="connsiteY5" fmla="*/ 1224726 h 1224725"/>
              <a:gd name="connsiteX6" fmla="*/ 122473 w 1931136"/>
              <a:gd name="connsiteY6" fmla="*/ 1224725 h 1224725"/>
              <a:gd name="connsiteX7" fmla="*/ 0 w 1931136"/>
              <a:gd name="connsiteY7" fmla="*/ 1102252 h 1224725"/>
              <a:gd name="connsiteX8" fmla="*/ 0 w 1931136"/>
              <a:gd name="connsiteY8" fmla="*/ 122473 h 122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1136" h="1224725">
                <a:moveTo>
                  <a:pt x="0" y="122473"/>
                </a:moveTo>
                <a:cubicBezTo>
                  <a:pt x="0" y="54833"/>
                  <a:pt x="54833" y="0"/>
                  <a:pt x="122473" y="0"/>
                </a:cubicBezTo>
                <a:lnTo>
                  <a:pt x="1808664" y="0"/>
                </a:lnTo>
                <a:cubicBezTo>
                  <a:pt x="1876304" y="0"/>
                  <a:pt x="1931137" y="54833"/>
                  <a:pt x="1931137" y="122473"/>
                </a:cubicBezTo>
                <a:cubicBezTo>
                  <a:pt x="1931137" y="449066"/>
                  <a:pt x="1931136" y="775660"/>
                  <a:pt x="1931136" y="1102253"/>
                </a:cubicBezTo>
                <a:cubicBezTo>
                  <a:pt x="1931136" y="1169893"/>
                  <a:pt x="1876303" y="1224726"/>
                  <a:pt x="1808663" y="1224726"/>
                </a:cubicBezTo>
                <a:lnTo>
                  <a:pt x="122473" y="1224725"/>
                </a:lnTo>
                <a:cubicBezTo>
                  <a:pt x="54833" y="1224725"/>
                  <a:pt x="0" y="1169892"/>
                  <a:pt x="0" y="1102252"/>
                </a:cubicBezTo>
                <a:lnTo>
                  <a:pt x="0" y="122473"/>
                </a:lnTo>
                <a:close/>
              </a:path>
            </a:pathLst>
          </a:custGeom>
          <a:solidFill>
            <a:srgbClr val="FFFFFF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1591" tIns="81591" rIns="81591" bIns="81591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kern="1200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Decide if you want WPD to do all the work (or appoint an ICP for the Contestable work)</a:t>
            </a:r>
            <a:endParaRPr lang="en-GB" sz="1400" kern="12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6423892" y="3196382"/>
            <a:ext cx="360000" cy="360000"/>
          </a:xfrm>
          <a:custGeom>
            <a:avLst/>
            <a:gdLst>
              <a:gd name="connsiteX0" fmla="*/ 0 w 208690"/>
              <a:gd name="connsiteY0" fmla="*/ 35571 h 177857"/>
              <a:gd name="connsiteX1" fmla="*/ 119762 w 208690"/>
              <a:gd name="connsiteY1" fmla="*/ 35571 h 177857"/>
              <a:gd name="connsiteX2" fmla="*/ 119762 w 208690"/>
              <a:gd name="connsiteY2" fmla="*/ 0 h 177857"/>
              <a:gd name="connsiteX3" fmla="*/ 208690 w 208690"/>
              <a:gd name="connsiteY3" fmla="*/ 88929 h 177857"/>
              <a:gd name="connsiteX4" fmla="*/ 119762 w 208690"/>
              <a:gd name="connsiteY4" fmla="*/ 177857 h 177857"/>
              <a:gd name="connsiteX5" fmla="*/ 119762 w 208690"/>
              <a:gd name="connsiteY5" fmla="*/ 142286 h 177857"/>
              <a:gd name="connsiteX6" fmla="*/ 0 w 208690"/>
              <a:gd name="connsiteY6" fmla="*/ 142286 h 177857"/>
              <a:gd name="connsiteX7" fmla="*/ 0 w 208690"/>
              <a:gd name="connsiteY7" fmla="*/ 35571 h 177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8690" h="177857">
                <a:moveTo>
                  <a:pt x="0" y="35571"/>
                </a:moveTo>
                <a:lnTo>
                  <a:pt x="119762" y="35571"/>
                </a:lnTo>
                <a:lnTo>
                  <a:pt x="119762" y="0"/>
                </a:lnTo>
                <a:lnTo>
                  <a:pt x="208690" y="88929"/>
                </a:lnTo>
                <a:lnTo>
                  <a:pt x="119762" y="177857"/>
                </a:lnTo>
                <a:lnTo>
                  <a:pt x="119762" y="142286"/>
                </a:lnTo>
                <a:lnTo>
                  <a:pt x="0" y="142286"/>
                </a:lnTo>
                <a:lnTo>
                  <a:pt x="0" y="35571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FFC000">
                <a:lumMod val="75000"/>
              </a:srgbClr>
            </a:solidFill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35571" rIns="53357" bIns="35571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800" kern="1200" dirty="0">
              <a:solidFill>
                <a:srgbClr val="FFFFFF"/>
              </a:solidFill>
              <a:latin typeface="Polo"/>
              <a:ea typeface="+mn-ea"/>
              <a:cs typeface="+mn-cs"/>
            </a:endParaRPr>
          </a:p>
        </p:txBody>
      </p:sp>
      <p:sp>
        <p:nvSpPr>
          <p:cNvPr id="25" name="Freeform 24"/>
          <p:cNvSpPr/>
          <p:nvPr/>
        </p:nvSpPr>
        <p:spPr>
          <a:xfrm rot="5400000">
            <a:off x="8068456" y="3920979"/>
            <a:ext cx="360000" cy="360000"/>
          </a:xfrm>
          <a:custGeom>
            <a:avLst/>
            <a:gdLst>
              <a:gd name="connsiteX0" fmla="*/ 0 w 208690"/>
              <a:gd name="connsiteY0" fmla="*/ 35571 h 177857"/>
              <a:gd name="connsiteX1" fmla="*/ 119762 w 208690"/>
              <a:gd name="connsiteY1" fmla="*/ 35571 h 177857"/>
              <a:gd name="connsiteX2" fmla="*/ 119762 w 208690"/>
              <a:gd name="connsiteY2" fmla="*/ 0 h 177857"/>
              <a:gd name="connsiteX3" fmla="*/ 208690 w 208690"/>
              <a:gd name="connsiteY3" fmla="*/ 88929 h 177857"/>
              <a:gd name="connsiteX4" fmla="*/ 119762 w 208690"/>
              <a:gd name="connsiteY4" fmla="*/ 177857 h 177857"/>
              <a:gd name="connsiteX5" fmla="*/ 119762 w 208690"/>
              <a:gd name="connsiteY5" fmla="*/ 142286 h 177857"/>
              <a:gd name="connsiteX6" fmla="*/ 0 w 208690"/>
              <a:gd name="connsiteY6" fmla="*/ 142286 h 177857"/>
              <a:gd name="connsiteX7" fmla="*/ 0 w 208690"/>
              <a:gd name="connsiteY7" fmla="*/ 35571 h 177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8690" h="177857">
                <a:moveTo>
                  <a:pt x="0" y="35571"/>
                </a:moveTo>
                <a:lnTo>
                  <a:pt x="119762" y="35571"/>
                </a:lnTo>
                <a:lnTo>
                  <a:pt x="119762" y="0"/>
                </a:lnTo>
                <a:lnTo>
                  <a:pt x="208690" y="88929"/>
                </a:lnTo>
                <a:lnTo>
                  <a:pt x="119762" y="177857"/>
                </a:lnTo>
                <a:lnTo>
                  <a:pt x="119762" y="142286"/>
                </a:lnTo>
                <a:lnTo>
                  <a:pt x="0" y="142286"/>
                </a:lnTo>
                <a:lnTo>
                  <a:pt x="0" y="35571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FFC000">
                <a:lumMod val="75000"/>
              </a:srgbClr>
            </a:solidFill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35571" rIns="53357" bIns="35571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800" kern="1200" dirty="0">
              <a:solidFill>
                <a:srgbClr val="FFFFFF"/>
              </a:solidFill>
              <a:latin typeface="Polo"/>
              <a:ea typeface="+mn-ea"/>
              <a:cs typeface="+mn-cs"/>
            </a:endParaRPr>
          </a:p>
        </p:txBody>
      </p:sp>
      <p:sp>
        <p:nvSpPr>
          <p:cNvPr id="32" name="Freeform 31"/>
          <p:cNvSpPr/>
          <p:nvPr/>
        </p:nvSpPr>
        <p:spPr>
          <a:xfrm rot="10800000">
            <a:off x="6396292" y="4635863"/>
            <a:ext cx="360000" cy="360000"/>
          </a:xfrm>
          <a:custGeom>
            <a:avLst/>
            <a:gdLst>
              <a:gd name="connsiteX0" fmla="*/ 0 w 208690"/>
              <a:gd name="connsiteY0" fmla="*/ 35571 h 177857"/>
              <a:gd name="connsiteX1" fmla="*/ 119762 w 208690"/>
              <a:gd name="connsiteY1" fmla="*/ 35571 h 177857"/>
              <a:gd name="connsiteX2" fmla="*/ 119762 w 208690"/>
              <a:gd name="connsiteY2" fmla="*/ 0 h 177857"/>
              <a:gd name="connsiteX3" fmla="*/ 208690 w 208690"/>
              <a:gd name="connsiteY3" fmla="*/ 88929 h 177857"/>
              <a:gd name="connsiteX4" fmla="*/ 119762 w 208690"/>
              <a:gd name="connsiteY4" fmla="*/ 177857 h 177857"/>
              <a:gd name="connsiteX5" fmla="*/ 119762 w 208690"/>
              <a:gd name="connsiteY5" fmla="*/ 142286 h 177857"/>
              <a:gd name="connsiteX6" fmla="*/ 0 w 208690"/>
              <a:gd name="connsiteY6" fmla="*/ 142286 h 177857"/>
              <a:gd name="connsiteX7" fmla="*/ 0 w 208690"/>
              <a:gd name="connsiteY7" fmla="*/ 35571 h 177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8690" h="177857">
                <a:moveTo>
                  <a:pt x="0" y="35571"/>
                </a:moveTo>
                <a:lnTo>
                  <a:pt x="119762" y="35571"/>
                </a:lnTo>
                <a:lnTo>
                  <a:pt x="119762" y="0"/>
                </a:lnTo>
                <a:lnTo>
                  <a:pt x="208690" y="88929"/>
                </a:lnTo>
                <a:lnTo>
                  <a:pt x="119762" y="177857"/>
                </a:lnTo>
                <a:lnTo>
                  <a:pt x="119762" y="142286"/>
                </a:lnTo>
                <a:lnTo>
                  <a:pt x="0" y="142286"/>
                </a:lnTo>
                <a:lnTo>
                  <a:pt x="0" y="35571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FFC000">
                <a:lumMod val="75000"/>
              </a:srgbClr>
            </a:solidFill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35571" rIns="53357" bIns="35571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800" kern="1200" dirty="0">
              <a:solidFill>
                <a:srgbClr val="FFFFFF"/>
              </a:solidFill>
              <a:latin typeface="Polo"/>
              <a:ea typeface="+mn-ea"/>
              <a:cs typeface="+mn-cs"/>
            </a:endParaRPr>
          </a:p>
        </p:txBody>
      </p:sp>
      <p:sp>
        <p:nvSpPr>
          <p:cNvPr id="33" name="Freeform 32"/>
          <p:cNvSpPr/>
          <p:nvPr/>
        </p:nvSpPr>
        <p:spPr>
          <a:xfrm rot="10800000">
            <a:off x="3102040" y="4635863"/>
            <a:ext cx="360000" cy="360000"/>
          </a:xfrm>
          <a:custGeom>
            <a:avLst/>
            <a:gdLst>
              <a:gd name="connsiteX0" fmla="*/ 0 w 208690"/>
              <a:gd name="connsiteY0" fmla="*/ 35571 h 177857"/>
              <a:gd name="connsiteX1" fmla="*/ 119762 w 208690"/>
              <a:gd name="connsiteY1" fmla="*/ 35571 h 177857"/>
              <a:gd name="connsiteX2" fmla="*/ 119762 w 208690"/>
              <a:gd name="connsiteY2" fmla="*/ 0 h 177857"/>
              <a:gd name="connsiteX3" fmla="*/ 208690 w 208690"/>
              <a:gd name="connsiteY3" fmla="*/ 88929 h 177857"/>
              <a:gd name="connsiteX4" fmla="*/ 119762 w 208690"/>
              <a:gd name="connsiteY4" fmla="*/ 177857 h 177857"/>
              <a:gd name="connsiteX5" fmla="*/ 119762 w 208690"/>
              <a:gd name="connsiteY5" fmla="*/ 142286 h 177857"/>
              <a:gd name="connsiteX6" fmla="*/ 0 w 208690"/>
              <a:gd name="connsiteY6" fmla="*/ 142286 h 177857"/>
              <a:gd name="connsiteX7" fmla="*/ 0 w 208690"/>
              <a:gd name="connsiteY7" fmla="*/ 35571 h 177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8690" h="177857">
                <a:moveTo>
                  <a:pt x="0" y="35571"/>
                </a:moveTo>
                <a:lnTo>
                  <a:pt x="119762" y="35571"/>
                </a:lnTo>
                <a:lnTo>
                  <a:pt x="119762" y="0"/>
                </a:lnTo>
                <a:lnTo>
                  <a:pt x="208690" y="88929"/>
                </a:lnTo>
                <a:lnTo>
                  <a:pt x="119762" y="177857"/>
                </a:lnTo>
                <a:lnTo>
                  <a:pt x="119762" y="142286"/>
                </a:lnTo>
                <a:lnTo>
                  <a:pt x="0" y="142286"/>
                </a:lnTo>
                <a:lnTo>
                  <a:pt x="0" y="35571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FFC000">
                <a:lumMod val="75000"/>
              </a:srgbClr>
            </a:solidFill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35571" rIns="53357" bIns="35571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800" kern="1200" dirty="0">
              <a:solidFill>
                <a:srgbClr val="FFFFFF"/>
              </a:solidFill>
              <a:latin typeface="Polo"/>
              <a:ea typeface="+mn-ea"/>
              <a:cs typeface="+mn-cs"/>
            </a:endParaRPr>
          </a:p>
        </p:txBody>
      </p:sp>
      <p:sp>
        <p:nvSpPr>
          <p:cNvPr id="34" name="Freeform 33"/>
          <p:cNvSpPr/>
          <p:nvPr/>
        </p:nvSpPr>
        <p:spPr>
          <a:xfrm rot="5400000">
            <a:off x="1469120" y="5337509"/>
            <a:ext cx="360000" cy="360000"/>
          </a:xfrm>
          <a:custGeom>
            <a:avLst/>
            <a:gdLst>
              <a:gd name="connsiteX0" fmla="*/ 0 w 208690"/>
              <a:gd name="connsiteY0" fmla="*/ 35571 h 177857"/>
              <a:gd name="connsiteX1" fmla="*/ 119762 w 208690"/>
              <a:gd name="connsiteY1" fmla="*/ 35571 h 177857"/>
              <a:gd name="connsiteX2" fmla="*/ 119762 w 208690"/>
              <a:gd name="connsiteY2" fmla="*/ 0 h 177857"/>
              <a:gd name="connsiteX3" fmla="*/ 208690 w 208690"/>
              <a:gd name="connsiteY3" fmla="*/ 88929 h 177857"/>
              <a:gd name="connsiteX4" fmla="*/ 119762 w 208690"/>
              <a:gd name="connsiteY4" fmla="*/ 177857 h 177857"/>
              <a:gd name="connsiteX5" fmla="*/ 119762 w 208690"/>
              <a:gd name="connsiteY5" fmla="*/ 142286 h 177857"/>
              <a:gd name="connsiteX6" fmla="*/ 0 w 208690"/>
              <a:gd name="connsiteY6" fmla="*/ 142286 h 177857"/>
              <a:gd name="connsiteX7" fmla="*/ 0 w 208690"/>
              <a:gd name="connsiteY7" fmla="*/ 35571 h 177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8690" h="177857">
                <a:moveTo>
                  <a:pt x="0" y="35571"/>
                </a:moveTo>
                <a:lnTo>
                  <a:pt x="119762" y="35571"/>
                </a:lnTo>
                <a:lnTo>
                  <a:pt x="119762" y="0"/>
                </a:lnTo>
                <a:lnTo>
                  <a:pt x="208690" y="88929"/>
                </a:lnTo>
                <a:lnTo>
                  <a:pt x="119762" y="177857"/>
                </a:lnTo>
                <a:lnTo>
                  <a:pt x="119762" y="142286"/>
                </a:lnTo>
                <a:lnTo>
                  <a:pt x="0" y="142286"/>
                </a:lnTo>
                <a:lnTo>
                  <a:pt x="0" y="35571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FFC000">
                <a:lumMod val="75000"/>
              </a:srgbClr>
            </a:solidFill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35571" rIns="53357" bIns="35571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800" kern="1200" dirty="0">
              <a:solidFill>
                <a:srgbClr val="FFFFFF"/>
              </a:solidFill>
              <a:latin typeface="Polo"/>
              <a:ea typeface="+mn-ea"/>
              <a:cs typeface="+mn-cs"/>
            </a:endParaRPr>
          </a:p>
        </p:txBody>
      </p:sp>
      <p:sp>
        <p:nvSpPr>
          <p:cNvPr id="35" name="Freeform 34"/>
          <p:cNvSpPr/>
          <p:nvPr/>
        </p:nvSpPr>
        <p:spPr>
          <a:xfrm>
            <a:off x="3118196" y="6058467"/>
            <a:ext cx="360000" cy="360000"/>
          </a:xfrm>
          <a:custGeom>
            <a:avLst/>
            <a:gdLst>
              <a:gd name="connsiteX0" fmla="*/ 0 w 208690"/>
              <a:gd name="connsiteY0" fmla="*/ 35571 h 177857"/>
              <a:gd name="connsiteX1" fmla="*/ 119762 w 208690"/>
              <a:gd name="connsiteY1" fmla="*/ 35571 h 177857"/>
              <a:gd name="connsiteX2" fmla="*/ 119762 w 208690"/>
              <a:gd name="connsiteY2" fmla="*/ 0 h 177857"/>
              <a:gd name="connsiteX3" fmla="*/ 208690 w 208690"/>
              <a:gd name="connsiteY3" fmla="*/ 88929 h 177857"/>
              <a:gd name="connsiteX4" fmla="*/ 119762 w 208690"/>
              <a:gd name="connsiteY4" fmla="*/ 177857 h 177857"/>
              <a:gd name="connsiteX5" fmla="*/ 119762 w 208690"/>
              <a:gd name="connsiteY5" fmla="*/ 142286 h 177857"/>
              <a:gd name="connsiteX6" fmla="*/ 0 w 208690"/>
              <a:gd name="connsiteY6" fmla="*/ 142286 h 177857"/>
              <a:gd name="connsiteX7" fmla="*/ 0 w 208690"/>
              <a:gd name="connsiteY7" fmla="*/ 35571 h 177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8690" h="177857">
                <a:moveTo>
                  <a:pt x="0" y="35571"/>
                </a:moveTo>
                <a:lnTo>
                  <a:pt x="119762" y="35571"/>
                </a:lnTo>
                <a:lnTo>
                  <a:pt x="119762" y="0"/>
                </a:lnTo>
                <a:lnTo>
                  <a:pt x="208690" y="88929"/>
                </a:lnTo>
                <a:lnTo>
                  <a:pt x="119762" y="177857"/>
                </a:lnTo>
                <a:lnTo>
                  <a:pt x="119762" y="142286"/>
                </a:lnTo>
                <a:lnTo>
                  <a:pt x="0" y="142286"/>
                </a:lnTo>
                <a:lnTo>
                  <a:pt x="0" y="35571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FFC000">
                <a:lumMod val="75000"/>
              </a:srgbClr>
            </a:solidFill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35571" rIns="53357" bIns="35571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800" kern="1200" dirty="0">
              <a:solidFill>
                <a:srgbClr val="FFFFFF"/>
              </a:solidFill>
              <a:latin typeface="Polo"/>
              <a:ea typeface="+mn-ea"/>
              <a:cs typeface="+mn-cs"/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6416740" y="6058467"/>
            <a:ext cx="360000" cy="360000"/>
          </a:xfrm>
          <a:custGeom>
            <a:avLst/>
            <a:gdLst>
              <a:gd name="connsiteX0" fmla="*/ 0 w 208690"/>
              <a:gd name="connsiteY0" fmla="*/ 35571 h 177857"/>
              <a:gd name="connsiteX1" fmla="*/ 119762 w 208690"/>
              <a:gd name="connsiteY1" fmla="*/ 35571 h 177857"/>
              <a:gd name="connsiteX2" fmla="*/ 119762 w 208690"/>
              <a:gd name="connsiteY2" fmla="*/ 0 h 177857"/>
              <a:gd name="connsiteX3" fmla="*/ 208690 w 208690"/>
              <a:gd name="connsiteY3" fmla="*/ 88929 h 177857"/>
              <a:gd name="connsiteX4" fmla="*/ 119762 w 208690"/>
              <a:gd name="connsiteY4" fmla="*/ 177857 h 177857"/>
              <a:gd name="connsiteX5" fmla="*/ 119762 w 208690"/>
              <a:gd name="connsiteY5" fmla="*/ 142286 h 177857"/>
              <a:gd name="connsiteX6" fmla="*/ 0 w 208690"/>
              <a:gd name="connsiteY6" fmla="*/ 142286 h 177857"/>
              <a:gd name="connsiteX7" fmla="*/ 0 w 208690"/>
              <a:gd name="connsiteY7" fmla="*/ 35571 h 177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8690" h="177857">
                <a:moveTo>
                  <a:pt x="0" y="35571"/>
                </a:moveTo>
                <a:lnTo>
                  <a:pt x="119762" y="35571"/>
                </a:lnTo>
                <a:lnTo>
                  <a:pt x="119762" y="0"/>
                </a:lnTo>
                <a:lnTo>
                  <a:pt x="208690" y="88929"/>
                </a:lnTo>
                <a:lnTo>
                  <a:pt x="119762" y="177857"/>
                </a:lnTo>
                <a:lnTo>
                  <a:pt x="119762" y="142286"/>
                </a:lnTo>
                <a:lnTo>
                  <a:pt x="0" y="142286"/>
                </a:lnTo>
                <a:lnTo>
                  <a:pt x="0" y="35571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FFC000">
                <a:lumMod val="75000"/>
              </a:srgbClr>
            </a:solidFill>
          </a:ln>
          <a:effectLst/>
        </p:spPr>
        <p:style>
          <a:lnRef idx="0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35571" rIns="53357" bIns="35571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800" kern="1200" dirty="0">
              <a:solidFill>
                <a:srgbClr val="FFFFFF"/>
              </a:solidFill>
              <a:latin typeface="Polo"/>
              <a:ea typeface="+mn-ea"/>
              <a:cs typeface="+mn-cs"/>
            </a:endParaRPr>
          </a:p>
        </p:txBody>
      </p:sp>
      <p:sp>
        <p:nvSpPr>
          <p:cNvPr id="37" name="Slide Number Placeholder 5"/>
          <p:cNvSpPr txBox="1">
            <a:spLocks/>
          </p:cNvSpPr>
          <p:nvPr/>
        </p:nvSpPr>
        <p:spPr>
          <a:xfrm>
            <a:off x="7682160" y="6553150"/>
            <a:ext cx="2311400" cy="476250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5146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9718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4290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8862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 algn="r" eaLnBrk="1" hangingPunct="1"/>
            <a:fld id="{E69ADBEE-0F95-4D5E-BB42-29FDB12C0AD1}" type="slidenum">
              <a:rPr lang="en-GB" sz="1400" b="0" smtClean="0">
                <a:solidFill>
                  <a:srgbClr val="000000"/>
                </a:solidFill>
              </a:rPr>
              <a:pPr algn="r" eaLnBrk="1" hangingPunct="1"/>
              <a:t>32</a:t>
            </a:fld>
            <a:endParaRPr lang="en-GB" sz="1400" b="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52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7" grpId="0" animBg="1"/>
      <p:bldP spid="8" grpId="0" animBg="1"/>
      <p:bldP spid="9" grpId="0" animBg="1"/>
      <p:bldP spid="24" grpId="0" animBg="1"/>
      <p:bldP spid="25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GB" dirty="0" smtClean="0"/>
              <a:t>Typical timescales for connection</a:t>
            </a:r>
            <a:endParaRPr lang="en-GB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0815019"/>
              </p:ext>
            </p:extLst>
          </p:nvPr>
        </p:nvGraphicFramePr>
        <p:xfrm>
          <a:off x="776536" y="3789040"/>
          <a:ext cx="8420100" cy="228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5025"/>
                <a:gridCol w="1566044"/>
                <a:gridCol w="2644006"/>
                <a:gridCol w="2105025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Generator Size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" marB="36000" anchor="ctr">
                    <a:lnL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785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Location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" marB="36000" anchor="ctr">
                    <a:lnL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785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Typical Connection Voltage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" marB="36000" anchor="ctr">
                    <a:lnL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7857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Typical Timescale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" marB="36000" anchor="ctr">
                    <a:lnL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78575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GB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0.25 MW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" marB="36000">
                    <a:lnL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Rural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" marB="36000">
                    <a:lnL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400V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" marB="36000">
                    <a:lnL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4-6 months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" marB="36000">
                    <a:lnL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GB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0.5 MW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" marB="36000">
                    <a:lnL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Urban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" marB="36000">
                    <a:lnL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400V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" marB="36000">
                    <a:lnL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4-6 months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" marB="36000">
                    <a:lnL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0.25</a:t>
                      </a:r>
                      <a:r>
                        <a:rPr lang="en-GB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4.0 MW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" marB="36000">
                    <a:lnL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Rural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" marB="36000">
                    <a:lnL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11,000 V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" marB="36000">
                    <a:lnL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12-24 months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" marB="36000">
                    <a:lnL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r>
                        <a:rPr lang="en-GB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7.0 MW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" marB="36000">
                    <a:lnL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Urban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" marB="36000">
                    <a:lnL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11,000 V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" marB="36000">
                    <a:lnL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12-24 months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" marB="36000">
                    <a:lnL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</a:t>
                      </a:r>
                      <a:r>
                        <a:rPr lang="en-GB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20 MW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" marB="36000">
                    <a:lnL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Rural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" marB="36000">
                    <a:lnL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33,000 V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" marB="36000">
                    <a:lnL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12-24 months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" marB="36000">
                    <a:lnL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7.0</a:t>
                      </a:r>
                      <a:r>
                        <a:rPr lang="en-GB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20 MW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" marB="36000">
                    <a:lnL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Urban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" marB="36000">
                    <a:lnL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33,000 V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" marB="36000">
                    <a:lnL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12-24 months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" marB="36000">
                    <a:lnL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+ 20 MW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" marB="36000">
                    <a:lnL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Rural &amp; Urban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" marB="36000">
                    <a:lnL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132,000 V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" marB="36000">
                    <a:lnL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&gt;24 months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6000" marB="36000">
                    <a:lnL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7857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776536" y="1340768"/>
            <a:ext cx="8424936" cy="2702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spcBef>
                <a:spcPct val="20000"/>
              </a:spcBef>
            </a:pPr>
            <a:r>
              <a:rPr lang="en-GB" sz="1600" b="1" u="sng" kern="0" dirty="0" smtClean="0">
                <a:solidFill>
                  <a:srgbClr val="578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Quotations</a:t>
            </a:r>
          </a:p>
          <a:p>
            <a:pPr marL="342900" lvl="0" indent="-342900" eaLnBrk="0" hangingPunct="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GB" sz="16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1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timescales for WPD to provide a quotation for contestable quotations are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GB" sz="1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working days for LV generator </a:t>
            </a:r>
            <a:r>
              <a:rPr lang="en-GB" sz="16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connections</a:t>
            </a:r>
            <a:endParaRPr lang="en-GB" sz="16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GB" sz="1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 working days for HV and EHV generation </a:t>
            </a:r>
            <a:r>
              <a:rPr lang="en-GB" sz="16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connections</a:t>
            </a:r>
          </a:p>
          <a:p>
            <a:pPr lvl="1" eaLnBrk="0" hangingPunct="0">
              <a:spcBef>
                <a:spcPct val="20000"/>
              </a:spcBef>
            </a:pPr>
            <a:endParaRPr lang="en-GB" sz="4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0" indent="-342900" eaLnBrk="0" hangingPunct="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GB" sz="16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Compensation </a:t>
            </a:r>
            <a:r>
              <a:rPr lang="en-GB" sz="1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paid if WPD miss these </a:t>
            </a:r>
            <a:r>
              <a:rPr lang="en-GB" sz="16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deadlines</a:t>
            </a:r>
          </a:p>
          <a:p>
            <a:pPr marL="57150" lvl="0" eaLnBrk="0" hangingPunct="0">
              <a:spcBef>
                <a:spcPct val="20000"/>
              </a:spcBef>
            </a:pPr>
            <a:endParaRPr lang="en-GB" sz="4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0" indent="-342900" eaLnBrk="0" hangingPunct="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GB" sz="1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other standards that apply throughout the connections </a:t>
            </a:r>
            <a:r>
              <a:rPr lang="en-GB" sz="16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</a:p>
          <a:p>
            <a:pPr marL="57150" lvl="0" eaLnBrk="0" hangingPunct="0">
              <a:spcBef>
                <a:spcPct val="20000"/>
              </a:spcBef>
            </a:pPr>
            <a:endParaRPr lang="en-GB" sz="800" kern="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eaLnBrk="0" hangingPunct="0">
              <a:spcBef>
                <a:spcPct val="20000"/>
              </a:spcBef>
            </a:pPr>
            <a:r>
              <a:rPr lang="en-GB" sz="1600" b="1" u="sng" kern="0" dirty="0" smtClean="0">
                <a:solidFill>
                  <a:srgbClr val="5785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 work</a:t>
            </a:r>
            <a:endParaRPr lang="en-GB" sz="1600" b="1" u="sng" kern="0" dirty="0">
              <a:solidFill>
                <a:srgbClr val="5785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lvl="0" eaLnBrk="0" hangingPunct="0">
              <a:spcBef>
                <a:spcPct val="20000"/>
              </a:spcBef>
            </a:pPr>
            <a:endParaRPr lang="en-GB" sz="16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567613" y="6491288"/>
            <a:ext cx="2311400" cy="47625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 b="1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r" eaLnBrk="1" hangingPunct="1"/>
            <a:fld id="{E69ADBEE-0F95-4D5E-BB42-29FDB12C0AD1}" type="slidenum">
              <a:rPr lang="en-GB" sz="1400" b="0" smtClean="0">
                <a:solidFill>
                  <a:srgbClr val="000000"/>
                </a:solidFill>
              </a:rPr>
              <a:pPr algn="r" eaLnBrk="1" hangingPunct="1"/>
              <a:t>33</a:t>
            </a:fld>
            <a:endParaRPr lang="en-GB" sz="1400" b="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06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2800" dirty="0" smtClean="0"/>
              <a:t>Connections</a:t>
            </a:r>
            <a:br>
              <a:rPr lang="en-GB" altLang="en-US" sz="2800" dirty="0" smtClean="0"/>
            </a:br>
            <a:r>
              <a:rPr lang="en-GB" altLang="en-US" dirty="0" smtClean="0"/>
              <a:t>- Why we think its important to you</a:t>
            </a:r>
            <a:endParaRPr lang="en-GB" altLang="en-US" sz="2800" dirty="0" smtClean="0"/>
          </a:p>
        </p:txBody>
      </p:sp>
      <p:sp>
        <p:nvSpPr>
          <p:cNvPr id="7172" name="Rectangle 3"/>
          <p:cNvSpPr>
            <a:spLocks noGrp="1" noChangeArrowheads="1"/>
          </p:cNvSpPr>
          <p:nvPr>
            <p:ph idx="1"/>
          </p:nvPr>
        </p:nvSpPr>
        <p:spPr>
          <a:xfrm>
            <a:off x="488504" y="2007890"/>
            <a:ext cx="8784976" cy="4114800"/>
          </a:xfrm>
        </p:spPr>
        <p:txBody>
          <a:bodyPr/>
          <a:lstStyle/>
          <a:p>
            <a:pPr>
              <a:spcAft>
                <a:spcPct val="30000"/>
              </a:spcAft>
            </a:pPr>
            <a:r>
              <a:rPr lang="en-GB" altLang="en-US" sz="1800" dirty="0" smtClean="0"/>
              <a:t>Cost</a:t>
            </a:r>
          </a:p>
          <a:p>
            <a:pPr>
              <a:spcAft>
                <a:spcPct val="30000"/>
              </a:spcAft>
            </a:pPr>
            <a:r>
              <a:rPr lang="en-GB" altLang="en-US" sz="1800" dirty="0" smtClean="0"/>
              <a:t>Breakdown/explanation of the cost</a:t>
            </a:r>
          </a:p>
          <a:p>
            <a:pPr>
              <a:spcAft>
                <a:spcPct val="30000"/>
              </a:spcAft>
            </a:pPr>
            <a:r>
              <a:rPr lang="en-GB" altLang="en-US" sz="1800" dirty="0"/>
              <a:t>Clarity of information</a:t>
            </a:r>
          </a:p>
          <a:p>
            <a:pPr>
              <a:spcAft>
                <a:spcPct val="30000"/>
              </a:spcAft>
            </a:pPr>
            <a:r>
              <a:rPr lang="en-GB" altLang="en-US" sz="1800" dirty="0" smtClean="0"/>
              <a:t>Ease of applying</a:t>
            </a:r>
          </a:p>
          <a:p>
            <a:pPr>
              <a:spcAft>
                <a:spcPct val="30000"/>
              </a:spcAft>
            </a:pPr>
            <a:r>
              <a:rPr lang="en-GB" altLang="en-US" sz="1800" dirty="0" smtClean="0"/>
              <a:t>Understanding the process</a:t>
            </a:r>
          </a:p>
          <a:p>
            <a:pPr>
              <a:spcAft>
                <a:spcPct val="30000"/>
              </a:spcAft>
            </a:pPr>
            <a:r>
              <a:rPr lang="en-GB" altLang="en-US" sz="1800" dirty="0" smtClean="0"/>
              <a:t>Speed of quotation</a:t>
            </a:r>
          </a:p>
          <a:p>
            <a:pPr>
              <a:spcAft>
                <a:spcPct val="30000"/>
              </a:spcAft>
            </a:pPr>
            <a:r>
              <a:rPr lang="en-GB" altLang="en-US" sz="1800" dirty="0" smtClean="0"/>
              <a:t>Timeliness of the completed connection</a:t>
            </a:r>
          </a:p>
          <a:p>
            <a:pPr>
              <a:spcAft>
                <a:spcPct val="30000"/>
              </a:spcAft>
            </a:pPr>
            <a:r>
              <a:rPr lang="en-GB" altLang="en-US" sz="1800" dirty="0" smtClean="0"/>
              <a:t>Availability of capacity</a:t>
            </a:r>
          </a:p>
          <a:p>
            <a:pPr>
              <a:spcAft>
                <a:spcPct val="30000"/>
              </a:spcAft>
            </a:pPr>
            <a:endParaRPr lang="en-GB" altLang="en-US" sz="1800" dirty="0" smtClean="0"/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 bwMode="auto">
          <a:xfrm>
            <a:off x="7567613" y="6491288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5146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9718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4290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8862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 eaLnBrk="1" hangingPunct="1"/>
            <a:fld id="{E69ADBEE-0F95-4D5E-BB42-29FDB12C0AD1}" type="slidenum">
              <a:rPr lang="en-GB" sz="1400" b="0" smtClean="0">
                <a:solidFill>
                  <a:srgbClr val="000000"/>
                </a:solidFill>
              </a:rPr>
              <a:pPr eaLnBrk="1" hangingPunct="1"/>
              <a:t>34</a:t>
            </a:fld>
            <a:endParaRPr lang="en-GB" sz="1400" b="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16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2800" dirty="0" smtClean="0"/>
              <a:t>Street works</a:t>
            </a:r>
            <a:br>
              <a:rPr lang="en-GB" altLang="en-US" sz="2800" dirty="0" smtClean="0"/>
            </a:br>
            <a:r>
              <a:rPr lang="en-GB" altLang="en-US" dirty="0" smtClean="0"/>
              <a:t>- Why we think its important to you</a:t>
            </a:r>
            <a:endParaRPr lang="en-GB" altLang="en-US" sz="2800" dirty="0" smtClean="0"/>
          </a:p>
        </p:txBody>
      </p:sp>
      <p:sp>
        <p:nvSpPr>
          <p:cNvPr id="7172" name="Rectangle 3"/>
          <p:cNvSpPr>
            <a:spLocks noGrp="1" noChangeArrowheads="1"/>
          </p:cNvSpPr>
          <p:nvPr>
            <p:ph idx="1"/>
          </p:nvPr>
        </p:nvSpPr>
        <p:spPr>
          <a:xfrm>
            <a:off x="488504" y="2007890"/>
            <a:ext cx="4824536" cy="41148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altLang="en-US" sz="1600" dirty="0" smtClean="0"/>
              <a:t>Our investment on the network leads to work schemes that require street works in roads, footpaths and high-streets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GB" altLang="en-US" sz="1600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altLang="en-US" sz="1600" dirty="0" smtClean="0"/>
              <a:t>In the last 12 months </a:t>
            </a:r>
            <a:r>
              <a:rPr lang="en-GB" altLang="en-US" sz="1600" dirty="0"/>
              <a:t>we have </a:t>
            </a:r>
            <a:r>
              <a:rPr lang="en-GB" altLang="en-US" sz="1600" dirty="0" smtClean="0"/>
              <a:t>conducted 34,212 works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GB" altLang="en-US" sz="1600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altLang="en-US" sz="1600" dirty="0" smtClean="0"/>
              <a:t>Wherever possible we seek to co-ordinate works with other utilities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GB" altLang="en-US" sz="1600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altLang="en-US" sz="1600" dirty="0" smtClean="0"/>
              <a:t>Key issues for customers include: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altLang="en-US" sz="1600" dirty="0" smtClean="0"/>
              <a:t>Amount of information/advanced warning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altLang="en-US" sz="1600" dirty="0" smtClean="0"/>
              <a:t>Timing of works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altLang="en-US" sz="1600" dirty="0" smtClean="0"/>
              <a:t>Duration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altLang="en-US" sz="1600" dirty="0" smtClean="0"/>
              <a:t>Accessibility</a:t>
            </a:r>
            <a:endParaRPr lang="en-GB" altLang="en-US" sz="1600" dirty="0"/>
          </a:p>
          <a:p>
            <a:pPr>
              <a:spcAft>
                <a:spcPct val="30000"/>
              </a:spcAft>
            </a:pPr>
            <a:endParaRPr lang="en-GB" altLang="en-US" sz="1600" dirty="0" smtClean="0"/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 bwMode="auto">
          <a:xfrm>
            <a:off x="7567613" y="6491288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5pPr>
            <a:lvl6pPr marL="25146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6pPr>
            <a:lvl7pPr marL="29718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7pPr>
            <a:lvl8pPr marL="34290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8pPr>
            <a:lvl9pPr marL="3886200" indent="-22860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900" b="1" kern="1200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9pPr>
          </a:lstStyle>
          <a:p>
            <a:pPr eaLnBrk="1" hangingPunct="1"/>
            <a:fld id="{E69ADBEE-0F95-4D5E-BB42-29FDB12C0AD1}" type="slidenum">
              <a:rPr lang="en-GB" sz="1400" b="0" smtClean="0">
                <a:solidFill>
                  <a:srgbClr val="000000"/>
                </a:solidFill>
              </a:rPr>
              <a:pPr eaLnBrk="1" hangingPunct="1"/>
              <a:t>35</a:t>
            </a:fld>
            <a:endParaRPr lang="en-GB" sz="1400" b="0" dirty="0" smtClean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64" y="1988840"/>
            <a:ext cx="3519897" cy="311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77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2800" dirty="0"/>
              <a:t>Workshop </a:t>
            </a:r>
            <a:r>
              <a:rPr lang="en-GB" altLang="en-US" sz="2800" dirty="0" smtClean="0"/>
              <a:t>3 </a:t>
            </a:r>
            <a:r>
              <a:rPr lang="en-GB" altLang="en-US" sz="2800" dirty="0"/>
              <a:t>– Discussion questions</a:t>
            </a:r>
          </a:p>
        </p:txBody>
      </p:sp>
      <p:sp>
        <p:nvSpPr>
          <p:cNvPr id="166916" name="Slide Number Placeholder 5"/>
          <p:cNvSpPr txBox="1">
            <a:spLocks/>
          </p:cNvSpPr>
          <p:nvPr/>
        </p:nvSpPr>
        <p:spPr bwMode="auto">
          <a:xfrm>
            <a:off x="7594600" y="6376988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fld id="{CB9AE67C-2809-437D-9D88-33CCC72304C9}" type="slidenum">
              <a:rPr lang="en-GB" altLang="en-US" sz="1400">
                <a:solidFill>
                  <a:srgbClr val="000000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36</a:t>
            </a:fld>
            <a:endParaRPr lang="en-GB" altLang="en-US" sz="1400" dirty="0">
              <a:solidFill>
                <a:srgbClr val="000000"/>
              </a:solidFill>
            </a:endParaRPr>
          </a:p>
        </p:txBody>
      </p:sp>
      <p:sp>
        <p:nvSpPr>
          <p:cNvPr id="7" name="Text Placeholder 1"/>
          <p:cNvSpPr>
            <a:spLocks noGrp="1"/>
          </p:cNvSpPr>
          <p:nvPr>
            <p:ph idx="1"/>
          </p:nvPr>
        </p:nvSpPr>
        <p:spPr>
          <a:xfrm>
            <a:off x="495300" y="1484784"/>
            <a:ext cx="8915400" cy="4349080"/>
          </a:xfrm>
        </p:spPr>
        <p:txBody>
          <a:bodyPr/>
          <a:lstStyle/>
          <a:p>
            <a:pPr marL="457200" lvl="0" indent="-457200">
              <a:buFont typeface="+mj-lt"/>
              <a:buAutoNum type="arabicPeriod"/>
            </a:pPr>
            <a:r>
              <a:rPr lang="en-GB" sz="1800" b="1" dirty="0">
                <a:solidFill>
                  <a:srgbClr val="FF0000"/>
                </a:solidFill>
              </a:rPr>
              <a:t>Have you or your members’ had experience of applying for a new connection?</a:t>
            </a:r>
          </a:p>
          <a:p>
            <a:pPr lvl="2" indent="-342900">
              <a:buAutoNum type="alphaLcParenR"/>
            </a:pPr>
            <a:r>
              <a:rPr lang="en-GB" sz="1800" dirty="0" smtClean="0">
                <a:solidFill>
                  <a:srgbClr val="FF0000"/>
                </a:solidFill>
              </a:rPr>
              <a:t>If so, how did you find our service?</a:t>
            </a:r>
          </a:p>
          <a:p>
            <a:pPr lvl="2" indent="-342900">
              <a:buAutoNum type="alphaLcParenR"/>
            </a:pPr>
            <a:endParaRPr lang="en-GB" sz="1800" dirty="0">
              <a:solidFill>
                <a:srgbClr val="FF0000"/>
              </a:solidFill>
              <a:cs typeface="+mn-cs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GB" sz="1800" b="1" dirty="0">
                <a:solidFill>
                  <a:srgbClr val="FF0000"/>
                </a:solidFill>
              </a:rPr>
              <a:t>What </a:t>
            </a:r>
            <a:r>
              <a:rPr lang="en-GB" sz="1800" b="1" dirty="0" smtClean="0">
                <a:solidFill>
                  <a:srgbClr val="FF0000"/>
                </a:solidFill>
              </a:rPr>
              <a:t>actions can WPD take to improve the connections service for small/medium businesses?</a:t>
            </a:r>
            <a:endParaRPr lang="en-GB" sz="1800" b="1" dirty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GB" sz="1400" b="1" dirty="0">
              <a:solidFill>
                <a:srgbClr val="FF0000"/>
              </a:solidFill>
            </a:endParaRPr>
          </a:p>
          <a:p>
            <a:pPr lvl="0">
              <a:buFont typeface="+mj-lt"/>
              <a:buAutoNum type="arabicPeriod"/>
            </a:pPr>
            <a:r>
              <a:rPr lang="en-GB" sz="1800" b="1" dirty="0">
                <a:solidFill>
                  <a:srgbClr val="FF0000"/>
                </a:solidFill>
              </a:rPr>
              <a:t>Have you or your members’ had experience of street-works and, if so, how has this affected your / their business?</a:t>
            </a:r>
          </a:p>
          <a:p>
            <a:pPr marL="457200" indent="-457200">
              <a:buFont typeface="+mj-lt"/>
              <a:buAutoNum type="arabicPeriod"/>
            </a:pPr>
            <a:endParaRPr lang="en-GB" sz="1400" b="1" dirty="0">
              <a:solidFill>
                <a:srgbClr val="FF0000"/>
              </a:solidFill>
            </a:endParaRPr>
          </a:p>
          <a:p>
            <a:pPr lvl="0">
              <a:buFont typeface="+mj-lt"/>
              <a:buAutoNum type="arabicPeriod"/>
            </a:pPr>
            <a:r>
              <a:rPr lang="en-GB" sz="1800" b="1" dirty="0">
                <a:solidFill>
                  <a:srgbClr val="FF0000"/>
                </a:solidFill>
              </a:rPr>
              <a:t>What </a:t>
            </a:r>
            <a:r>
              <a:rPr lang="en-GB" sz="1800" b="1" dirty="0" smtClean="0">
                <a:solidFill>
                  <a:srgbClr val="FF0000"/>
                </a:solidFill>
              </a:rPr>
              <a:t>actions can WPD take </a:t>
            </a:r>
            <a:r>
              <a:rPr lang="en-GB" sz="1800" b="1" dirty="0">
                <a:solidFill>
                  <a:srgbClr val="FF0000"/>
                </a:solidFill>
              </a:rPr>
              <a:t>to ensure </a:t>
            </a:r>
            <a:r>
              <a:rPr lang="en-GB" sz="1800" b="1" dirty="0" smtClean="0">
                <a:solidFill>
                  <a:srgbClr val="FF0000"/>
                </a:solidFill>
              </a:rPr>
              <a:t>the </a:t>
            </a:r>
            <a:r>
              <a:rPr lang="en-GB" sz="1800" b="1" dirty="0">
                <a:solidFill>
                  <a:srgbClr val="FF0000"/>
                </a:solidFill>
              </a:rPr>
              <a:t>effects of street-works on your business / your members’ businesses are </a:t>
            </a:r>
            <a:r>
              <a:rPr lang="en-GB" sz="1800" b="1" dirty="0" smtClean="0">
                <a:solidFill>
                  <a:srgbClr val="FF0000"/>
                </a:solidFill>
              </a:rPr>
              <a:t>minimised?</a:t>
            </a:r>
          </a:p>
          <a:p>
            <a:pPr lvl="0">
              <a:buFont typeface="+mj-lt"/>
              <a:buAutoNum type="arabicPeriod"/>
            </a:pPr>
            <a:endParaRPr lang="en-GB" sz="1400" b="1" dirty="0">
              <a:solidFill>
                <a:srgbClr val="FF0000"/>
              </a:solidFill>
            </a:endParaRPr>
          </a:p>
          <a:p>
            <a:pPr lvl="0">
              <a:buFont typeface="+mj-lt"/>
              <a:buAutoNum type="arabicPeriod"/>
            </a:pPr>
            <a:r>
              <a:rPr lang="en-GB" sz="1800" b="1" dirty="0" smtClean="0">
                <a:solidFill>
                  <a:srgbClr val="FF0000"/>
                </a:solidFill>
              </a:rPr>
              <a:t>Do you have any further comments on today’s workshop or any other topics you would like to raise today?</a:t>
            </a:r>
          </a:p>
          <a:p>
            <a:pPr marL="0" indent="0">
              <a:buNone/>
            </a:pPr>
            <a:endParaRPr lang="en-GB" sz="1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sz="1800" b="1" dirty="0" smtClean="0">
              <a:solidFill>
                <a:srgbClr val="FF0000"/>
              </a:solidFill>
            </a:endParaRPr>
          </a:p>
          <a:p>
            <a:pPr marL="857250" lvl="1" indent="-457200">
              <a:buFont typeface="+mj-lt"/>
              <a:buAutoNum type="arabicPeriod"/>
            </a:pPr>
            <a:endParaRPr lang="en-GB" sz="1800" b="1" dirty="0" smtClean="0">
              <a:solidFill>
                <a:srgbClr val="FF0000"/>
              </a:solidFill>
            </a:endParaRPr>
          </a:p>
          <a:p>
            <a:pPr marL="857250" lvl="1" indent="-457200">
              <a:buFont typeface="+mj-lt"/>
              <a:buAutoNum type="arabicPeriod"/>
            </a:pPr>
            <a:endParaRPr lang="en-GB" sz="1800" b="1" dirty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GB" sz="1800" b="1" dirty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GB" sz="1800" b="1" dirty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GB" sz="1200" b="1" dirty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GB" sz="1800" b="1" dirty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GB" sz="1800" b="1" dirty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1800" b="1" dirty="0">
                <a:solidFill>
                  <a:srgbClr val="FF0000"/>
                </a:solidFill>
              </a:rPr>
              <a:t>How would you like to be kept informed of the impact of the delivery of the Business Plan on customer bills?</a:t>
            </a:r>
          </a:p>
          <a:p>
            <a:pPr marL="457200" indent="-457200">
              <a:buFont typeface="+mj-lt"/>
              <a:buAutoNum type="arabicPeriod"/>
            </a:pPr>
            <a:endParaRPr lang="en-GB" sz="1800" b="1" dirty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GB" sz="1800" b="1" dirty="0">
              <a:solidFill>
                <a:srgbClr val="FF0000"/>
              </a:solidFill>
            </a:endParaRPr>
          </a:p>
          <a:p>
            <a:pPr marL="400050" lvl="1" indent="0">
              <a:buNone/>
            </a:pPr>
            <a:endParaRPr lang="en-GB" sz="1200" b="1" dirty="0">
              <a:solidFill>
                <a:srgbClr val="FF0000"/>
              </a:solidFill>
            </a:endParaRPr>
          </a:p>
          <a:p>
            <a:pPr marL="400050" lvl="1" indent="0">
              <a:buNone/>
            </a:pPr>
            <a:endParaRPr lang="en-GB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0868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Grp="1" noChangeArrowheads="1"/>
          </p:cNvSpPr>
          <p:nvPr>
            <p:ph idx="1"/>
          </p:nvPr>
        </p:nvSpPr>
        <p:spPr>
          <a:xfrm>
            <a:off x="431806" y="2719390"/>
            <a:ext cx="9345613" cy="1717675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GB" sz="1800" dirty="0" smtClean="0"/>
              <a:t>Slides and feedback will be posted on the website </a:t>
            </a:r>
            <a:r>
              <a:rPr lang="en-GB" sz="1800" dirty="0" smtClean="0">
                <a:hlinkClick r:id="rId4"/>
              </a:rPr>
              <a:t>www.westernpower.co.uk</a:t>
            </a:r>
            <a:endParaRPr lang="en-GB" sz="1800" dirty="0" smtClean="0"/>
          </a:p>
          <a:p>
            <a:pPr>
              <a:defRPr/>
            </a:pPr>
            <a:endParaRPr lang="en-GB" sz="1800" dirty="0" smtClean="0"/>
          </a:p>
          <a:p>
            <a:pPr>
              <a:defRPr/>
            </a:pPr>
            <a:r>
              <a:rPr lang="en-GB" sz="1800" dirty="0" smtClean="0"/>
              <a:t>We would appreciate feedback on any of the areas discussed today. </a:t>
            </a:r>
            <a:r>
              <a:rPr lang="en-GB" sz="1800" dirty="0"/>
              <a:t>P</a:t>
            </a:r>
            <a:r>
              <a:rPr lang="en-GB" sz="1800" dirty="0" smtClean="0"/>
              <a:t>lease contact:</a:t>
            </a:r>
          </a:p>
          <a:p>
            <a:pPr>
              <a:defRPr/>
            </a:pPr>
            <a:endParaRPr lang="en-GB" sz="1800" dirty="0" smtClean="0"/>
          </a:p>
          <a:p>
            <a:pPr>
              <a:buFont typeface="Wingdings" pitchFamily="2" charset="2"/>
              <a:buNone/>
              <a:defRPr/>
            </a:pPr>
            <a:r>
              <a:rPr lang="en-GB" sz="1600" dirty="0" smtClean="0"/>
              <a:t>		Alison Sleightholm, Regulation and Government Affairs Manager</a:t>
            </a:r>
          </a:p>
          <a:p>
            <a:pPr lvl="3">
              <a:buFont typeface="Wingdings" pitchFamily="2" charset="2"/>
              <a:buChar char="*"/>
              <a:defRPr/>
            </a:pPr>
            <a:r>
              <a:rPr lang="en-GB" sz="1600" dirty="0" smtClean="0"/>
              <a:t> email: 	</a:t>
            </a:r>
            <a:r>
              <a:rPr lang="en-GB" sz="1600" dirty="0" smtClean="0">
                <a:hlinkClick r:id="rId5"/>
              </a:rPr>
              <a:t>asleightholm@westernpower.co.uk</a:t>
            </a:r>
            <a:endParaRPr lang="en-GB" sz="1600" dirty="0" smtClean="0"/>
          </a:p>
          <a:p>
            <a:pPr lvl="3">
              <a:buFont typeface="Wingdings" pitchFamily="2" charset="2"/>
              <a:buChar char="("/>
              <a:defRPr/>
            </a:pPr>
            <a:r>
              <a:rPr lang="en-GB" sz="1600" dirty="0" smtClean="0"/>
              <a:t> phone: 	0117 933 2175</a:t>
            </a:r>
          </a:p>
        </p:txBody>
      </p:sp>
      <p:sp>
        <p:nvSpPr>
          <p:cNvPr id="110596" name="Rectangle 4"/>
          <p:cNvSpPr>
            <a:spLocks noChangeArrowheads="1"/>
          </p:cNvSpPr>
          <p:nvPr/>
        </p:nvSpPr>
        <p:spPr bwMode="auto">
          <a:xfrm>
            <a:off x="646906" y="1247764"/>
            <a:ext cx="8915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/>
            <a:r>
              <a:rPr lang="en-GB" sz="2800" b="1" dirty="0">
                <a:solidFill>
                  <a:schemeClr val="tx2"/>
                </a:solidFill>
                <a:latin typeface="+mj-lt"/>
                <a:ea typeface="MS PGothic" pitchFamily="34" charset="-128"/>
                <a:cs typeface="+mj-cs"/>
              </a:rPr>
              <a:t>Thank you for attending</a:t>
            </a: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 bwMode="auto">
          <a:xfrm>
            <a:off x="7594600" y="6376988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fld id="{CB9AE67C-2809-437D-9D88-33CCC72304C9}" type="slidenum">
              <a:rPr lang="en-GB" altLang="en-US" sz="1400">
                <a:solidFill>
                  <a:srgbClr val="000000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37</a:t>
            </a:fld>
            <a:endParaRPr lang="en-GB" altLang="en-US" sz="1400" dirty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559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>
                <a:solidFill>
                  <a:schemeClr val="tx1"/>
                </a:solidFill>
                <a:cs typeface="Arial" pitchFamily="34" charset="0"/>
              </a:rPr>
              <a:t>UK </a:t>
            </a:r>
            <a:r>
              <a:rPr lang="en-US" altLang="en-US" sz="2800" dirty="0" smtClean="0">
                <a:solidFill>
                  <a:schemeClr val="tx1"/>
                </a:solidFill>
                <a:cs typeface="Arial" pitchFamily="34" charset="0"/>
              </a:rPr>
              <a:t>electricity distribution areas</a:t>
            </a:r>
            <a:endParaRPr lang="en-GB" altLang="en-US" sz="2800" dirty="0" smtClean="0"/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>
          <a:xfrm>
            <a:off x="495300" y="1268767"/>
            <a:ext cx="9282236" cy="4857407"/>
          </a:xfrm>
        </p:spPr>
        <p:txBody>
          <a:bodyPr/>
          <a:lstStyle/>
          <a:p>
            <a:r>
              <a:rPr lang="en-GB" altLang="en-US" sz="1800" dirty="0"/>
              <a:t>14 Distribution Network Operators (“DNOs”) in the </a:t>
            </a:r>
            <a:r>
              <a:rPr lang="en-GB" altLang="en-US" sz="1800" dirty="0" smtClean="0"/>
              <a:t>U.K </a:t>
            </a:r>
            <a:r>
              <a:rPr lang="en-GB" altLang="en-US" sz="1800" b="1" dirty="0" smtClean="0"/>
              <a:t>- WPD </a:t>
            </a:r>
            <a:r>
              <a:rPr lang="en-GB" altLang="en-US" sz="1800" b="1" dirty="0"/>
              <a:t>owns four of </a:t>
            </a:r>
            <a:r>
              <a:rPr lang="en-GB" altLang="en-US" sz="1800" b="1" dirty="0" smtClean="0"/>
              <a:t>them</a:t>
            </a:r>
          </a:p>
          <a:p>
            <a:endParaRPr lang="en-GB" altLang="en-US" sz="1600" dirty="0" smtClean="0"/>
          </a:p>
        </p:txBody>
      </p:sp>
      <p:pic>
        <p:nvPicPr>
          <p:cNvPr id="5" name="Picture 75"/>
          <p:cNvPicPr>
            <a:picLocks noChangeAspect="1" noChangeArrowheads="1"/>
          </p:cNvPicPr>
          <p:nvPr/>
        </p:nvPicPr>
        <p:blipFill rotWithShape="1">
          <a:blip r:embed="rId2" cstate="screen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3775" y="2115712"/>
            <a:ext cx="3348842" cy="4742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808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766928" y="3789040"/>
            <a:ext cx="504056" cy="2808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54000" tIns="54000" rIns="54000" bIns="54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969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00477" y="3957564"/>
            <a:ext cx="1296144" cy="7200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54000" tIns="54000" rIns="54000" bIns="54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969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1617" y="3219635"/>
            <a:ext cx="5545919" cy="352173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 bwMode="auto">
          <a:xfrm>
            <a:off x="2936776" y="5229200"/>
            <a:ext cx="1944216" cy="0"/>
          </a:xfrm>
          <a:prstGeom prst="straightConnector1">
            <a:avLst/>
          </a:prstGeom>
          <a:solidFill>
            <a:schemeClr val="hlink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4132613" y="1883966"/>
            <a:ext cx="5612761" cy="1335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1600" kern="0" dirty="0" smtClean="0">
                <a:solidFill>
                  <a:srgbClr val="578575"/>
                </a:solidFill>
              </a:rPr>
              <a:t>We operate the electricity network of poles, pylons, cables, wires and substations </a:t>
            </a:r>
          </a:p>
          <a:p>
            <a:r>
              <a:rPr lang="en-GB" sz="1600" kern="0" dirty="0" smtClean="0">
                <a:solidFill>
                  <a:srgbClr val="578575"/>
                </a:solidFill>
              </a:rPr>
              <a:t>We are not a supplier</a:t>
            </a:r>
          </a:p>
          <a:p>
            <a:r>
              <a:rPr lang="en-GB" sz="1600" kern="0" dirty="0" smtClean="0">
                <a:solidFill>
                  <a:srgbClr val="578575"/>
                </a:solidFill>
              </a:rPr>
              <a:t>7.8 million homes and businesses rely on us every day</a:t>
            </a:r>
            <a:endParaRPr lang="en-GB" sz="1600" kern="0" dirty="0">
              <a:solidFill>
                <a:srgbClr val="578575"/>
              </a:solidFill>
            </a:endParaRPr>
          </a:p>
        </p:txBody>
      </p:sp>
      <p:sp>
        <p:nvSpPr>
          <p:cNvPr id="14" name="Slide Number Placeholder 5"/>
          <p:cNvSpPr txBox="1">
            <a:spLocks/>
          </p:cNvSpPr>
          <p:nvPr/>
        </p:nvSpPr>
        <p:spPr bwMode="auto">
          <a:xfrm>
            <a:off x="7594600" y="6376988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B9AE67C-2809-437D-9D88-33CCC72304C9}" type="slidenum">
              <a:rPr lang="en-GB" altLang="en-US" sz="140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en-GB" alt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62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>
            <a:off x="7594600" y="5805267"/>
            <a:ext cx="1894904" cy="10527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54000" tIns="54000" rIns="54000" bIns="54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969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smtClean="0"/>
              <a:t>What we do comprises 4 key tasks</a:t>
            </a:r>
            <a:endParaRPr lang="en-GB" sz="2800" dirty="0"/>
          </a:p>
        </p:txBody>
      </p:sp>
      <p:sp>
        <p:nvSpPr>
          <p:cNvPr id="19" name="Freeform 18"/>
          <p:cNvSpPr/>
          <p:nvPr/>
        </p:nvSpPr>
        <p:spPr>
          <a:xfrm>
            <a:off x="562543" y="1227671"/>
            <a:ext cx="2129316" cy="5225669"/>
          </a:xfrm>
          <a:custGeom>
            <a:avLst/>
            <a:gdLst>
              <a:gd name="connsiteX0" fmla="*/ 0 w 2129316"/>
              <a:gd name="connsiteY0" fmla="*/ 212932 h 5225669"/>
              <a:gd name="connsiteX1" fmla="*/ 212932 w 2129316"/>
              <a:gd name="connsiteY1" fmla="*/ 0 h 5225669"/>
              <a:gd name="connsiteX2" fmla="*/ 1916384 w 2129316"/>
              <a:gd name="connsiteY2" fmla="*/ 0 h 5225669"/>
              <a:gd name="connsiteX3" fmla="*/ 2129316 w 2129316"/>
              <a:gd name="connsiteY3" fmla="*/ 212932 h 5225669"/>
              <a:gd name="connsiteX4" fmla="*/ 2129316 w 2129316"/>
              <a:gd name="connsiteY4" fmla="*/ 5012737 h 5225669"/>
              <a:gd name="connsiteX5" fmla="*/ 1916384 w 2129316"/>
              <a:gd name="connsiteY5" fmla="*/ 5225669 h 5225669"/>
              <a:gd name="connsiteX6" fmla="*/ 212932 w 2129316"/>
              <a:gd name="connsiteY6" fmla="*/ 5225669 h 5225669"/>
              <a:gd name="connsiteX7" fmla="*/ 0 w 2129316"/>
              <a:gd name="connsiteY7" fmla="*/ 5012737 h 5225669"/>
              <a:gd name="connsiteX8" fmla="*/ 0 w 2129316"/>
              <a:gd name="connsiteY8" fmla="*/ 212932 h 5225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9316" h="5225669">
                <a:moveTo>
                  <a:pt x="0" y="212932"/>
                </a:moveTo>
                <a:cubicBezTo>
                  <a:pt x="0" y="95333"/>
                  <a:pt x="95333" y="0"/>
                  <a:pt x="212932" y="0"/>
                </a:cubicBezTo>
                <a:lnTo>
                  <a:pt x="1916384" y="0"/>
                </a:lnTo>
                <a:cubicBezTo>
                  <a:pt x="2033983" y="0"/>
                  <a:pt x="2129316" y="95333"/>
                  <a:pt x="2129316" y="212932"/>
                </a:cubicBezTo>
                <a:lnTo>
                  <a:pt x="2129316" y="5012737"/>
                </a:lnTo>
                <a:cubicBezTo>
                  <a:pt x="2129316" y="5130336"/>
                  <a:pt x="2033983" y="5225669"/>
                  <a:pt x="1916384" y="5225669"/>
                </a:cubicBezTo>
                <a:lnTo>
                  <a:pt x="212932" y="5225669"/>
                </a:lnTo>
                <a:cubicBezTo>
                  <a:pt x="95333" y="5225669"/>
                  <a:pt x="0" y="5130336"/>
                  <a:pt x="0" y="5012737"/>
                </a:cubicBezTo>
                <a:lnTo>
                  <a:pt x="0" y="212932"/>
                </a:lnTo>
                <a:close/>
              </a:path>
            </a:pathLst>
          </a:custGeom>
          <a:solidFill>
            <a:srgbClr val="57857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2240" tIns="2232508" rIns="142240" bIns="1187373" numCol="1" spcCol="1270" anchor="t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000" b="1" kern="1200" dirty="0" smtClean="0"/>
              <a:t>1. Keep the lights on </a:t>
            </a: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650" b="0" i="0" kern="1200" dirty="0" smtClean="0"/>
              <a:t>by operating our network assets effectively</a:t>
            </a:r>
            <a:endParaRPr lang="en-GB" sz="1650" b="0" i="0" kern="1200" dirty="0"/>
          </a:p>
        </p:txBody>
      </p:sp>
      <p:sp>
        <p:nvSpPr>
          <p:cNvPr id="20" name="Oval 19"/>
          <p:cNvSpPr/>
          <p:nvPr/>
        </p:nvSpPr>
        <p:spPr>
          <a:xfrm>
            <a:off x="763203" y="1527478"/>
            <a:ext cx="1728001" cy="1728001"/>
          </a:xfrm>
          <a:prstGeom prst="ellipse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Freeform 20"/>
          <p:cNvSpPr/>
          <p:nvPr/>
        </p:nvSpPr>
        <p:spPr>
          <a:xfrm>
            <a:off x="2755739" y="1227671"/>
            <a:ext cx="2129316" cy="5225669"/>
          </a:xfrm>
          <a:custGeom>
            <a:avLst/>
            <a:gdLst>
              <a:gd name="connsiteX0" fmla="*/ 0 w 2129316"/>
              <a:gd name="connsiteY0" fmla="*/ 212932 h 5225669"/>
              <a:gd name="connsiteX1" fmla="*/ 212932 w 2129316"/>
              <a:gd name="connsiteY1" fmla="*/ 0 h 5225669"/>
              <a:gd name="connsiteX2" fmla="*/ 1916384 w 2129316"/>
              <a:gd name="connsiteY2" fmla="*/ 0 h 5225669"/>
              <a:gd name="connsiteX3" fmla="*/ 2129316 w 2129316"/>
              <a:gd name="connsiteY3" fmla="*/ 212932 h 5225669"/>
              <a:gd name="connsiteX4" fmla="*/ 2129316 w 2129316"/>
              <a:gd name="connsiteY4" fmla="*/ 5012737 h 5225669"/>
              <a:gd name="connsiteX5" fmla="*/ 1916384 w 2129316"/>
              <a:gd name="connsiteY5" fmla="*/ 5225669 h 5225669"/>
              <a:gd name="connsiteX6" fmla="*/ 212932 w 2129316"/>
              <a:gd name="connsiteY6" fmla="*/ 5225669 h 5225669"/>
              <a:gd name="connsiteX7" fmla="*/ 0 w 2129316"/>
              <a:gd name="connsiteY7" fmla="*/ 5012737 h 5225669"/>
              <a:gd name="connsiteX8" fmla="*/ 0 w 2129316"/>
              <a:gd name="connsiteY8" fmla="*/ 212932 h 5225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9316" h="5225669">
                <a:moveTo>
                  <a:pt x="0" y="212932"/>
                </a:moveTo>
                <a:cubicBezTo>
                  <a:pt x="0" y="95333"/>
                  <a:pt x="95333" y="0"/>
                  <a:pt x="212932" y="0"/>
                </a:cubicBezTo>
                <a:lnTo>
                  <a:pt x="1916384" y="0"/>
                </a:lnTo>
                <a:cubicBezTo>
                  <a:pt x="2033983" y="0"/>
                  <a:pt x="2129316" y="95333"/>
                  <a:pt x="2129316" y="212932"/>
                </a:cubicBezTo>
                <a:lnTo>
                  <a:pt x="2129316" y="5012737"/>
                </a:lnTo>
                <a:cubicBezTo>
                  <a:pt x="2129316" y="5130336"/>
                  <a:pt x="2033983" y="5225669"/>
                  <a:pt x="1916384" y="5225669"/>
                </a:cubicBezTo>
                <a:lnTo>
                  <a:pt x="212932" y="5225669"/>
                </a:lnTo>
                <a:cubicBezTo>
                  <a:pt x="95333" y="5225669"/>
                  <a:pt x="0" y="5130336"/>
                  <a:pt x="0" y="5012737"/>
                </a:cubicBezTo>
                <a:lnTo>
                  <a:pt x="0" y="212932"/>
                </a:lnTo>
                <a:close/>
              </a:path>
            </a:pathLst>
          </a:custGeom>
          <a:solidFill>
            <a:srgbClr val="74A49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2240" tIns="2232508" rIns="142240" bIns="1187373" numCol="1" spcCol="1270" anchor="t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000" b="1" kern="1200" dirty="0" smtClean="0"/>
              <a:t>2. Maintain equipment</a:t>
            </a: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650" b="0" kern="1200" dirty="0" smtClean="0"/>
              <a:t>so it is in a condition to remain reliable</a:t>
            </a: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1800" kern="1200" dirty="0"/>
          </a:p>
        </p:txBody>
      </p:sp>
      <p:sp>
        <p:nvSpPr>
          <p:cNvPr id="22" name="Oval 21"/>
          <p:cNvSpPr/>
          <p:nvPr/>
        </p:nvSpPr>
        <p:spPr>
          <a:xfrm>
            <a:off x="2956396" y="1484790"/>
            <a:ext cx="1728001" cy="1728001"/>
          </a:xfrm>
          <a:prstGeom prst="ellipse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Freeform 22"/>
          <p:cNvSpPr/>
          <p:nvPr/>
        </p:nvSpPr>
        <p:spPr>
          <a:xfrm>
            <a:off x="4948935" y="1227671"/>
            <a:ext cx="2129316" cy="5225669"/>
          </a:xfrm>
          <a:custGeom>
            <a:avLst/>
            <a:gdLst>
              <a:gd name="connsiteX0" fmla="*/ 0 w 2129316"/>
              <a:gd name="connsiteY0" fmla="*/ 212932 h 5225669"/>
              <a:gd name="connsiteX1" fmla="*/ 212932 w 2129316"/>
              <a:gd name="connsiteY1" fmla="*/ 0 h 5225669"/>
              <a:gd name="connsiteX2" fmla="*/ 1916384 w 2129316"/>
              <a:gd name="connsiteY2" fmla="*/ 0 h 5225669"/>
              <a:gd name="connsiteX3" fmla="*/ 2129316 w 2129316"/>
              <a:gd name="connsiteY3" fmla="*/ 212932 h 5225669"/>
              <a:gd name="connsiteX4" fmla="*/ 2129316 w 2129316"/>
              <a:gd name="connsiteY4" fmla="*/ 5012737 h 5225669"/>
              <a:gd name="connsiteX5" fmla="*/ 1916384 w 2129316"/>
              <a:gd name="connsiteY5" fmla="*/ 5225669 h 5225669"/>
              <a:gd name="connsiteX6" fmla="*/ 212932 w 2129316"/>
              <a:gd name="connsiteY6" fmla="*/ 5225669 h 5225669"/>
              <a:gd name="connsiteX7" fmla="*/ 0 w 2129316"/>
              <a:gd name="connsiteY7" fmla="*/ 5012737 h 5225669"/>
              <a:gd name="connsiteX8" fmla="*/ 0 w 2129316"/>
              <a:gd name="connsiteY8" fmla="*/ 212932 h 5225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9316" h="5225669">
                <a:moveTo>
                  <a:pt x="0" y="212932"/>
                </a:moveTo>
                <a:cubicBezTo>
                  <a:pt x="0" y="95333"/>
                  <a:pt x="95333" y="0"/>
                  <a:pt x="212932" y="0"/>
                </a:cubicBezTo>
                <a:lnTo>
                  <a:pt x="1916384" y="0"/>
                </a:lnTo>
                <a:cubicBezTo>
                  <a:pt x="2033983" y="0"/>
                  <a:pt x="2129316" y="95333"/>
                  <a:pt x="2129316" y="212932"/>
                </a:cubicBezTo>
                <a:lnTo>
                  <a:pt x="2129316" y="5012737"/>
                </a:lnTo>
                <a:cubicBezTo>
                  <a:pt x="2129316" y="5130336"/>
                  <a:pt x="2033983" y="5225669"/>
                  <a:pt x="1916384" y="5225669"/>
                </a:cubicBezTo>
                <a:lnTo>
                  <a:pt x="212932" y="5225669"/>
                </a:lnTo>
                <a:cubicBezTo>
                  <a:pt x="95333" y="5225669"/>
                  <a:pt x="0" y="5130336"/>
                  <a:pt x="0" y="5012737"/>
                </a:cubicBezTo>
                <a:lnTo>
                  <a:pt x="0" y="212932"/>
                </a:lnTo>
                <a:close/>
              </a:path>
            </a:pathLst>
          </a:custGeom>
          <a:solidFill>
            <a:srgbClr val="8BB3A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2240" tIns="2232508" rIns="142240" bIns="1187373" numCol="1" spcCol="1270" anchor="t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000" b="1" kern="1200" dirty="0" smtClean="0"/>
              <a:t>3. Repair equipment</a:t>
            </a:r>
          </a:p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650" kern="1200" dirty="0" smtClean="0"/>
              <a:t>if it gets damaged or if it is faulty</a:t>
            </a:r>
            <a:endParaRPr lang="en-GB" sz="1650" b="1" kern="1200" dirty="0"/>
          </a:p>
        </p:txBody>
      </p:sp>
      <p:sp>
        <p:nvSpPr>
          <p:cNvPr id="24" name="Oval 23"/>
          <p:cNvSpPr/>
          <p:nvPr/>
        </p:nvSpPr>
        <p:spPr>
          <a:xfrm>
            <a:off x="5149598" y="1484790"/>
            <a:ext cx="1728001" cy="1728001"/>
          </a:xfrm>
          <a:prstGeom prst="ellipse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Freeform 24"/>
          <p:cNvSpPr/>
          <p:nvPr/>
        </p:nvSpPr>
        <p:spPr>
          <a:xfrm>
            <a:off x="7142132" y="1227671"/>
            <a:ext cx="2129316" cy="5225669"/>
          </a:xfrm>
          <a:custGeom>
            <a:avLst/>
            <a:gdLst>
              <a:gd name="connsiteX0" fmla="*/ 0 w 2129316"/>
              <a:gd name="connsiteY0" fmla="*/ 212932 h 5225669"/>
              <a:gd name="connsiteX1" fmla="*/ 212932 w 2129316"/>
              <a:gd name="connsiteY1" fmla="*/ 0 h 5225669"/>
              <a:gd name="connsiteX2" fmla="*/ 1916384 w 2129316"/>
              <a:gd name="connsiteY2" fmla="*/ 0 h 5225669"/>
              <a:gd name="connsiteX3" fmla="*/ 2129316 w 2129316"/>
              <a:gd name="connsiteY3" fmla="*/ 212932 h 5225669"/>
              <a:gd name="connsiteX4" fmla="*/ 2129316 w 2129316"/>
              <a:gd name="connsiteY4" fmla="*/ 5012737 h 5225669"/>
              <a:gd name="connsiteX5" fmla="*/ 1916384 w 2129316"/>
              <a:gd name="connsiteY5" fmla="*/ 5225669 h 5225669"/>
              <a:gd name="connsiteX6" fmla="*/ 212932 w 2129316"/>
              <a:gd name="connsiteY6" fmla="*/ 5225669 h 5225669"/>
              <a:gd name="connsiteX7" fmla="*/ 0 w 2129316"/>
              <a:gd name="connsiteY7" fmla="*/ 5012737 h 5225669"/>
              <a:gd name="connsiteX8" fmla="*/ 0 w 2129316"/>
              <a:gd name="connsiteY8" fmla="*/ 212932 h 5225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9316" h="5225669">
                <a:moveTo>
                  <a:pt x="0" y="212932"/>
                </a:moveTo>
                <a:cubicBezTo>
                  <a:pt x="0" y="95333"/>
                  <a:pt x="95333" y="0"/>
                  <a:pt x="212932" y="0"/>
                </a:cubicBezTo>
                <a:lnTo>
                  <a:pt x="1916384" y="0"/>
                </a:lnTo>
                <a:cubicBezTo>
                  <a:pt x="2033983" y="0"/>
                  <a:pt x="2129316" y="95333"/>
                  <a:pt x="2129316" y="212932"/>
                </a:cubicBezTo>
                <a:lnTo>
                  <a:pt x="2129316" y="5012737"/>
                </a:lnTo>
                <a:cubicBezTo>
                  <a:pt x="2129316" y="5130336"/>
                  <a:pt x="2033983" y="5225669"/>
                  <a:pt x="1916384" y="5225669"/>
                </a:cubicBezTo>
                <a:lnTo>
                  <a:pt x="212932" y="5225669"/>
                </a:lnTo>
                <a:cubicBezTo>
                  <a:pt x="95333" y="5225669"/>
                  <a:pt x="0" y="5130336"/>
                  <a:pt x="0" y="5012737"/>
                </a:cubicBezTo>
                <a:lnTo>
                  <a:pt x="0" y="212932"/>
                </a:lnTo>
                <a:close/>
              </a:path>
            </a:pathLst>
          </a:custGeom>
          <a:solidFill>
            <a:srgbClr val="9FC1B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2240" tIns="2232508" rIns="142240" bIns="1187373" numCol="1" spcCol="1270" anchor="t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000" b="1" kern="1200" dirty="0" smtClean="0"/>
              <a:t>4. Upgrade the network &amp; connect new customers</a:t>
            </a:r>
          </a:p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tabLst/>
            </a:pPr>
            <a:r>
              <a:rPr lang="en-GB" sz="1650" kern="1200" dirty="0" smtClean="0"/>
              <a:t>to provide additional electricity supplies or capacity to our customers</a:t>
            </a:r>
            <a:endParaRPr lang="en-GB" sz="1650" b="1" kern="1200" dirty="0"/>
          </a:p>
        </p:txBody>
      </p:sp>
      <p:sp>
        <p:nvSpPr>
          <p:cNvPr id="26" name="Oval 25"/>
          <p:cNvSpPr/>
          <p:nvPr/>
        </p:nvSpPr>
        <p:spPr>
          <a:xfrm>
            <a:off x="7342789" y="1484790"/>
            <a:ext cx="1728001" cy="1728001"/>
          </a:xfrm>
          <a:prstGeom prst="ellipse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Left-Right Arrow 26"/>
          <p:cNvSpPr/>
          <p:nvPr/>
        </p:nvSpPr>
        <p:spPr>
          <a:xfrm>
            <a:off x="920573" y="5589240"/>
            <a:ext cx="8015930" cy="78385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Rectangle 15"/>
          <p:cNvSpPr/>
          <p:nvPr/>
        </p:nvSpPr>
        <p:spPr>
          <a:xfrm>
            <a:off x="1280599" y="5805278"/>
            <a:ext cx="7272808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spcBef>
                <a:spcPts val="0"/>
              </a:spcBef>
            </a:pPr>
            <a:r>
              <a:rPr lang="en-GB" sz="1700" b="1" kern="0" dirty="0" smtClean="0">
                <a:latin typeface="Arial"/>
                <a:ea typeface="MS PGothic" pitchFamily="34" charset="-128"/>
              </a:rPr>
              <a:t>Continual </a:t>
            </a:r>
            <a:r>
              <a:rPr lang="en-GB" sz="1700" b="1" kern="0" dirty="0">
                <a:latin typeface="Arial"/>
                <a:ea typeface="MS PGothic" pitchFamily="34" charset="-128"/>
              </a:rPr>
              <a:t>focus on achieving the highest standards of safety</a:t>
            </a:r>
          </a:p>
        </p:txBody>
      </p:sp>
      <p:sp>
        <p:nvSpPr>
          <p:cNvPr id="15" name="Slide Number Placeholder 5"/>
          <p:cNvSpPr txBox="1">
            <a:spLocks/>
          </p:cNvSpPr>
          <p:nvPr/>
        </p:nvSpPr>
        <p:spPr bwMode="auto">
          <a:xfrm>
            <a:off x="7594600" y="6376988"/>
            <a:ext cx="23114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b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B9AE67C-2809-437D-9D88-33CCC72304C9}" type="slidenum">
              <a:rPr lang="en-GB" altLang="en-US" sz="140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en-GB" alt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65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  <p:bldP spid="25" grpId="0" animBg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The Business Plan process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1" y="2564904"/>
            <a:ext cx="8922197" cy="3561258"/>
          </a:xfrm>
        </p:spPr>
        <p:txBody>
          <a:bodyPr/>
          <a:lstStyle/>
          <a:p>
            <a:r>
              <a:rPr lang="en-GB" sz="1900" dirty="0" smtClean="0"/>
              <a:t>We are a regulated monopoly</a:t>
            </a:r>
          </a:p>
          <a:p>
            <a:pPr marL="0" indent="0">
              <a:buNone/>
            </a:pPr>
            <a:endParaRPr lang="en-GB" sz="1000" dirty="0" smtClean="0"/>
          </a:p>
          <a:p>
            <a:r>
              <a:rPr lang="en-GB" sz="1900" dirty="0" smtClean="0"/>
              <a:t>Ofgem issues licences setting out our obligations and responsibilities</a:t>
            </a:r>
          </a:p>
          <a:p>
            <a:endParaRPr lang="en-GB" sz="1000" dirty="0" smtClean="0"/>
          </a:p>
          <a:p>
            <a:r>
              <a:rPr lang="en-GB" sz="1900" dirty="0" smtClean="0"/>
              <a:t>Periodically, Ofgem scrutinises the Business Plans of DNOs in a process called a ‘Distribution Price Control Review’</a:t>
            </a:r>
          </a:p>
          <a:p>
            <a:endParaRPr lang="en-GB" sz="1000" dirty="0" smtClean="0"/>
          </a:p>
          <a:p>
            <a:r>
              <a:rPr lang="en-GB" sz="1900" dirty="0" smtClean="0"/>
              <a:t>The current process is called ‘RIIO-ED1’ and covers the period 2015-2023</a:t>
            </a:r>
          </a:p>
          <a:p>
            <a:endParaRPr lang="en-GB" sz="1000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2720756" y="1412183"/>
            <a:ext cx="4188757" cy="845738"/>
            <a:chOff x="648693" y="1261945"/>
            <a:chExt cx="4188757" cy="84573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693" y="1261945"/>
              <a:ext cx="2072059" cy="845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5732" y="1350443"/>
              <a:ext cx="2281718" cy="666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Slide Number Placeholder 5"/>
          <p:cNvSpPr txBox="1">
            <a:spLocks/>
          </p:cNvSpPr>
          <p:nvPr/>
        </p:nvSpPr>
        <p:spPr bwMode="auto">
          <a:xfrm>
            <a:off x="7594600" y="6376988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B9AE67C-2809-437D-9D88-33CCC72304C9}" type="slidenum">
              <a:rPr lang="en-GB" altLang="en-US" sz="140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en-GB" alt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30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82911" y="2628702"/>
            <a:ext cx="3518567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20" name="Rectangle 2"/>
          <p:cNvSpPr>
            <a:spLocks noChangeArrowheads="1"/>
          </p:cNvSpPr>
          <p:nvPr/>
        </p:nvSpPr>
        <p:spPr bwMode="auto">
          <a:xfrm>
            <a:off x="416502" y="116634"/>
            <a:ext cx="9001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 b="1" dirty="0" smtClean="0">
                <a:solidFill>
                  <a:srgbClr val="000000"/>
                </a:solidFill>
              </a:rPr>
              <a:t>WPD’s </a:t>
            </a:r>
            <a:r>
              <a:rPr lang="en-GB" altLang="en-US" sz="2800" b="1" dirty="0">
                <a:solidFill>
                  <a:srgbClr val="000000"/>
                </a:solidFill>
              </a:rPr>
              <a:t>expenditure and how this impacts the customer bill</a:t>
            </a:r>
          </a:p>
        </p:txBody>
      </p:sp>
      <p:sp>
        <p:nvSpPr>
          <p:cNvPr id="162823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594600" y="6376988"/>
            <a:ext cx="2311400" cy="476250"/>
          </a:xfrm>
          <a:noFill/>
        </p:spPr>
        <p:txBody>
          <a:bodyPr anchor="b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B0C2BBF0-47E6-425C-9130-554370613A5C}" type="slidenum">
              <a:rPr lang="en-GB" altLang="en-US" sz="1400" smtClean="0">
                <a:solidFill>
                  <a:srgbClr val="000000"/>
                </a:solidFill>
                <a:cs typeface="Arial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7</a:t>
            </a:fld>
            <a:endParaRPr lang="en-GB" altLang="en-US" sz="1400" dirty="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88510" y="1484788"/>
            <a:ext cx="5400600" cy="464137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1600" kern="0" dirty="0" smtClean="0">
                <a:solidFill>
                  <a:srgbClr val="000000"/>
                </a:solidFill>
              </a:rPr>
              <a:t>Of an average annual electricity bill, WPD’s distribution charges are:</a:t>
            </a:r>
          </a:p>
          <a:p>
            <a:pPr>
              <a:lnSpc>
                <a:spcPct val="150000"/>
              </a:lnSpc>
            </a:pPr>
            <a:endParaRPr lang="en-GB" sz="1600" kern="0" dirty="0">
              <a:solidFill>
                <a:srgbClr val="00000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1600" kern="0" dirty="0" smtClean="0">
                <a:solidFill>
                  <a:srgbClr val="578575"/>
                </a:solidFill>
              </a:rPr>
              <a:t>Domestic: </a:t>
            </a:r>
            <a:r>
              <a:rPr lang="en-GB" sz="1600" b="1" kern="0" dirty="0" smtClean="0">
                <a:solidFill>
                  <a:srgbClr val="000000"/>
                </a:solidFill>
              </a:rPr>
              <a:t>c.£100</a:t>
            </a:r>
            <a:r>
              <a:rPr lang="en-GB" sz="1600" kern="0" dirty="0" smtClean="0">
                <a:solidFill>
                  <a:srgbClr val="000000"/>
                </a:solidFill>
              </a:rPr>
              <a:t> a year</a:t>
            </a:r>
          </a:p>
          <a:p>
            <a:pPr marL="0" indent="0">
              <a:lnSpc>
                <a:spcPct val="150000"/>
              </a:lnSpc>
              <a:buNone/>
            </a:pPr>
            <a:endParaRPr lang="en-GB" sz="1600" kern="0" dirty="0" smtClean="0">
              <a:solidFill>
                <a:srgbClr val="00000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1600" kern="0" dirty="0" smtClean="0">
                <a:solidFill>
                  <a:srgbClr val="578575"/>
                </a:solidFill>
              </a:rPr>
              <a:t>Small businesses:</a:t>
            </a:r>
            <a:r>
              <a:rPr lang="en-GB" sz="1600" kern="0" dirty="0" smtClean="0">
                <a:solidFill>
                  <a:srgbClr val="000000"/>
                </a:solidFill>
              </a:rPr>
              <a:t> </a:t>
            </a:r>
            <a:r>
              <a:rPr lang="en-GB" sz="1600" b="1" kern="0" dirty="0" smtClean="0">
                <a:solidFill>
                  <a:srgbClr val="000000"/>
                </a:solidFill>
              </a:rPr>
              <a:t>c.£310</a:t>
            </a:r>
            <a:r>
              <a:rPr lang="en-GB" sz="1600" kern="0" dirty="0" smtClean="0">
                <a:solidFill>
                  <a:srgbClr val="000000"/>
                </a:solidFill>
              </a:rPr>
              <a:t> a year (£246-£380)</a:t>
            </a:r>
          </a:p>
          <a:p>
            <a:pPr marL="0" indent="0">
              <a:lnSpc>
                <a:spcPct val="150000"/>
              </a:lnSpc>
              <a:buNone/>
            </a:pPr>
            <a:endParaRPr lang="en-GB" sz="1600" kern="0" dirty="0" smtClean="0">
              <a:solidFill>
                <a:srgbClr val="00000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1600" kern="0" dirty="0" smtClean="0">
                <a:solidFill>
                  <a:srgbClr val="578575"/>
                </a:solidFill>
              </a:rPr>
              <a:t>Medium businesses: </a:t>
            </a:r>
            <a:r>
              <a:rPr lang="en-GB" sz="1600" b="1" kern="0" dirty="0" smtClean="0">
                <a:solidFill>
                  <a:srgbClr val="000000"/>
                </a:solidFill>
              </a:rPr>
              <a:t>c.£2,100 </a:t>
            </a:r>
            <a:r>
              <a:rPr lang="en-GB" sz="1600" kern="0" dirty="0" smtClean="0">
                <a:solidFill>
                  <a:srgbClr val="000000"/>
                </a:solidFill>
              </a:rPr>
              <a:t>a year (£1759-£2408)</a:t>
            </a:r>
          </a:p>
          <a:p>
            <a:pPr>
              <a:lnSpc>
                <a:spcPct val="150000"/>
              </a:lnSpc>
            </a:pPr>
            <a:endParaRPr lang="en-GB" sz="1600" kern="0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r>
              <a:rPr lang="en-GB" sz="1600" kern="0" dirty="0" smtClean="0">
                <a:solidFill>
                  <a:srgbClr val="000000"/>
                </a:solidFill>
              </a:rPr>
              <a:t>WPD’s revenues are fixed for the next 8 years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21013" y="3204482"/>
            <a:ext cx="1056616" cy="1433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5601072" y="2276872"/>
            <a:ext cx="4304928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buFont typeface="Wingdings" pitchFamily="2" charset="2"/>
              <a:buNone/>
            </a:pPr>
            <a:r>
              <a:rPr lang="en-GB" sz="1600" b="1" kern="0" dirty="0" smtClean="0">
                <a:solidFill>
                  <a:srgbClr val="000000"/>
                </a:solidFill>
              </a:rPr>
              <a:t>Make-up of the customer bill</a:t>
            </a:r>
          </a:p>
        </p:txBody>
      </p:sp>
    </p:spTree>
    <p:extLst>
      <p:ext uri="{BB962C8B-B14F-4D97-AF65-F5344CB8AC3E}">
        <p14:creationId xmlns:p14="http://schemas.microsoft.com/office/powerpoint/2010/main" val="367168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smtClean="0"/>
              <a:t>WPD’s Business Plan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974" y="1417638"/>
            <a:ext cx="8922197" cy="4959350"/>
          </a:xfrm>
        </p:spPr>
        <p:txBody>
          <a:bodyPr/>
          <a:lstStyle/>
          <a:p>
            <a:r>
              <a:rPr lang="en-GB" sz="1800" b="1" dirty="0" smtClean="0"/>
              <a:t>Our Business Plan is huge </a:t>
            </a:r>
          </a:p>
          <a:p>
            <a:pPr lvl="1"/>
            <a:r>
              <a:rPr lang="en-GB" sz="1800" dirty="0" smtClean="0"/>
              <a:t>We will invest £6.3bn in core distribution activities</a:t>
            </a:r>
          </a:p>
          <a:p>
            <a:endParaRPr lang="en-GB" sz="1800" dirty="0"/>
          </a:p>
          <a:p>
            <a:r>
              <a:rPr lang="en-GB" sz="1800" b="1" dirty="0" smtClean="0"/>
              <a:t>We will improve service in every area </a:t>
            </a:r>
          </a:p>
          <a:p>
            <a:pPr lvl="1"/>
            <a:r>
              <a:rPr lang="en-GB" sz="1800" dirty="0" smtClean="0"/>
              <a:t>And remain number one for customer service and network performance</a:t>
            </a:r>
          </a:p>
          <a:p>
            <a:endParaRPr lang="en-GB" sz="1800" dirty="0"/>
          </a:p>
          <a:p>
            <a:r>
              <a:rPr lang="en-GB" sz="1800" b="1" dirty="0" smtClean="0"/>
              <a:t>We will remain the most efficient </a:t>
            </a:r>
          </a:p>
          <a:p>
            <a:pPr lvl="1"/>
            <a:r>
              <a:rPr lang="en-GB" sz="1800" dirty="0" smtClean="0"/>
              <a:t>We have saved £119m per year since acquiring the Midlands in 2011, and will save a further £260m in the next 8 years</a:t>
            </a: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 bwMode="auto">
          <a:xfrm>
            <a:off x="7594600" y="6376988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B9AE67C-2809-437D-9D88-33CCC72304C9}" type="slidenum">
              <a:rPr lang="en-GB" altLang="en-US" sz="140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en-GB" alt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12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smtClean="0"/>
              <a:t>Why we engage with stakeholders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1" y="1412776"/>
            <a:ext cx="8922197" cy="3068658"/>
          </a:xfrm>
        </p:spPr>
        <p:txBody>
          <a:bodyPr/>
          <a:lstStyle/>
          <a:p>
            <a:r>
              <a:rPr lang="en-GB" sz="1600" dirty="0" smtClean="0"/>
              <a:t>We have a strong track record of engaging with stakeholders – 4,500 have had their say on our Business Plan in the last 3 years</a:t>
            </a:r>
          </a:p>
          <a:p>
            <a:endParaRPr lang="en-GB" sz="1600" dirty="0"/>
          </a:p>
          <a:p>
            <a:r>
              <a:rPr lang="en-GB" sz="1600" dirty="0" smtClean="0"/>
              <a:t>We engage to:</a:t>
            </a:r>
          </a:p>
          <a:p>
            <a:pPr lvl="1"/>
            <a:r>
              <a:rPr lang="en-GB" sz="1600" dirty="0" smtClean="0"/>
              <a:t>Understand your priorities</a:t>
            </a:r>
          </a:p>
          <a:p>
            <a:pPr lvl="1"/>
            <a:r>
              <a:rPr lang="en-GB" sz="1600" dirty="0" smtClean="0"/>
              <a:t>Identify actions to improve</a:t>
            </a:r>
          </a:p>
          <a:p>
            <a:pPr lvl="1"/>
            <a:r>
              <a:rPr lang="en-GB" sz="1600" dirty="0" smtClean="0"/>
              <a:t>Work with stakeholders to deliver effectively</a:t>
            </a:r>
          </a:p>
          <a:p>
            <a:endParaRPr lang="en-GB" sz="1600" dirty="0"/>
          </a:p>
          <a:p>
            <a:r>
              <a:rPr lang="en-GB" sz="1600" dirty="0" smtClean="0"/>
              <a:t>Specific engagement with key groups – e.g. connections, vulnerable customers, major energy users, Areas of Outstanding Natural Beauty </a:t>
            </a:r>
            <a:r>
              <a:rPr lang="en-GB" sz="1600" dirty="0" err="1" smtClean="0"/>
              <a:t>etc</a:t>
            </a:r>
            <a:endParaRPr lang="en-GB" sz="1600" dirty="0" smtClean="0"/>
          </a:p>
        </p:txBody>
      </p:sp>
      <p:sp>
        <p:nvSpPr>
          <p:cNvPr id="14" name="Slide Number Placeholder 5"/>
          <p:cNvSpPr txBox="1">
            <a:spLocks/>
          </p:cNvSpPr>
          <p:nvPr/>
        </p:nvSpPr>
        <p:spPr bwMode="auto">
          <a:xfrm>
            <a:off x="7594600" y="6376988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CB9AE67C-2809-437D-9D88-33CCC72304C9}" type="slidenum">
              <a:rPr lang="en-GB" altLang="en-US" sz="140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en-GB" altLang="en-US" sz="1400" dirty="0">
              <a:solidFill>
                <a:srgbClr val="000000"/>
              </a:solidFill>
            </a:endParaRPr>
          </a:p>
        </p:txBody>
      </p:sp>
      <p:pic>
        <p:nvPicPr>
          <p:cNvPr id="15" name="Picture 2" descr="R:\Alex - Stakeholder Engagement\Pictures\Stakeholder events\WPD - Birmingham Jan 2015\Medium-res\IMG_4174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481446"/>
            <a:ext cx="5889104" cy="238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889104" y="4481440"/>
            <a:ext cx="3600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GB" sz="1600" b="1" dirty="0">
                <a:latin typeface="+mn-lt"/>
                <a:ea typeface="MS PGothic" pitchFamily="34" charset="-128"/>
              </a:rPr>
              <a:t>Up to now we haven’t engaged </a:t>
            </a:r>
            <a:r>
              <a:rPr lang="en-GB" sz="1600" b="1" dirty="0" smtClean="0">
                <a:latin typeface="+mn-lt"/>
                <a:ea typeface="MS PGothic" pitchFamily="34" charset="-128"/>
              </a:rPr>
              <a:t>specifically </a:t>
            </a:r>
            <a:r>
              <a:rPr lang="en-GB" sz="1600" b="1" dirty="0">
                <a:latin typeface="+mn-lt"/>
                <a:ea typeface="MS PGothic" pitchFamily="34" charset="-128"/>
              </a:rPr>
              <a:t>with small and medium businesses</a:t>
            </a:r>
          </a:p>
        </p:txBody>
      </p:sp>
    </p:spTree>
    <p:extLst>
      <p:ext uri="{BB962C8B-B14F-4D97-AF65-F5344CB8AC3E}">
        <p14:creationId xmlns:p14="http://schemas.microsoft.com/office/powerpoint/2010/main" val="332138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OWBARVISIBLE" val="False"/>
  <p:tag name="CSVFORMAT" val="0"/>
  <p:tag name="COUNTDOWNSTYLE" val="-1"/>
  <p:tag name="COUNTDOWNSECONDS" val="10"/>
  <p:tag name="BACKUPSESSIONS" val="True"/>
  <p:tag name="REVIEWONLY" val="False"/>
  <p:tag name="RACEENDPOINTS" val="100"/>
  <p:tag name="PARTICIPANTSINLEADERBOARD" val="14"/>
  <p:tag name="BUBBLESIZEVISIBLE" val="True"/>
  <p:tag name="CUSTOMGRIDBACKCOLOR" val="-2830136"/>
  <p:tag name="CUSTOMCELLBACKCOLOR3" val="-268652"/>
  <p:tag name="DISPLAYDEVICENUMBER" val="True"/>
  <p:tag name="AUTOSIZEGRID" val="True"/>
  <p:tag name="POLLINGCYCLE" val="2"/>
  <p:tag name="INCLUDENONRESPONDERS" val="False"/>
  <p:tag name="CORRECTPOINTVALUE" val="1"/>
  <p:tag name="ZEROBASED" val="False"/>
  <p:tag name="FIBDISPLAYRESULTS" val="True"/>
  <p:tag name="PRRESPONSE1" val="10"/>
  <p:tag name="PRRESPONSE5" val="6"/>
  <p:tag name="PRRESPONSE9" val="2"/>
  <p:tag name="TASKPANEKEY" val="79efc19a-8d25-400a-8fda-ef8b56fb3a00"/>
  <p:tag name="USESECONDARYMONITOR" val="False"/>
  <p:tag name="ANSWERNOWTEXT" val="Answer Now"/>
  <p:tag name="INPUTSOURCE" val="1"/>
  <p:tag name="CHARTVALUEFORMAT" val="0%"/>
  <p:tag name="STDCHART" val="1"/>
  <p:tag name="TEAMSINLEADERBOARD" val="14"/>
  <p:tag name="BUBBLEGROUPING" val="3"/>
  <p:tag name="CUSTOMCELLBACKCOLOR2" val="-13395457"/>
  <p:tag name="DISPLAYDEVICEID" val="True"/>
  <p:tag name="GRIDPOSITION" val="1"/>
  <p:tag name="RESETCHARTS" val="True"/>
  <p:tag name="INCORRECTPOINTVALUE" val="0"/>
  <p:tag name="CHARTSCALE" val="False"/>
  <p:tag name="FIBDISPLAYKEYWORDS" val="True"/>
  <p:tag name="PRRESPONSE6" val="5"/>
  <p:tag name="SHOWFLASHWARNING" val="True"/>
  <p:tag name="RESPCOUNTERSTYLE" val="-1"/>
  <p:tag name="ALLOWDUPLICATES" val="False"/>
  <p:tag name="AUTOUPDATEALIASES" val="True"/>
  <p:tag name="MAXRESPONDERS" val="14"/>
  <p:tag name="CUSTOMCELLFORECOLOR" val="-16777216"/>
  <p:tag name="DISPLAYNAME" val="True"/>
  <p:tag name="GRIDFONTSIZE" val="12"/>
  <p:tag name="INCLUDEPPT" val="True"/>
  <p:tag name="AUTOADJUSTPARTRANGE" val="True"/>
  <p:tag name="PRRESPONSE2" val="9"/>
  <p:tag name="PRRESPONSE8" val="3"/>
  <p:tag name="POWERPOINTVERSION" val="14.0"/>
  <p:tag name="RESPCOUNTERFORMAT" val="0"/>
  <p:tag name="AUTOADVANCE" val="False"/>
  <p:tag name="SKIPREMAININGRACESLIDES" val="True"/>
  <p:tag name="CUSTOMCELLBACKCOLOR1" val="-8355712"/>
  <p:tag name="GRIDROTATIONINTERVAL" val="2"/>
  <p:tag name="MULTIRESPDIVISOR" val="1"/>
  <p:tag name="ADVANCEDSETTINGSVIEW" val="True"/>
  <p:tag name="PRRESPONSE4" val="7"/>
  <p:tag name="TPVERSION" val="2008"/>
  <p:tag name="RESPTABLESTYLE" val="-1"/>
  <p:tag name="RACERSMAXDISPLAYED" val="5"/>
  <p:tag name="DEFAULTNUMTEAMS" val="5"/>
  <p:tag name="GRIDSIZE" val="{Width=800, Height=600}"/>
  <p:tag name="REALTIMEBACKUP" val="False"/>
  <p:tag name="PRRESPONSE3" val="8"/>
  <p:tag name="SAVECSVWITHSESSION" val="True"/>
  <p:tag name="BACKUPMAINTENANCE" val="7"/>
  <p:tag name="BUBBLEVALUEFORMAT" val="0.0"/>
  <p:tag name="CHARTCOLORS" val="1"/>
  <p:tag name="FIBNUMRESULTS" val="5"/>
  <p:tag name="ALWAYSOPENPOLL" val="False"/>
  <p:tag name="ROTATIONINTERVAL" val="2"/>
  <p:tag name="USESCHEMECOLORS" val="True"/>
  <p:tag name="REALTIMEBACKUPPATH" val="(None)"/>
  <p:tag name="BULLETTYPE" val="3"/>
  <p:tag name="BUBBLENAMEVISIBLE" val="True"/>
  <p:tag name="ALLOWUSERFEEDBACK" val="True"/>
  <p:tag name="ANSWERNOWSTYLE" val="-1"/>
  <p:tag name="GRIDOPACITY" val="90"/>
  <p:tag name="PRRESPONSE10" val="1"/>
  <p:tag name="CHARTLABELS" val="1"/>
  <p:tag name="RACEANIMATIONSPEED" val="3"/>
  <p:tag name="NUMRESPONSES" val="1"/>
  <p:tag name="CUSTOMCELLBACKCOLOR4" val="-8355712"/>
  <p:tag name="PRRESPONSE7" val="4"/>
  <p:tag name="FIBINCLUDEOTHER" val="True"/>
  <p:tag name="DELIMITERS" val="3.1"/>
  <p:tag name="TPFULLVERSION" val="4.5.1.2243"/>
  <p:tag name="INCLUDESESSION" val="True"/>
  <p:tag name="CHARTCOLORINDICES" val="37,37,37,37,37,37,37,37,37,37,10,3"/>
  <p:tag name="EXPANDSHOWBAR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ThemeWPD1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plai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54000" tIns="54000" rIns="54000" bIns="54000" numCol="1" anchor="ctr" anchorCtr="0" compatLnSpc="1">
        <a:prstTxWarp prst="textNoShape">
          <a:avLst/>
        </a:prstTxWarp>
      </a:bodyPr>
      <a:lstStyle>
        <a:defPPr marL="0" marR="0" indent="0" algn="ctr" defTabSz="99695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54000" tIns="54000" rIns="54000" bIns="54000" numCol="1" anchor="ctr" anchorCtr="0" compatLnSpc="1">
        <a:prstTxWarp prst="textNoShape">
          <a:avLst/>
        </a:prstTxWarp>
      </a:bodyPr>
      <a:lstStyle>
        <a:defPPr marL="0" marR="0" indent="0" algn="ctr" defTabSz="99695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plai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54000" tIns="54000" rIns="54000" bIns="54000" numCol="1" anchor="ctr" anchorCtr="0" compatLnSpc="1">
        <a:prstTxWarp prst="textNoShape">
          <a:avLst/>
        </a:prstTxWarp>
      </a:bodyPr>
      <a:lstStyle>
        <a:defPPr marL="0" marR="0" indent="0" algn="ctr" defTabSz="99695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54000" tIns="54000" rIns="54000" bIns="54000" numCol="1" anchor="ctr" anchorCtr="0" compatLnSpc="1">
        <a:prstTxWarp prst="textNoShape">
          <a:avLst/>
        </a:prstTxWarp>
      </a:bodyPr>
      <a:lstStyle>
        <a:defPPr marL="0" marR="0" indent="0" algn="ctr" defTabSz="99695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_ThemeWPD1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54000" tIns="54000" rIns="54000" bIns="54000" numCol="1" anchor="ctr" anchorCtr="0" compatLnSpc="1">
        <a:prstTxWarp prst="textNoShape">
          <a:avLst/>
        </a:prstTxWarp>
      </a:bodyPr>
      <a:lstStyle>
        <a:defPPr marL="0" marR="0" indent="0" algn="ctr" defTabSz="99695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54000" tIns="54000" rIns="54000" bIns="54000" numCol="1" anchor="ctr" anchorCtr="0" compatLnSpc="1">
        <a:prstTxWarp prst="textNoShape">
          <a:avLst/>
        </a:prstTxWarp>
      </a:bodyPr>
      <a:lstStyle>
        <a:defPPr marL="0" marR="0" indent="0" algn="ctr" defTabSz="99695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3_plai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54000" tIns="54000" rIns="54000" bIns="54000" numCol="1" anchor="ctr" anchorCtr="0" compatLnSpc="1">
        <a:prstTxWarp prst="textNoShape">
          <a:avLst/>
        </a:prstTxWarp>
      </a:bodyPr>
      <a:lstStyle>
        <a:defPPr marL="0" marR="0" indent="0" algn="ctr" defTabSz="99695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54000" tIns="54000" rIns="54000" bIns="54000" numCol="1" anchor="ctr" anchorCtr="0" compatLnSpc="1">
        <a:prstTxWarp prst="textNoShape">
          <a:avLst/>
        </a:prstTxWarp>
      </a:bodyPr>
      <a:lstStyle>
        <a:defPPr marL="0" marR="0" indent="0" algn="ctr" defTabSz="99695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4_ThemeWPD1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</a:spPr>
      <a:bodyPr vert="horz" wrap="square" lIns="0" tIns="180000" rIns="540000" bIns="180000" numCol="1" anchor="t" anchorCtr="0" compatLnSpc="1">
        <a:prstTxWarp prst="textNoShape">
          <a:avLst/>
        </a:prstTxWarp>
      </a:bodyPr>
      <a:lstStyle>
        <a:defPPr marL="457200" indent="0" algn="r">
          <a:spcBef>
            <a:spcPts val="0"/>
          </a:spcBef>
          <a:buNone/>
          <a:defRPr sz="1500" kern="0" dirty="0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4_plai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54000" tIns="54000" rIns="54000" bIns="54000" numCol="1" anchor="ctr" anchorCtr="0" compatLnSpc="1">
        <a:prstTxWarp prst="textNoShape">
          <a:avLst/>
        </a:prstTxWarp>
      </a:bodyPr>
      <a:lstStyle>
        <a:defPPr marL="0" marR="0" indent="0" algn="ctr" defTabSz="99695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54000" tIns="54000" rIns="54000" bIns="54000" numCol="1" anchor="ctr" anchorCtr="0" compatLnSpc="1">
        <a:prstTxWarp prst="textNoShape">
          <a:avLst/>
        </a:prstTxWarp>
      </a:bodyPr>
      <a:lstStyle>
        <a:defPPr marL="0" marR="0" indent="0" algn="ctr" defTabSz="99695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6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7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ThemeWPD1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ThemeWPD1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plai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54000" tIns="54000" rIns="54000" bIns="54000" numCol="1" anchor="ctr" anchorCtr="0" compatLnSpc="1">
        <a:prstTxWarp prst="textNoShape">
          <a:avLst/>
        </a:prstTxWarp>
      </a:bodyPr>
      <a:lstStyle>
        <a:defPPr marL="0" marR="0" indent="0" algn="ctr" defTabSz="99695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54000" tIns="54000" rIns="54000" bIns="54000" numCol="1" anchor="ctr" anchorCtr="0" compatLnSpc="1">
        <a:prstTxWarp prst="textNoShape">
          <a:avLst/>
        </a:prstTxWarp>
      </a:bodyPr>
      <a:lstStyle>
        <a:defPPr marL="0" marR="0" indent="0" algn="ctr" defTabSz="99695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70304C14F5A34D8D10F382EC4DCD29" ma:contentTypeVersion="3" ma:contentTypeDescription="Create a new document." ma:contentTypeScope="" ma:versionID="e384471476559547f77f7287f735d487">
  <xsd:schema xmlns:xsd="http://www.w3.org/2001/XMLSchema" xmlns:xs="http://www.w3.org/2001/XMLSchema" xmlns:p="http://schemas.microsoft.com/office/2006/metadata/properties" xmlns:ns2="661f9239-d944-4060-bec9-122b5cdb9002" targetNamespace="http://schemas.microsoft.com/office/2006/metadata/properties" ma:root="true" ma:fieldsID="5074ab9871650daabcc281d2923751a4" ns2:_="">
    <xsd:import namespace="661f9239-d944-4060-bec9-122b5cdb900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1f9239-d944-4060-bec9-122b5cdb900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4416A94-912E-4192-962E-9CA0FA4B66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1f9239-d944-4060-bec9-122b5cdb900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4105722-65F5-4E7A-AB24-B81091CF104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9E67ACE-7725-4D18-89A8-ABE7CA37F3EA}">
  <ds:schemaRefs>
    <ds:schemaRef ds:uri="http://purl.org/dc/terms/"/>
    <ds:schemaRef ds:uri="http://schemas.microsoft.com/office/2006/documentManagement/types"/>
    <ds:schemaRef ds:uri="http://purl.org/dc/dcmitype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661f9239-d944-4060-bec9-122b5cdb900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ThemeWPD1</Template>
  <TotalTime>12336</TotalTime>
  <Words>2682</Words>
  <Application>Microsoft Office PowerPoint</Application>
  <PresentationFormat>A4 Paper (210x297 mm)</PresentationFormat>
  <Paragraphs>538</Paragraphs>
  <Slides>37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18</vt:i4>
      </vt:variant>
      <vt:variant>
        <vt:lpstr>Slide Titles</vt:lpstr>
      </vt:variant>
      <vt:variant>
        <vt:i4>37</vt:i4>
      </vt:variant>
    </vt:vector>
  </HeadingPairs>
  <TitlesOfParts>
    <vt:vector size="62" baseType="lpstr">
      <vt:lpstr>MS PGothic</vt:lpstr>
      <vt:lpstr>MS PGothic</vt:lpstr>
      <vt:lpstr>Arial</vt:lpstr>
      <vt:lpstr>Calibri</vt:lpstr>
      <vt:lpstr>Polo</vt:lpstr>
      <vt:lpstr>Times New Roman</vt:lpstr>
      <vt:lpstr>Wingdings</vt:lpstr>
      <vt:lpstr>ThemeWPD1</vt:lpstr>
      <vt:lpstr>1_Default Design</vt:lpstr>
      <vt:lpstr>2_Default Design</vt:lpstr>
      <vt:lpstr>4_Default Design</vt:lpstr>
      <vt:lpstr>5_Default Design</vt:lpstr>
      <vt:lpstr>3_Default Design</vt:lpstr>
      <vt:lpstr>2_ThemeWPD1</vt:lpstr>
      <vt:lpstr>1_ThemeWPD1</vt:lpstr>
      <vt:lpstr>plain</vt:lpstr>
      <vt:lpstr>1_plain</vt:lpstr>
      <vt:lpstr>2_plain</vt:lpstr>
      <vt:lpstr>3_ThemeWPD1</vt:lpstr>
      <vt:lpstr>Default Design</vt:lpstr>
      <vt:lpstr>3_plain</vt:lpstr>
      <vt:lpstr>4_ThemeWPD1</vt:lpstr>
      <vt:lpstr>4_plain</vt:lpstr>
      <vt:lpstr>6_Default Design</vt:lpstr>
      <vt:lpstr>7_Default Design</vt:lpstr>
      <vt:lpstr>PowerPoint Presentation</vt:lpstr>
      <vt:lpstr>Agenda</vt:lpstr>
      <vt:lpstr>Electricity Networks</vt:lpstr>
      <vt:lpstr>UK electricity distribution areas</vt:lpstr>
      <vt:lpstr>What we do comprises 4 key tasks</vt:lpstr>
      <vt:lpstr>The Business Plan process</vt:lpstr>
      <vt:lpstr>PowerPoint Presentation</vt:lpstr>
      <vt:lpstr>WPD’s Business Plan</vt:lpstr>
      <vt:lpstr>Why we engage with stakeholders</vt:lpstr>
      <vt:lpstr>PowerPoint Presentation</vt:lpstr>
      <vt:lpstr>What does ‘vulnerability’ traditionally mean for WPD?</vt:lpstr>
      <vt:lpstr>“Anyone can be vulnerable”</vt:lpstr>
      <vt:lpstr>PowerPoint Presentation</vt:lpstr>
      <vt:lpstr>An example – Small businesses</vt:lpstr>
      <vt:lpstr>“Anyone can be vulnerable”</vt:lpstr>
      <vt:lpstr>Some of the factors you may wish to consider</vt:lpstr>
      <vt:lpstr>Workshop 1 – Discussion questions</vt:lpstr>
      <vt:lpstr>PowerPoint Presentation</vt:lpstr>
      <vt:lpstr>PowerPoint Presentation</vt:lpstr>
      <vt:lpstr>Customer awareness of WPD  – Our approach</vt:lpstr>
      <vt:lpstr>PowerPoint Presentation</vt:lpstr>
      <vt:lpstr>PowerPoint Presentation</vt:lpstr>
      <vt:lpstr>Unplanned power cuts - Our approach</vt:lpstr>
      <vt:lpstr>Unplanned power cuts - Storms 2013/14</vt:lpstr>
      <vt:lpstr>Planned power cuts - Our approach</vt:lpstr>
      <vt:lpstr>Quality of supply - Our approach</vt:lpstr>
      <vt:lpstr>Power cuts (reliability and resilience) - Why we think its important for you</vt:lpstr>
      <vt:lpstr>Workshop 2 – Discussion questions </vt:lpstr>
      <vt:lpstr>PowerPoint Presentation</vt:lpstr>
      <vt:lpstr>PowerPoint Presentation</vt:lpstr>
      <vt:lpstr>Connections  - Our approach</vt:lpstr>
      <vt:lpstr>The key stages in the process</vt:lpstr>
      <vt:lpstr>Typical timescales for connection</vt:lpstr>
      <vt:lpstr>Connections - Why we think its important to you</vt:lpstr>
      <vt:lpstr>Street works - Why we think its important to you</vt:lpstr>
      <vt:lpstr>Workshop 3 – Discussion questions</vt:lpstr>
      <vt:lpstr>PowerPoint Presentation</vt:lpstr>
    </vt:vector>
  </TitlesOfParts>
  <Company>Western Power Distribution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Wilkes</dc:creator>
  <cp:lastModifiedBy>Doniya Soni</cp:lastModifiedBy>
  <cp:revision>959</cp:revision>
  <cp:lastPrinted>2015-04-14T15:15:04Z</cp:lastPrinted>
  <dcterms:created xsi:type="dcterms:W3CDTF">2012-10-01T09:07:38Z</dcterms:created>
  <dcterms:modified xsi:type="dcterms:W3CDTF">2015-04-14T16:52:11Z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0x010100C670304C14F5A34D8D10F382EC4DCD29</vt:lpwstr>
  </property>
</Properties>
</file>